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6B205D-FF0B-4295-89E4-DB6D856B61A5}" type="doc">
      <dgm:prSet loTypeId="urn:microsoft.com/office/officeart/2005/8/layout/chevron1" loCatId="process" qsTypeId="urn:microsoft.com/office/officeart/2005/8/quickstyle/simple1" qsCatId="simple" csTypeId="urn:microsoft.com/office/officeart/2005/8/colors/accent1_2" csCatId="accent1" phldr="1"/>
      <dgm:spPr/>
    </dgm:pt>
    <dgm:pt modelId="{3D18AE27-19AE-4C55-9F36-6F971FB886BA}">
      <dgm:prSet phldrT="[テキスト]" custT="1"/>
      <dgm:spPr/>
      <dgm:t>
        <a:bodyPr/>
        <a:lstStyle/>
        <a:p>
          <a:r>
            <a:rPr kumimoji="1" lang="ja-JP" altLang="en-US" sz="2000" dirty="0" smtClean="0"/>
            <a:t>基礎</a:t>
          </a:r>
          <a:endParaRPr kumimoji="1" lang="ja-JP" altLang="en-US" sz="2000" dirty="0"/>
        </a:p>
      </dgm:t>
    </dgm:pt>
    <dgm:pt modelId="{00147E38-C268-40E5-8AFB-C97B520C2B86}" type="parTrans" cxnId="{3A9B31B0-8EA1-4B89-A837-DD2EA9FF4C72}">
      <dgm:prSet/>
      <dgm:spPr/>
      <dgm:t>
        <a:bodyPr/>
        <a:lstStyle/>
        <a:p>
          <a:endParaRPr kumimoji="1" lang="ja-JP" altLang="en-US" sz="2000"/>
        </a:p>
      </dgm:t>
    </dgm:pt>
    <dgm:pt modelId="{18F653B1-AB02-4AF3-A8E5-C21B5A0CE89A}" type="sibTrans" cxnId="{3A9B31B0-8EA1-4B89-A837-DD2EA9FF4C72}">
      <dgm:prSet/>
      <dgm:spPr/>
      <dgm:t>
        <a:bodyPr/>
        <a:lstStyle/>
        <a:p>
          <a:endParaRPr kumimoji="1" lang="ja-JP" altLang="en-US" sz="2000"/>
        </a:p>
      </dgm:t>
    </dgm:pt>
    <dgm:pt modelId="{8FB516D4-04C8-4253-A7BB-4247678E98F5}">
      <dgm:prSet phldrT="[テキスト]" custT="1"/>
      <dgm:spPr/>
      <dgm:t>
        <a:bodyPr/>
        <a:lstStyle/>
        <a:p>
          <a:r>
            <a:rPr kumimoji="1" lang="ja-JP" altLang="en-US" sz="2000" dirty="0" smtClean="0"/>
            <a:t>応用</a:t>
          </a:r>
          <a:endParaRPr kumimoji="1" lang="ja-JP" altLang="en-US" sz="2000" dirty="0"/>
        </a:p>
      </dgm:t>
    </dgm:pt>
    <dgm:pt modelId="{7AA70F8A-3BBF-4D21-B53C-EF1B6471451B}" type="parTrans" cxnId="{100FD78D-748D-4312-9853-D43F5DB96D27}">
      <dgm:prSet/>
      <dgm:spPr/>
      <dgm:t>
        <a:bodyPr/>
        <a:lstStyle/>
        <a:p>
          <a:endParaRPr kumimoji="1" lang="ja-JP" altLang="en-US" sz="2000"/>
        </a:p>
      </dgm:t>
    </dgm:pt>
    <dgm:pt modelId="{2864CB60-A95A-405B-B39A-D035E82F0942}" type="sibTrans" cxnId="{100FD78D-748D-4312-9853-D43F5DB96D27}">
      <dgm:prSet/>
      <dgm:spPr/>
      <dgm:t>
        <a:bodyPr/>
        <a:lstStyle/>
        <a:p>
          <a:endParaRPr kumimoji="1" lang="ja-JP" altLang="en-US" sz="2000"/>
        </a:p>
      </dgm:t>
    </dgm:pt>
    <dgm:pt modelId="{DA49180F-7C20-4E22-91F6-EA0CBEEB0EC3}">
      <dgm:prSet phldrT="[テキスト]" custT="1"/>
      <dgm:spPr/>
      <dgm:t>
        <a:bodyPr/>
        <a:lstStyle/>
        <a:p>
          <a:r>
            <a:rPr kumimoji="1" lang="ja-JP" altLang="en-US" sz="2000" dirty="0" smtClean="0"/>
            <a:t>非臨床</a:t>
          </a:r>
          <a:endParaRPr kumimoji="1" lang="ja-JP" altLang="en-US" sz="2000" dirty="0"/>
        </a:p>
      </dgm:t>
    </dgm:pt>
    <dgm:pt modelId="{7829BD2C-9F1D-4844-904C-4DFCC4619981}" type="parTrans" cxnId="{AB248279-C0D0-49AD-93E4-2903722C6F6D}">
      <dgm:prSet/>
      <dgm:spPr/>
      <dgm:t>
        <a:bodyPr/>
        <a:lstStyle/>
        <a:p>
          <a:endParaRPr kumimoji="1" lang="ja-JP" altLang="en-US" sz="2000"/>
        </a:p>
      </dgm:t>
    </dgm:pt>
    <dgm:pt modelId="{B9D20563-F425-4E0C-BEF9-8ECFE5F9DED2}" type="sibTrans" cxnId="{AB248279-C0D0-49AD-93E4-2903722C6F6D}">
      <dgm:prSet/>
      <dgm:spPr/>
      <dgm:t>
        <a:bodyPr/>
        <a:lstStyle/>
        <a:p>
          <a:endParaRPr kumimoji="1" lang="ja-JP" altLang="en-US" sz="2000"/>
        </a:p>
      </dgm:t>
    </dgm:pt>
    <dgm:pt modelId="{1F2BFED1-80E2-4714-9AAF-2FDFE27F9AC0}">
      <dgm:prSet phldrT="[テキスト]" custT="1"/>
      <dgm:spPr/>
      <dgm:t>
        <a:bodyPr/>
        <a:lstStyle/>
        <a:p>
          <a:r>
            <a:rPr kumimoji="1" lang="ja-JP" altLang="en-US" sz="2000" dirty="0" smtClean="0"/>
            <a:t>臨床</a:t>
          </a:r>
          <a:endParaRPr kumimoji="1" lang="ja-JP" altLang="en-US" sz="2000" dirty="0"/>
        </a:p>
      </dgm:t>
    </dgm:pt>
    <dgm:pt modelId="{1218BE2F-E341-4313-B735-91F4039A0C7F}" type="parTrans" cxnId="{54C522E0-F530-4634-8C0F-55DD786401B3}">
      <dgm:prSet/>
      <dgm:spPr/>
      <dgm:t>
        <a:bodyPr/>
        <a:lstStyle/>
        <a:p>
          <a:endParaRPr kumimoji="1" lang="ja-JP" altLang="en-US" sz="2000"/>
        </a:p>
      </dgm:t>
    </dgm:pt>
    <dgm:pt modelId="{AA5A4E05-7FB6-4878-B6EA-7127B101758A}" type="sibTrans" cxnId="{54C522E0-F530-4634-8C0F-55DD786401B3}">
      <dgm:prSet/>
      <dgm:spPr/>
      <dgm:t>
        <a:bodyPr/>
        <a:lstStyle/>
        <a:p>
          <a:endParaRPr kumimoji="1" lang="ja-JP" altLang="en-US" sz="2000"/>
        </a:p>
      </dgm:t>
    </dgm:pt>
    <dgm:pt modelId="{9A9EA74D-F7A7-4C62-B0F8-1AD60BBA052E}">
      <dgm:prSet phldrT="[テキスト]" custT="1"/>
      <dgm:spPr/>
      <dgm:t>
        <a:bodyPr/>
        <a:lstStyle/>
        <a:p>
          <a:r>
            <a:rPr kumimoji="1" lang="ja-JP" altLang="en-US" sz="1200" dirty="0" smtClean="0"/>
            <a:t>製販後</a:t>
          </a:r>
          <a:endParaRPr kumimoji="1" lang="ja-JP" altLang="en-US" sz="1200" dirty="0"/>
        </a:p>
      </dgm:t>
    </dgm:pt>
    <dgm:pt modelId="{4446DFB3-3D56-4DB2-BFBA-14D27AFDAF37}" type="parTrans" cxnId="{BD87B592-F5DA-4608-B613-1F85150F8521}">
      <dgm:prSet/>
      <dgm:spPr/>
      <dgm:t>
        <a:bodyPr/>
        <a:lstStyle/>
        <a:p>
          <a:endParaRPr kumimoji="1" lang="ja-JP" altLang="en-US" sz="2000"/>
        </a:p>
      </dgm:t>
    </dgm:pt>
    <dgm:pt modelId="{E6FCC05E-7DF5-4325-AC64-E8F7968FB390}" type="sibTrans" cxnId="{BD87B592-F5DA-4608-B613-1F85150F8521}">
      <dgm:prSet/>
      <dgm:spPr/>
      <dgm:t>
        <a:bodyPr/>
        <a:lstStyle/>
        <a:p>
          <a:endParaRPr kumimoji="1" lang="ja-JP" altLang="en-US" sz="2000"/>
        </a:p>
      </dgm:t>
    </dgm:pt>
    <dgm:pt modelId="{84D37D6F-8995-480C-A493-814422273A51}" type="pres">
      <dgm:prSet presAssocID="{0B6B205D-FF0B-4295-89E4-DB6D856B61A5}" presName="Name0" presStyleCnt="0">
        <dgm:presLayoutVars>
          <dgm:dir/>
          <dgm:animLvl val="lvl"/>
          <dgm:resizeHandles val="exact"/>
        </dgm:presLayoutVars>
      </dgm:prSet>
      <dgm:spPr/>
    </dgm:pt>
    <dgm:pt modelId="{D7172618-E6DF-4501-9E88-DBD32EEE6DD6}" type="pres">
      <dgm:prSet presAssocID="{3D18AE27-19AE-4C55-9F36-6F971FB886BA}" presName="parTxOnly" presStyleLbl="node1" presStyleIdx="0" presStyleCnt="5" custScaleX="85324">
        <dgm:presLayoutVars>
          <dgm:chMax val="0"/>
          <dgm:chPref val="0"/>
          <dgm:bulletEnabled val="1"/>
        </dgm:presLayoutVars>
      </dgm:prSet>
      <dgm:spPr/>
      <dgm:t>
        <a:bodyPr/>
        <a:lstStyle/>
        <a:p>
          <a:endParaRPr kumimoji="1" lang="ja-JP" altLang="en-US"/>
        </a:p>
      </dgm:t>
    </dgm:pt>
    <dgm:pt modelId="{D7CCFFB7-92E4-4220-B783-B66BAC4BD50B}" type="pres">
      <dgm:prSet presAssocID="{18F653B1-AB02-4AF3-A8E5-C21B5A0CE89A}" presName="parTxOnlySpace" presStyleCnt="0"/>
      <dgm:spPr/>
    </dgm:pt>
    <dgm:pt modelId="{B34B3E09-DEC4-4229-B8DB-130D62B8194D}" type="pres">
      <dgm:prSet presAssocID="{8FB516D4-04C8-4253-A7BB-4247678E98F5}" presName="parTxOnly" presStyleLbl="node1" presStyleIdx="1" presStyleCnt="5" custScaleX="54317">
        <dgm:presLayoutVars>
          <dgm:chMax val="0"/>
          <dgm:chPref val="0"/>
          <dgm:bulletEnabled val="1"/>
        </dgm:presLayoutVars>
      </dgm:prSet>
      <dgm:spPr/>
      <dgm:t>
        <a:bodyPr/>
        <a:lstStyle/>
        <a:p>
          <a:endParaRPr kumimoji="1" lang="ja-JP" altLang="en-US"/>
        </a:p>
      </dgm:t>
    </dgm:pt>
    <dgm:pt modelId="{B4C8F628-68FB-4608-A277-E7E15BA1CB87}" type="pres">
      <dgm:prSet presAssocID="{2864CB60-A95A-405B-B39A-D035E82F0942}" presName="parTxOnlySpace" presStyleCnt="0"/>
      <dgm:spPr/>
    </dgm:pt>
    <dgm:pt modelId="{703BA995-D169-4968-A606-EF995011AC30}" type="pres">
      <dgm:prSet presAssocID="{DA49180F-7C20-4E22-91F6-EA0CBEEB0EC3}" presName="parTxOnly" presStyleLbl="node1" presStyleIdx="2" presStyleCnt="5" custScaleX="121168">
        <dgm:presLayoutVars>
          <dgm:chMax val="0"/>
          <dgm:chPref val="0"/>
          <dgm:bulletEnabled val="1"/>
        </dgm:presLayoutVars>
      </dgm:prSet>
      <dgm:spPr/>
      <dgm:t>
        <a:bodyPr/>
        <a:lstStyle/>
        <a:p>
          <a:endParaRPr kumimoji="1" lang="ja-JP" altLang="en-US"/>
        </a:p>
      </dgm:t>
    </dgm:pt>
    <dgm:pt modelId="{CFF8B572-44B9-4007-B750-B96B8FCC4977}" type="pres">
      <dgm:prSet presAssocID="{B9D20563-F425-4E0C-BEF9-8ECFE5F9DED2}" presName="parTxOnlySpace" presStyleCnt="0"/>
      <dgm:spPr/>
    </dgm:pt>
    <dgm:pt modelId="{DC4388DA-A33D-4909-B64C-95610C9DE184}" type="pres">
      <dgm:prSet presAssocID="{1F2BFED1-80E2-4714-9AAF-2FDFE27F9AC0}" presName="parTxOnly" presStyleLbl="node1" presStyleIdx="3" presStyleCnt="5" custScaleX="100682">
        <dgm:presLayoutVars>
          <dgm:chMax val="0"/>
          <dgm:chPref val="0"/>
          <dgm:bulletEnabled val="1"/>
        </dgm:presLayoutVars>
      </dgm:prSet>
      <dgm:spPr/>
      <dgm:t>
        <a:bodyPr/>
        <a:lstStyle/>
        <a:p>
          <a:endParaRPr kumimoji="1" lang="ja-JP" altLang="en-US"/>
        </a:p>
      </dgm:t>
    </dgm:pt>
    <dgm:pt modelId="{E2003F80-CF25-4524-8268-3D434DE85460}" type="pres">
      <dgm:prSet presAssocID="{AA5A4E05-7FB6-4878-B6EA-7127B101758A}" presName="parTxOnlySpace" presStyleCnt="0"/>
      <dgm:spPr/>
    </dgm:pt>
    <dgm:pt modelId="{4A2AD62A-1865-4CC5-8520-C2EF7F03F35F}" type="pres">
      <dgm:prSet presAssocID="{9A9EA74D-F7A7-4C62-B0F8-1AD60BBA052E}" presName="parTxOnly" presStyleLbl="node1" presStyleIdx="4" presStyleCnt="5" custScaleX="28915" custLinFactX="5848" custLinFactNeighborX="100000" custLinFactNeighborY="10307">
        <dgm:presLayoutVars>
          <dgm:chMax val="0"/>
          <dgm:chPref val="0"/>
          <dgm:bulletEnabled val="1"/>
        </dgm:presLayoutVars>
      </dgm:prSet>
      <dgm:spPr/>
      <dgm:t>
        <a:bodyPr/>
        <a:lstStyle/>
        <a:p>
          <a:endParaRPr kumimoji="1" lang="ja-JP" altLang="en-US"/>
        </a:p>
      </dgm:t>
    </dgm:pt>
  </dgm:ptLst>
  <dgm:cxnLst>
    <dgm:cxn modelId="{7091C0E6-34BD-4D76-AD21-0BC359601289}" type="presOf" srcId="{1F2BFED1-80E2-4714-9AAF-2FDFE27F9AC0}" destId="{DC4388DA-A33D-4909-B64C-95610C9DE184}" srcOrd="0" destOrd="0" presId="urn:microsoft.com/office/officeart/2005/8/layout/chevron1"/>
    <dgm:cxn modelId="{3A9B31B0-8EA1-4B89-A837-DD2EA9FF4C72}" srcId="{0B6B205D-FF0B-4295-89E4-DB6D856B61A5}" destId="{3D18AE27-19AE-4C55-9F36-6F971FB886BA}" srcOrd="0" destOrd="0" parTransId="{00147E38-C268-40E5-8AFB-C97B520C2B86}" sibTransId="{18F653B1-AB02-4AF3-A8E5-C21B5A0CE89A}"/>
    <dgm:cxn modelId="{158F1D4C-B99B-4E93-AB71-9672FABB9F8E}" type="presOf" srcId="{3D18AE27-19AE-4C55-9F36-6F971FB886BA}" destId="{D7172618-E6DF-4501-9E88-DBD32EEE6DD6}" srcOrd="0" destOrd="0" presId="urn:microsoft.com/office/officeart/2005/8/layout/chevron1"/>
    <dgm:cxn modelId="{BD87B592-F5DA-4608-B613-1F85150F8521}" srcId="{0B6B205D-FF0B-4295-89E4-DB6D856B61A5}" destId="{9A9EA74D-F7A7-4C62-B0F8-1AD60BBA052E}" srcOrd="4" destOrd="0" parTransId="{4446DFB3-3D56-4DB2-BFBA-14D27AFDAF37}" sibTransId="{E6FCC05E-7DF5-4325-AC64-E8F7968FB390}"/>
    <dgm:cxn modelId="{B2C90921-D920-4026-AA7A-52AC575EBA89}" type="presOf" srcId="{9A9EA74D-F7A7-4C62-B0F8-1AD60BBA052E}" destId="{4A2AD62A-1865-4CC5-8520-C2EF7F03F35F}" srcOrd="0" destOrd="0" presId="urn:microsoft.com/office/officeart/2005/8/layout/chevron1"/>
    <dgm:cxn modelId="{54C522E0-F530-4634-8C0F-55DD786401B3}" srcId="{0B6B205D-FF0B-4295-89E4-DB6D856B61A5}" destId="{1F2BFED1-80E2-4714-9AAF-2FDFE27F9AC0}" srcOrd="3" destOrd="0" parTransId="{1218BE2F-E341-4313-B735-91F4039A0C7F}" sibTransId="{AA5A4E05-7FB6-4878-B6EA-7127B101758A}"/>
    <dgm:cxn modelId="{AB248279-C0D0-49AD-93E4-2903722C6F6D}" srcId="{0B6B205D-FF0B-4295-89E4-DB6D856B61A5}" destId="{DA49180F-7C20-4E22-91F6-EA0CBEEB0EC3}" srcOrd="2" destOrd="0" parTransId="{7829BD2C-9F1D-4844-904C-4DFCC4619981}" sibTransId="{B9D20563-F425-4E0C-BEF9-8ECFE5F9DED2}"/>
    <dgm:cxn modelId="{B14197FC-F7F8-43B9-875D-54232D4DE953}" type="presOf" srcId="{0B6B205D-FF0B-4295-89E4-DB6D856B61A5}" destId="{84D37D6F-8995-480C-A493-814422273A51}" srcOrd="0" destOrd="0" presId="urn:microsoft.com/office/officeart/2005/8/layout/chevron1"/>
    <dgm:cxn modelId="{100FD78D-748D-4312-9853-D43F5DB96D27}" srcId="{0B6B205D-FF0B-4295-89E4-DB6D856B61A5}" destId="{8FB516D4-04C8-4253-A7BB-4247678E98F5}" srcOrd="1" destOrd="0" parTransId="{7AA70F8A-3BBF-4D21-B53C-EF1B6471451B}" sibTransId="{2864CB60-A95A-405B-B39A-D035E82F0942}"/>
    <dgm:cxn modelId="{18BBE636-23CF-4368-A25D-519F2AD372C1}" type="presOf" srcId="{DA49180F-7C20-4E22-91F6-EA0CBEEB0EC3}" destId="{703BA995-D169-4968-A606-EF995011AC30}" srcOrd="0" destOrd="0" presId="urn:microsoft.com/office/officeart/2005/8/layout/chevron1"/>
    <dgm:cxn modelId="{5A47052D-D430-4A16-B00F-83FF2CC9205F}" type="presOf" srcId="{8FB516D4-04C8-4253-A7BB-4247678E98F5}" destId="{B34B3E09-DEC4-4229-B8DB-130D62B8194D}" srcOrd="0" destOrd="0" presId="urn:microsoft.com/office/officeart/2005/8/layout/chevron1"/>
    <dgm:cxn modelId="{3E34AE00-A590-4047-A11C-F1B729539272}" type="presParOf" srcId="{84D37D6F-8995-480C-A493-814422273A51}" destId="{D7172618-E6DF-4501-9E88-DBD32EEE6DD6}" srcOrd="0" destOrd="0" presId="urn:microsoft.com/office/officeart/2005/8/layout/chevron1"/>
    <dgm:cxn modelId="{DF469702-2DA9-4FFD-982B-8BF702DC1A0E}" type="presParOf" srcId="{84D37D6F-8995-480C-A493-814422273A51}" destId="{D7CCFFB7-92E4-4220-B783-B66BAC4BD50B}" srcOrd="1" destOrd="0" presId="urn:microsoft.com/office/officeart/2005/8/layout/chevron1"/>
    <dgm:cxn modelId="{4C4BFD66-8E10-4BC1-97C8-A7CAA354906F}" type="presParOf" srcId="{84D37D6F-8995-480C-A493-814422273A51}" destId="{B34B3E09-DEC4-4229-B8DB-130D62B8194D}" srcOrd="2" destOrd="0" presId="urn:microsoft.com/office/officeart/2005/8/layout/chevron1"/>
    <dgm:cxn modelId="{B93FED70-7150-48A3-A8DC-3D9117DED1F1}" type="presParOf" srcId="{84D37D6F-8995-480C-A493-814422273A51}" destId="{B4C8F628-68FB-4608-A277-E7E15BA1CB87}" srcOrd="3" destOrd="0" presId="urn:microsoft.com/office/officeart/2005/8/layout/chevron1"/>
    <dgm:cxn modelId="{1AF94156-7951-4CBA-B580-589C1836BFC7}" type="presParOf" srcId="{84D37D6F-8995-480C-A493-814422273A51}" destId="{703BA995-D169-4968-A606-EF995011AC30}" srcOrd="4" destOrd="0" presId="urn:microsoft.com/office/officeart/2005/8/layout/chevron1"/>
    <dgm:cxn modelId="{13A8EB20-8074-4792-8AA5-4F1EB7ED1B3B}" type="presParOf" srcId="{84D37D6F-8995-480C-A493-814422273A51}" destId="{CFF8B572-44B9-4007-B750-B96B8FCC4977}" srcOrd="5" destOrd="0" presId="urn:microsoft.com/office/officeart/2005/8/layout/chevron1"/>
    <dgm:cxn modelId="{0F71B063-7F0C-4738-AA82-891A42A862C3}" type="presParOf" srcId="{84D37D6F-8995-480C-A493-814422273A51}" destId="{DC4388DA-A33D-4909-B64C-95610C9DE184}" srcOrd="6" destOrd="0" presId="urn:microsoft.com/office/officeart/2005/8/layout/chevron1"/>
    <dgm:cxn modelId="{13D2A521-6E58-4297-810E-4AF182E097F0}" type="presParOf" srcId="{84D37D6F-8995-480C-A493-814422273A51}" destId="{E2003F80-CF25-4524-8268-3D434DE85460}" srcOrd="7" destOrd="0" presId="urn:microsoft.com/office/officeart/2005/8/layout/chevron1"/>
    <dgm:cxn modelId="{C062B3BE-BEDD-400A-A23D-BA2C1FCD1DF1}" type="presParOf" srcId="{84D37D6F-8995-480C-A493-814422273A51}" destId="{4A2AD62A-1865-4CC5-8520-C2EF7F03F35F}"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B6B205D-FF0B-4295-89E4-DB6D856B61A5}" type="doc">
      <dgm:prSet loTypeId="urn:microsoft.com/office/officeart/2005/8/layout/chevron1" loCatId="process" qsTypeId="urn:microsoft.com/office/officeart/2005/8/quickstyle/simple1" qsCatId="simple" csTypeId="urn:microsoft.com/office/officeart/2005/8/colors/accent1_2" csCatId="accent1" phldr="1"/>
      <dgm:spPr/>
    </dgm:pt>
    <dgm:pt modelId="{3D18AE27-19AE-4C55-9F36-6F971FB886BA}">
      <dgm:prSet phldrT="[テキスト]" custT="1"/>
      <dgm:spPr/>
      <dgm:t>
        <a:bodyPr/>
        <a:lstStyle/>
        <a:p>
          <a:r>
            <a:rPr kumimoji="1" lang="ja-JP" altLang="en-US" sz="2000" dirty="0" smtClean="0"/>
            <a:t>基礎</a:t>
          </a:r>
          <a:endParaRPr kumimoji="1" lang="ja-JP" altLang="en-US" sz="2000" dirty="0"/>
        </a:p>
      </dgm:t>
    </dgm:pt>
    <dgm:pt modelId="{00147E38-C268-40E5-8AFB-C97B520C2B86}" type="parTrans" cxnId="{3A9B31B0-8EA1-4B89-A837-DD2EA9FF4C72}">
      <dgm:prSet/>
      <dgm:spPr/>
      <dgm:t>
        <a:bodyPr/>
        <a:lstStyle/>
        <a:p>
          <a:endParaRPr kumimoji="1" lang="ja-JP" altLang="en-US" sz="2000"/>
        </a:p>
      </dgm:t>
    </dgm:pt>
    <dgm:pt modelId="{18F653B1-AB02-4AF3-A8E5-C21B5A0CE89A}" type="sibTrans" cxnId="{3A9B31B0-8EA1-4B89-A837-DD2EA9FF4C72}">
      <dgm:prSet/>
      <dgm:spPr/>
      <dgm:t>
        <a:bodyPr/>
        <a:lstStyle/>
        <a:p>
          <a:endParaRPr kumimoji="1" lang="ja-JP" altLang="en-US" sz="2000"/>
        </a:p>
      </dgm:t>
    </dgm:pt>
    <dgm:pt modelId="{8FB516D4-04C8-4253-A7BB-4247678E98F5}">
      <dgm:prSet phldrT="[テキスト]" custT="1"/>
      <dgm:spPr/>
      <dgm:t>
        <a:bodyPr/>
        <a:lstStyle/>
        <a:p>
          <a:r>
            <a:rPr kumimoji="1" lang="ja-JP" altLang="en-US" sz="2000" dirty="0" smtClean="0"/>
            <a:t>応用</a:t>
          </a:r>
          <a:endParaRPr kumimoji="1" lang="ja-JP" altLang="en-US" sz="2000" dirty="0"/>
        </a:p>
      </dgm:t>
    </dgm:pt>
    <dgm:pt modelId="{7AA70F8A-3BBF-4D21-B53C-EF1B6471451B}" type="parTrans" cxnId="{100FD78D-748D-4312-9853-D43F5DB96D27}">
      <dgm:prSet/>
      <dgm:spPr/>
      <dgm:t>
        <a:bodyPr/>
        <a:lstStyle/>
        <a:p>
          <a:endParaRPr kumimoji="1" lang="ja-JP" altLang="en-US" sz="2000"/>
        </a:p>
      </dgm:t>
    </dgm:pt>
    <dgm:pt modelId="{2864CB60-A95A-405B-B39A-D035E82F0942}" type="sibTrans" cxnId="{100FD78D-748D-4312-9853-D43F5DB96D27}">
      <dgm:prSet/>
      <dgm:spPr/>
      <dgm:t>
        <a:bodyPr/>
        <a:lstStyle/>
        <a:p>
          <a:endParaRPr kumimoji="1" lang="ja-JP" altLang="en-US" sz="2000"/>
        </a:p>
      </dgm:t>
    </dgm:pt>
    <dgm:pt modelId="{DA49180F-7C20-4E22-91F6-EA0CBEEB0EC3}">
      <dgm:prSet phldrT="[テキスト]" custT="1"/>
      <dgm:spPr/>
      <dgm:t>
        <a:bodyPr/>
        <a:lstStyle/>
        <a:p>
          <a:r>
            <a:rPr kumimoji="1" lang="ja-JP" altLang="en-US" sz="2000" dirty="0" smtClean="0"/>
            <a:t>非臨床</a:t>
          </a:r>
          <a:endParaRPr kumimoji="1" lang="ja-JP" altLang="en-US" sz="2000" dirty="0"/>
        </a:p>
      </dgm:t>
    </dgm:pt>
    <dgm:pt modelId="{7829BD2C-9F1D-4844-904C-4DFCC4619981}" type="parTrans" cxnId="{AB248279-C0D0-49AD-93E4-2903722C6F6D}">
      <dgm:prSet/>
      <dgm:spPr/>
      <dgm:t>
        <a:bodyPr/>
        <a:lstStyle/>
        <a:p>
          <a:endParaRPr kumimoji="1" lang="ja-JP" altLang="en-US" sz="2000"/>
        </a:p>
      </dgm:t>
    </dgm:pt>
    <dgm:pt modelId="{B9D20563-F425-4E0C-BEF9-8ECFE5F9DED2}" type="sibTrans" cxnId="{AB248279-C0D0-49AD-93E4-2903722C6F6D}">
      <dgm:prSet/>
      <dgm:spPr/>
      <dgm:t>
        <a:bodyPr/>
        <a:lstStyle/>
        <a:p>
          <a:endParaRPr kumimoji="1" lang="ja-JP" altLang="en-US" sz="2000"/>
        </a:p>
      </dgm:t>
    </dgm:pt>
    <dgm:pt modelId="{1F2BFED1-80E2-4714-9AAF-2FDFE27F9AC0}">
      <dgm:prSet phldrT="[テキスト]" custT="1"/>
      <dgm:spPr/>
      <dgm:t>
        <a:bodyPr/>
        <a:lstStyle/>
        <a:p>
          <a:r>
            <a:rPr kumimoji="1" lang="ja-JP" altLang="en-US" sz="2000" dirty="0" smtClean="0"/>
            <a:t>臨床</a:t>
          </a:r>
          <a:endParaRPr kumimoji="1" lang="ja-JP" altLang="en-US" sz="2000" dirty="0"/>
        </a:p>
      </dgm:t>
    </dgm:pt>
    <dgm:pt modelId="{1218BE2F-E341-4313-B735-91F4039A0C7F}" type="parTrans" cxnId="{54C522E0-F530-4634-8C0F-55DD786401B3}">
      <dgm:prSet/>
      <dgm:spPr/>
      <dgm:t>
        <a:bodyPr/>
        <a:lstStyle/>
        <a:p>
          <a:endParaRPr kumimoji="1" lang="ja-JP" altLang="en-US" sz="2000"/>
        </a:p>
      </dgm:t>
    </dgm:pt>
    <dgm:pt modelId="{AA5A4E05-7FB6-4878-B6EA-7127B101758A}" type="sibTrans" cxnId="{54C522E0-F530-4634-8C0F-55DD786401B3}">
      <dgm:prSet/>
      <dgm:spPr/>
      <dgm:t>
        <a:bodyPr/>
        <a:lstStyle/>
        <a:p>
          <a:endParaRPr kumimoji="1" lang="ja-JP" altLang="en-US" sz="2000"/>
        </a:p>
      </dgm:t>
    </dgm:pt>
    <dgm:pt modelId="{9A9EA74D-F7A7-4C62-B0F8-1AD60BBA052E}">
      <dgm:prSet phldrT="[テキスト]" custT="1"/>
      <dgm:spPr/>
      <dgm:t>
        <a:bodyPr/>
        <a:lstStyle/>
        <a:p>
          <a:r>
            <a:rPr kumimoji="1" lang="ja-JP" altLang="en-US" sz="2000" dirty="0" smtClean="0"/>
            <a:t>製販後</a:t>
          </a:r>
          <a:endParaRPr kumimoji="1" lang="ja-JP" altLang="en-US" sz="2000" dirty="0"/>
        </a:p>
      </dgm:t>
    </dgm:pt>
    <dgm:pt modelId="{4446DFB3-3D56-4DB2-BFBA-14D27AFDAF37}" type="parTrans" cxnId="{BD87B592-F5DA-4608-B613-1F85150F8521}">
      <dgm:prSet/>
      <dgm:spPr/>
      <dgm:t>
        <a:bodyPr/>
        <a:lstStyle/>
        <a:p>
          <a:endParaRPr kumimoji="1" lang="ja-JP" altLang="en-US" sz="2000"/>
        </a:p>
      </dgm:t>
    </dgm:pt>
    <dgm:pt modelId="{E6FCC05E-7DF5-4325-AC64-E8F7968FB390}" type="sibTrans" cxnId="{BD87B592-F5DA-4608-B613-1F85150F8521}">
      <dgm:prSet/>
      <dgm:spPr/>
      <dgm:t>
        <a:bodyPr/>
        <a:lstStyle/>
        <a:p>
          <a:endParaRPr kumimoji="1" lang="ja-JP" altLang="en-US" sz="2000"/>
        </a:p>
      </dgm:t>
    </dgm:pt>
    <dgm:pt modelId="{84D37D6F-8995-480C-A493-814422273A51}" type="pres">
      <dgm:prSet presAssocID="{0B6B205D-FF0B-4295-89E4-DB6D856B61A5}" presName="Name0" presStyleCnt="0">
        <dgm:presLayoutVars>
          <dgm:dir/>
          <dgm:animLvl val="lvl"/>
          <dgm:resizeHandles val="exact"/>
        </dgm:presLayoutVars>
      </dgm:prSet>
      <dgm:spPr/>
    </dgm:pt>
    <dgm:pt modelId="{D7172618-E6DF-4501-9E88-DBD32EEE6DD6}" type="pres">
      <dgm:prSet presAssocID="{3D18AE27-19AE-4C55-9F36-6F971FB886BA}" presName="parTxOnly" presStyleLbl="node1" presStyleIdx="0" presStyleCnt="5">
        <dgm:presLayoutVars>
          <dgm:chMax val="0"/>
          <dgm:chPref val="0"/>
          <dgm:bulletEnabled val="1"/>
        </dgm:presLayoutVars>
      </dgm:prSet>
      <dgm:spPr/>
      <dgm:t>
        <a:bodyPr/>
        <a:lstStyle/>
        <a:p>
          <a:endParaRPr kumimoji="1" lang="ja-JP" altLang="en-US"/>
        </a:p>
      </dgm:t>
    </dgm:pt>
    <dgm:pt modelId="{D7CCFFB7-92E4-4220-B783-B66BAC4BD50B}" type="pres">
      <dgm:prSet presAssocID="{18F653B1-AB02-4AF3-A8E5-C21B5A0CE89A}" presName="parTxOnlySpace" presStyleCnt="0"/>
      <dgm:spPr/>
    </dgm:pt>
    <dgm:pt modelId="{B34B3E09-DEC4-4229-B8DB-130D62B8194D}" type="pres">
      <dgm:prSet presAssocID="{8FB516D4-04C8-4253-A7BB-4247678E98F5}" presName="parTxOnly" presStyleLbl="node1" presStyleIdx="1" presStyleCnt="5">
        <dgm:presLayoutVars>
          <dgm:chMax val="0"/>
          <dgm:chPref val="0"/>
          <dgm:bulletEnabled val="1"/>
        </dgm:presLayoutVars>
      </dgm:prSet>
      <dgm:spPr/>
      <dgm:t>
        <a:bodyPr/>
        <a:lstStyle/>
        <a:p>
          <a:endParaRPr kumimoji="1" lang="ja-JP" altLang="en-US"/>
        </a:p>
      </dgm:t>
    </dgm:pt>
    <dgm:pt modelId="{B4C8F628-68FB-4608-A277-E7E15BA1CB87}" type="pres">
      <dgm:prSet presAssocID="{2864CB60-A95A-405B-B39A-D035E82F0942}" presName="parTxOnlySpace" presStyleCnt="0"/>
      <dgm:spPr/>
    </dgm:pt>
    <dgm:pt modelId="{703BA995-D169-4968-A606-EF995011AC30}" type="pres">
      <dgm:prSet presAssocID="{DA49180F-7C20-4E22-91F6-EA0CBEEB0EC3}" presName="parTxOnly" presStyleLbl="node1" presStyleIdx="2" presStyleCnt="5">
        <dgm:presLayoutVars>
          <dgm:chMax val="0"/>
          <dgm:chPref val="0"/>
          <dgm:bulletEnabled val="1"/>
        </dgm:presLayoutVars>
      </dgm:prSet>
      <dgm:spPr/>
      <dgm:t>
        <a:bodyPr/>
        <a:lstStyle/>
        <a:p>
          <a:endParaRPr kumimoji="1" lang="ja-JP" altLang="en-US"/>
        </a:p>
      </dgm:t>
    </dgm:pt>
    <dgm:pt modelId="{CFF8B572-44B9-4007-B750-B96B8FCC4977}" type="pres">
      <dgm:prSet presAssocID="{B9D20563-F425-4E0C-BEF9-8ECFE5F9DED2}" presName="parTxOnlySpace" presStyleCnt="0"/>
      <dgm:spPr/>
    </dgm:pt>
    <dgm:pt modelId="{DC4388DA-A33D-4909-B64C-95610C9DE184}" type="pres">
      <dgm:prSet presAssocID="{1F2BFED1-80E2-4714-9AAF-2FDFE27F9AC0}" presName="parTxOnly" presStyleLbl="node1" presStyleIdx="3" presStyleCnt="5">
        <dgm:presLayoutVars>
          <dgm:chMax val="0"/>
          <dgm:chPref val="0"/>
          <dgm:bulletEnabled val="1"/>
        </dgm:presLayoutVars>
      </dgm:prSet>
      <dgm:spPr/>
      <dgm:t>
        <a:bodyPr/>
        <a:lstStyle/>
        <a:p>
          <a:endParaRPr kumimoji="1" lang="ja-JP" altLang="en-US"/>
        </a:p>
      </dgm:t>
    </dgm:pt>
    <dgm:pt modelId="{E2003F80-CF25-4524-8268-3D434DE85460}" type="pres">
      <dgm:prSet presAssocID="{AA5A4E05-7FB6-4878-B6EA-7127B101758A}" presName="parTxOnlySpace" presStyleCnt="0"/>
      <dgm:spPr/>
    </dgm:pt>
    <dgm:pt modelId="{4A2AD62A-1865-4CC5-8520-C2EF7F03F35F}" type="pres">
      <dgm:prSet presAssocID="{9A9EA74D-F7A7-4C62-B0F8-1AD60BBA052E}" presName="parTxOnly" presStyleLbl="node1" presStyleIdx="4" presStyleCnt="5">
        <dgm:presLayoutVars>
          <dgm:chMax val="0"/>
          <dgm:chPref val="0"/>
          <dgm:bulletEnabled val="1"/>
        </dgm:presLayoutVars>
      </dgm:prSet>
      <dgm:spPr/>
      <dgm:t>
        <a:bodyPr/>
        <a:lstStyle/>
        <a:p>
          <a:endParaRPr kumimoji="1" lang="ja-JP" altLang="en-US"/>
        </a:p>
      </dgm:t>
    </dgm:pt>
  </dgm:ptLst>
  <dgm:cxnLst>
    <dgm:cxn modelId="{B41801F8-D376-456A-A32A-19C32FAB6648}" type="presOf" srcId="{3D18AE27-19AE-4C55-9F36-6F971FB886BA}" destId="{D7172618-E6DF-4501-9E88-DBD32EEE6DD6}" srcOrd="0" destOrd="0" presId="urn:microsoft.com/office/officeart/2005/8/layout/chevron1"/>
    <dgm:cxn modelId="{3A9B31B0-8EA1-4B89-A837-DD2EA9FF4C72}" srcId="{0B6B205D-FF0B-4295-89E4-DB6D856B61A5}" destId="{3D18AE27-19AE-4C55-9F36-6F971FB886BA}" srcOrd="0" destOrd="0" parTransId="{00147E38-C268-40E5-8AFB-C97B520C2B86}" sibTransId="{18F653B1-AB02-4AF3-A8E5-C21B5A0CE89A}"/>
    <dgm:cxn modelId="{986D028D-C1AC-40CD-B8E9-4940E8B78CA4}" type="presOf" srcId="{9A9EA74D-F7A7-4C62-B0F8-1AD60BBA052E}" destId="{4A2AD62A-1865-4CC5-8520-C2EF7F03F35F}" srcOrd="0" destOrd="0" presId="urn:microsoft.com/office/officeart/2005/8/layout/chevron1"/>
    <dgm:cxn modelId="{BD87B592-F5DA-4608-B613-1F85150F8521}" srcId="{0B6B205D-FF0B-4295-89E4-DB6D856B61A5}" destId="{9A9EA74D-F7A7-4C62-B0F8-1AD60BBA052E}" srcOrd="4" destOrd="0" parTransId="{4446DFB3-3D56-4DB2-BFBA-14D27AFDAF37}" sibTransId="{E6FCC05E-7DF5-4325-AC64-E8F7968FB390}"/>
    <dgm:cxn modelId="{02BEEED8-989D-4DFD-BC15-4E5597EF6DE0}" type="presOf" srcId="{1F2BFED1-80E2-4714-9AAF-2FDFE27F9AC0}" destId="{DC4388DA-A33D-4909-B64C-95610C9DE184}" srcOrd="0" destOrd="0" presId="urn:microsoft.com/office/officeart/2005/8/layout/chevron1"/>
    <dgm:cxn modelId="{54C522E0-F530-4634-8C0F-55DD786401B3}" srcId="{0B6B205D-FF0B-4295-89E4-DB6D856B61A5}" destId="{1F2BFED1-80E2-4714-9AAF-2FDFE27F9AC0}" srcOrd="3" destOrd="0" parTransId="{1218BE2F-E341-4313-B735-91F4039A0C7F}" sibTransId="{AA5A4E05-7FB6-4878-B6EA-7127B101758A}"/>
    <dgm:cxn modelId="{AB248279-C0D0-49AD-93E4-2903722C6F6D}" srcId="{0B6B205D-FF0B-4295-89E4-DB6D856B61A5}" destId="{DA49180F-7C20-4E22-91F6-EA0CBEEB0EC3}" srcOrd="2" destOrd="0" parTransId="{7829BD2C-9F1D-4844-904C-4DFCC4619981}" sibTransId="{B9D20563-F425-4E0C-BEF9-8ECFE5F9DED2}"/>
    <dgm:cxn modelId="{100FD78D-748D-4312-9853-D43F5DB96D27}" srcId="{0B6B205D-FF0B-4295-89E4-DB6D856B61A5}" destId="{8FB516D4-04C8-4253-A7BB-4247678E98F5}" srcOrd="1" destOrd="0" parTransId="{7AA70F8A-3BBF-4D21-B53C-EF1B6471451B}" sibTransId="{2864CB60-A95A-405B-B39A-D035E82F0942}"/>
    <dgm:cxn modelId="{E27E3273-0538-43B2-9E3B-877547EBCA1F}" type="presOf" srcId="{8FB516D4-04C8-4253-A7BB-4247678E98F5}" destId="{B34B3E09-DEC4-4229-B8DB-130D62B8194D}" srcOrd="0" destOrd="0" presId="urn:microsoft.com/office/officeart/2005/8/layout/chevron1"/>
    <dgm:cxn modelId="{8CF32E16-5BE4-460F-8430-39B3F10FA6B1}" type="presOf" srcId="{0B6B205D-FF0B-4295-89E4-DB6D856B61A5}" destId="{84D37D6F-8995-480C-A493-814422273A51}" srcOrd="0" destOrd="0" presId="urn:microsoft.com/office/officeart/2005/8/layout/chevron1"/>
    <dgm:cxn modelId="{A6360ADD-96A8-450C-9E4D-B411D92269FB}" type="presOf" srcId="{DA49180F-7C20-4E22-91F6-EA0CBEEB0EC3}" destId="{703BA995-D169-4968-A606-EF995011AC30}" srcOrd="0" destOrd="0" presId="urn:microsoft.com/office/officeart/2005/8/layout/chevron1"/>
    <dgm:cxn modelId="{9CE8EDF8-1C17-43A1-8E40-5DF9DA9503D1}" type="presParOf" srcId="{84D37D6F-8995-480C-A493-814422273A51}" destId="{D7172618-E6DF-4501-9E88-DBD32EEE6DD6}" srcOrd="0" destOrd="0" presId="urn:microsoft.com/office/officeart/2005/8/layout/chevron1"/>
    <dgm:cxn modelId="{DF24FEE9-583B-4EAB-93FC-1646638346F6}" type="presParOf" srcId="{84D37D6F-8995-480C-A493-814422273A51}" destId="{D7CCFFB7-92E4-4220-B783-B66BAC4BD50B}" srcOrd="1" destOrd="0" presId="urn:microsoft.com/office/officeart/2005/8/layout/chevron1"/>
    <dgm:cxn modelId="{06EB3B0E-0E5E-4608-9ADA-971EA3067AD1}" type="presParOf" srcId="{84D37D6F-8995-480C-A493-814422273A51}" destId="{B34B3E09-DEC4-4229-B8DB-130D62B8194D}" srcOrd="2" destOrd="0" presId="urn:microsoft.com/office/officeart/2005/8/layout/chevron1"/>
    <dgm:cxn modelId="{90781CF4-542C-4545-86A8-C24828BA5D6E}" type="presParOf" srcId="{84D37D6F-8995-480C-A493-814422273A51}" destId="{B4C8F628-68FB-4608-A277-E7E15BA1CB87}" srcOrd="3" destOrd="0" presId="urn:microsoft.com/office/officeart/2005/8/layout/chevron1"/>
    <dgm:cxn modelId="{C83B8E5D-5D64-4B92-81D9-1361F9EB2C3D}" type="presParOf" srcId="{84D37D6F-8995-480C-A493-814422273A51}" destId="{703BA995-D169-4968-A606-EF995011AC30}" srcOrd="4" destOrd="0" presId="urn:microsoft.com/office/officeart/2005/8/layout/chevron1"/>
    <dgm:cxn modelId="{5E5E3AE6-FED6-4C6A-96C4-54F1A781C8F8}" type="presParOf" srcId="{84D37D6F-8995-480C-A493-814422273A51}" destId="{CFF8B572-44B9-4007-B750-B96B8FCC4977}" srcOrd="5" destOrd="0" presId="urn:microsoft.com/office/officeart/2005/8/layout/chevron1"/>
    <dgm:cxn modelId="{961ECB6E-C114-4577-B4B1-F87030829FF4}" type="presParOf" srcId="{84D37D6F-8995-480C-A493-814422273A51}" destId="{DC4388DA-A33D-4909-B64C-95610C9DE184}" srcOrd="6" destOrd="0" presId="urn:microsoft.com/office/officeart/2005/8/layout/chevron1"/>
    <dgm:cxn modelId="{61D16D9F-23DA-4BA2-B455-ACDDADC6A228}" type="presParOf" srcId="{84D37D6F-8995-480C-A493-814422273A51}" destId="{E2003F80-CF25-4524-8268-3D434DE85460}" srcOrd="7" destOrd="0" presId="urn:microsoft.com/office/officeart/2005/8/layout/chevron1"/>
    <dgm:cxn modelId="{F2806797-6E34-4B89-85A5-DEF72F633A5D}" type="presParOf" srcId="{84D37D6F-8995-480C-A493-814422273A51}" destId="{4A2AD62A-1865-4CC5-8520-C2EF7F03F35F}"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172618-E6DF-4501-9E88-DBD32EEE6DD6}">
      <dsp:nvSpPr>
        <dsp:cNvPr id="0" name=""/>
        <dsp:cNvSpPr/>
      </dsp:nvSpPr>
      <dsp:spPr>
        <a:xfrm>
          <a:off x="4647" y="0"/>
          <a:ext cx="2843533" cy="51227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kumimoji="1" lang="ja-JP" altLang="en-US" sz="2000" kern="1200" dirty="0" smtClean="0"/>
            <a:t>基礎</a:t>
          </a:r>
          <a:endParaRPr kumimoji="1" lang="ja-JP" altLang="en-US" sz="2000" kern="1200" dirty="0"/>
        </a:p>
      </dsp:txBody>
      <dsp:txXfrm>
        <a:off x="260784" y="0"/>
        <a:ext cx="2331260" cy="512273"/>
      </dsp:txXfrm>
    </dsp:sp>
    <dsp:sp modelId="{B34B3E09-DEC4-4229-B8DB-130D62B8194D}">
      <dsp:nvSpPr>
        <dsp:cNvPr id="0" name=""/>
        <dsp:cNvSpPr/>
      </dsp:nvSpPr>
      <dsp:spPr>
        <a:xfrm>
          <a:off x="2514918" y="0"/>
          <a:ext cx="1810184" cy="51227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kumimoji="1" lang="ja-JP" altLang="en-US" sz="2000" kern="1200" dirty="0" smtClean="0"/>
            <a:t>応用</a:t>
          </a:r>
          <a:endParaRPr kumimoji="1" lang="ja-JP" altLang="en-US" sz="2000" kern="1200" dirty="0"/>
        </a:p>
      </dsp:txBody>
      <dsp:txXfrm>
        <a:off x="2771055" y="0"/>
        <a:ext cx="1297911" cy="512273"/>
      </dsp:txXfrm>
    </dsp:sp>
    <dsp:sp modelId="{703BA995-D169-4968-A606-EF995011AC30}">
      <dsp:nvSpPr>
        <dsp:cNvPr id="0" name=""/>
        <dsp:cNvSpPr/>
      </dsp:nvSpPr>
      <dsp:spPr>
        <a:xfrm>
          <a:off x="3991839" y="0"/>
          <a:ext cx="4038081" cy="51227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kumimoji="1" lang="ja-JP" altLang="en-US" sz="2000" kern="1200" dirty="0" smtClean="0"/>
            <a:t>非臨床</a:t>
          </a:r>
          <a:endParaRPr kumimoji="1" lang="ja-JP" altLang="en-US" sz="2000" kern="1200" dirty="0"/>
        </a:p>
      </dsp:txBody>
      <dsp:txXfrm>
        <a:off x="4247976" y="0"/>
        <a:ext cx="3525808" cy="512273"/>
      </dsp:txXfrm>
    </dsp:sp>
    <dsp:sp modelId="{DC4388DA-A33D-4909-B64C-95610C9DE184}">
      <dsp:nvSpPr>
        <dsp:cNvPr id="0" name=""/>
        <dsp:cNvSpPr/>
      </dsp:nvSpPr>
      <dsp:spPr>
        <a:xfrm>
          <a:off x="7696657" y="0"/>
          <a:ext cx="3355358" cy="51227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kumimoji="1" lang="ja-JP" altLang="en-US" sz="2000" kern="1200" dirty="0" smtClean="0"/>
            <a:t>臨床</a:t>
          </a:r>
          <a:endParaRPr kumimoji="1" lang="ja-JP" altLang="en-US" sz="2000" kern="1200" dirty="0"/>
        </a:p>
      </dsp:txBody>
      <dsp:txXfrm>
        <a:off x="7952794" y="0"/>
        <a:ext cx="2843085" cy="512273"/>
      </dsp:txXfrm>
    </dsp:sp>
    <dsp:sp modelId="{4A2AD62A-1865-4CC5-8520-C2EF7F03F35F}">
      <dsp:nvSpPr>
        <dsp:cNvPr id="0" name=""/>
        <dsp:cNvSpPr/>
      </dsp:nvSpPr>
      <dsp:spPr>
        <a:xfrm>
          <a:off x="10723401" y="0"/>
          <a:ext cx="963629" cy="51227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kumimoji="1" lang="ja-JP" altLang="en-US" sz="1200" kern="1200" dirty="0" smtClean="0"/>
            <a:t>製販後</a:t>
          </a:r>
          <a:endParaRPr kumimoji="1" lang="ja-JP" altLang="en-US" sz="1200" kern="1200" dirty="0"/>
        </a:p>
      </dsp:txBody>
      <dsp:txXfrm>
        <a:off x="10979538" y="0"/>
        <a:ext cx="451356" cy="51227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172618-E6DF-4501-9E88-DBD32EEE6DD6}">
      <dsp:nvSpPr>
        <dsp:cNvPr id="0" name=""/>
        <dsp:cNvSpPr/>
      </dsp:nvSpPr>
      <dsp:spPr>
        <a:xfrm>
          <a:off x="2856" y="0"/>
          <a:ext cx="2542383" cy="51227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kumimoji="1" lang="ja-JP" altLang="en-US" sz="2000" kern="1200" dirty="0" smtClean="0"/>
            <a:t>基礎</a:t>
          </a:r>
          <a:endParaRPr kumimoji="1" lang="ja-JP" altLang="en-US" sz="2000" kern="1200" dirty="0"/>
        </a:p>
      </dsp:txBody>
      <dsp:txXfrm>
        <a:off x="258993" y="0"/>
        <a:ext cx="2030110" cy="512273"/>
      </dsp:txXfrm>
    </dsp:sp>
    <dsp:sp modelId="{B34B3E09-DEC4-4229-B8DB-130D62B8194D}">
      <dsp:nvSpPr>
        <dsp:cNvPr id="0" name=""/>
        <dsp:cNvSpPr/>
      </dsp:nvSpPr>
      <dsp:spPr>
        <a:xfrm>
          <a:off x="2291002" y="0"/>
          <a:ext cx="2542383" cy="51227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kumimoji="1" lang="ja-JP" altLang="en-US" sz="2000" kern="1200" dirty="0" smtClean="0"/>
            <a:t>応用</a:t>
          </a:r>
          <a:endParaRPr kumimoji="1" lang="ja-JP" altLang="en-US" sz="2000" kern="1200" dirty="0"/>
        </a:p>
      </dsp:txBody>
      <dsp:txXfrm>
        <a:off x="2547139" y="0"/>
        <a:ext cx="2030110" cy="512273"/>
      </dsp:txXfrm>
    </dsp:sp>
    <dsp:sp modelId="{703BA995-D169-4968-A606-EF995011AC30}">
      <dsp:nvSpPr>
        <dsp:cNvPr id="0" name=""/>
        <dsp:cNvSpPr/>
      </dsp:nvSpPr>
      <dsp:spPr>
        <a:xfrm>
          <a:off x="4579147" y="0"/>
          <a:ext cx="2542383" cy="51227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kumimoji="1" lang="ja-JP" altLang="en-US" sz="2000" kern="1200" dirty="0" smtClean="0"/>
            <a:t>非臨床</a:t>
          </a:r>
          <a:endParaRPr kumimoji="1" lang="ja-JP" altLang="en-US" sz="2000" kern="1200" dirty="0"/>
        </a:p>
      </dsp:txBody>
      <dsp:txXfrm>
        <a:off x="4835284" y="0"/>
        <a:ext cx="2030110" cy="512273"/>
      </dsp:txXfrm>
    </dsp:sp>
    <dsp:sp modelId="{DC4388DA-A33D-4909-B64C-95610C9DE184}">
      <dsp:nvSpPr>
        <dsp:cNvPr id="0" name=""/>
        <dsp:cNvSpPr/>
      </dsp:nvSpPr>
      <dsp:spPr>
        <a:xfrm>
          <a:off x="6867293" y="0"/>
          <a:ext cx="2542383" cy="51227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kumimoji="1" lang="ja-JP" altLang="en-US" sz="2000" kern="1200" dirty="0" smtClean="0"/>
            <a:t>臨床</a:t>
          </a:r>
          <a:endParaRPr kumimoji="1" lang="ja-JP" altLang="en-US" sz="2000" kern="1200" dirty="0"/>
        </a:p>
      </dsp:txBody>
      <dsp:txXfrm>
        <a:off x="7123430" y="0"/>
        <a:ext cx="2030110" cy="512273"/>
      </dsp:txXfrm>
    </dsp:sp>
    <dsp:sp modelId="{4A2AD62A-1865-4CC5-8520-C2EF7F03F35F}">
      <dsp:nvSpPr>
        <dsp:cNvPr id="0" name=""/>
        <dsp:cNvSpPr/>
      </dsp:nvSpPr>
      <dsp:spPr>
        <a:xfrm>
          <a:off x="9155438" y="0"/>
          <a:ext cx="2542383" cy="51227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kumimoji="1" lang="ja-JP" altLang="en-US" sz="2000" kern="1200" dirty="0" smtClean="0"/>
            <a:t>製販後</a:t>
          </a:r>
          <a:endParaRPr kumimoji="1" lang="ja-JP" altLang="en-US" sz="2000" kern="1200" dirty="0"/>
        </a:p>
      </dsp:txBody>
      <dsp:txXfrm>
        <a:off x="9411575" y="0"/>
        <a:ext cx="2030110" cy="512273"/>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1CE45DF-1BA7-4797-8D80-A5C8E7CD55EF}" type="datetimeFigureOut">
              <a:rPr kumimoji="1" lang="ja-JP" altLang="en-US" smtClean="0"/>
              <a:t>2017/4/25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926FA8-393E-49C6-A414-8700139774C5}" type="slidenum">
              <a:rPr kumimoji="1" lang="ja-JP" altLang="en-US" smtClean="0"/>
              <a:t>‹#›</a:t>
            </a:fld>
            <a:endParaRPr kumimoji="1" lang="ja-JP" altLang="en-US"/>
          </a:p>
        </p:txBody>
      </p:sp>
    </p:spTree>
    <p:extLst>
      <p:ext uri="{BB962C8B-B14F-4D97-AF65-F5344CB8AC3E}">
        <p14:creationId xmlns:p14="http://schemas.microsoft.com/office/powerpoint/2010/main" val="3515479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1CE45DF-1BA7-4797-8D80-A5C8E7CD55EF}" type="datetimeFigureOut">
              <a:rPr kumimoji="1" lang="ja-JP" altLang="en-US" smtClean="0"/>
              <a:t>2017/4/25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926FA8-393E-49C6-A414-8700139774C5}" type="slidenum">
              <a:rPr kumimoji="1" lang="ja-JP" altLang="en-US" smtClean="0"/>
              <a:t>‹#›</a:t>
            </a:fld>
            <a:endParaRPr kumimoji="1" lang="ja-JP" altLang="en-US"/>
          </a:p>
        </p:txBody>
      </p:sp>
    </p:spTree>
    <p:extLst>
      <p:ext uri="{BB962C8B-B14F-4D97-AF65-F5344CB8AC3E}">
        <p14:creationId xmlns:p14="http://schemas.microsoft.com/office/powerpoint/2010/main" val="1377908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1CE45DF-1BA7-4797-8D80-A5C8E7CD55EF}" type="datetimeFigureOut">
              <a:rPr kumimoji="1" lang="ja-JP" altLang="en-US" smtClean="0"/>
              <a:t>2017/4/25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926FA8-393E-49C6-A414-8700139774C5}" type="slidenum">
              <a:rPr kumimoji="1" lang="ja-JP" altLang="en-US" smtClean="0"/>
              <a:t>‹#›</a:t>
            </a:fld>
            <a:endParaRPr kumimoji="1" lang="ja-JP" altLang="en-US"/>
          </a:p>
        </p:txBody>
      </p:sp>
    </p:spTree>
    <p:extLst>
      <p:ext uri="{BB962C8B-B14F-4D97-AF65-F5344CB8AC3E}">
        <p14:creationId xmlns:p14="http://schemas.microsoft.com/office/powerpoint/2010/main" val="2463292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1CE45DF-1BA7-4797-8D80-A5C8E7CD55EF}" type="datetimeFigureOut">
              <a:rPr kumimoji="1" lang="ja-JP" altLang="en-US" smtClean="0"/>
              <a:t>2017/4/25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926FA8-393E-49C6-A414-8700139774C5}" type="slidenum">
              <a:rPr kumimoji="1" lang="ja-JP" altLang="en-US" smtClean="0"/>
              <a:t>‹#›</a:t>
            </a:fld>
            <a:endParaRPr kumimoji="1" lang="ja-JP" altLang="en-US"/>
          </a:p>
        </p:txBody>
      </p:sp>
    </p:spTree>
    <p:extLst>
      <p:ext uri="{BB962C8B-B14F-4D97-AF65-F5344CB8AC3E}">
        <p14:creationId xmlns:p14="http://schemas.microsoft.com/office/powerpoint/2010/main" val="361544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1CE45DF-1BA7-4797-8D80-A5C8E7CD55EF}" type="datetimeFigureOut">
              <a:rPr kumimoji="1" lang="ja-JP" altLang="en-US" smtClean="0"/>
              <a:t>2017/4/25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926FA8-393E-49C6-A414-8700139774C5}" type="slidenum">
              <a:rPr kumimoji="1" lang="ja-JP" altLang="en-US" smtClean="0"/>
              <a:t>‹#›</a:t>
            </a:fld>
            <a:endParaRPr kumimoji="1" lang="ja-JP" altLang="en-US"/>
          </a:p>
        </p:txBody>
      </p:sp>
    </p:spTree>
    <p:extLst>
      <p:ext uri="{BB962C8B-B14F-4D97-AF65-F5344CB8AC3E}">
        <p14:creationId xmlns:p14="http://schemas.microsoft.com/office/powerpoint/2010/main" val="3552465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1CE45DF-1BA7-4797-8D80-A5C8E7CD55EF}" type="datetimeFigureOut">
              <a:rPr kumimoji="1" lang="ja-JP" altLang="en-US" smtClean="0"/>
              <a:t>2017/4/25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B926FA8-393E-49C6-A414-8700139774C5}" type="slidenum">
              <a:rPr kumimoji="1" lang="ja-JP" altLang="en-US" smtClean="0"/>
              <a:t>‹#›</a:t>
            </a:fld>
            <a:endParaRPr kumimoji="1" lang="ja-JP" altLang="en-US"/>
          </a:p>
        </p:txBody>
      </p:sp>
    </p:spTree>
    <p:extLst>
      <p:ext uri="{BB962C8B-B14F-4D97-AF65-F5344CB8AC3E}">
        <p14:creationId xmlns:p14="http://schemas.microsoft.com/office/powerpoint/2010/main" val="51958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1CE45DF-1BA7-4797-8D80-A5C8E7CD55EF}" type="datetimeFigureOut">
              <a:rPr kumimoji="1" lang="ja-JP" altLang="en-US" smtClean="0"/>
              <a:t>2017/4/25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B926FA8-393E-49C6-A414-8700139774C5}" type="slidenum">
              <a:rPr kumimoji="1" lang="ja-JP" altLang="en-US" smtClean="0"/>
              <a:t>‹#›</a:t>
            </a:fld>
            <a:endParaRPr kumimoji="1" lang="ja-JP" altLang="en-US"/>
          </a:p>
        </p:txBody>
      </p:sp>
    </p:spTree>
    <p:extLst>
      <p:ext uri="{BB962C8B-B14F-4D97-AF65-F5344CB8AC3E}">
        <p14:creationId xmlns:p14="http://schemas.microsoft.com/office/powerpoint/2010/main" val="54036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1CE45DF-1BA7-4797-8D80-A5C8E7CD55EF}" type="datetimeFigureOut">
              <a:rPr kumimoji="1" lang="ja-JP" altLang="en-US" smtClean="0"/>
              <a:t>2017/4/25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B926FA8-393E-49C6-A414-8700139774C5}" type="slidenum">
              <a:rPr kumimoji="1" lang="ja-JP" altLang="en-US" smtClean="0"/>
              <a:t>‹#›</a:t>
            </a:fld>
            <a:endParaRPr kumimoji="1" lang="ja-JP" altLang="en-US"/>
          </a:p>
        </p:txBody>
      </p:sp>
    </p:spTree>
    <p:extLst>
      <p:ext uri="{BB962C8B-B14F-4D97-AF65-F5344CB8AC3E}">
        <p14:creationId xmlns:p14="http://schemas.microsoft.com/office/powerpoint/2010/main" val="2833771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1CE45DF-1BA7-4797-8D80-A5C8E7CD55EF}" type="datetimeFigureOut">
              <a:rPr kumimoji="1" lang="ja-JP" altLang="en-US" smtClean="0"/>
              <a:t>2017/4/25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B926FA8-393E-49C6-A414-8700139774C5}" type="slidenum">
              <a:rPr kumimoji="1" lang="ja-JP" altLang="en-US" smtClean="0"/>
              <a:t>‹#›</a:t>
            </a:fld>
            <a:endParaRPr kumimoji="1" lang="ja-JP" altLang="en-US"/>
          </a:p>
        </p:txBody>
      </p:sp>
    </p:spTree>
    <p:extLst>
      <p:ext uri="{BB962C8B-B14F-4D97-AF65-F5344CB8AC3E}">
        <p14:creationId xmlns:p14="http://schemas.microsoft.com/office/powerpoint/2010/main" val="2109630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1CE45DF-1BA7-4797-8D80-A5C8E7CD55EF}" type="datetimeFigureOut">
              <a:rPr kumimoji="1" lang="ja-JP" altLang="en-US" smtClean="0"/>
              <a:t>2017/4/25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B926FA8-393E-49C6-A414-8700139774C5}" type="slidenum">
              <a:rPr kumimoji="1" lang="ja-JP" altLang="en-US" smtClean="0"/>
              <a:t>‹#›</a:t>
            </a:fld>
            <a:endParaRPr kumimoji="1" lang="ja-JP" altLang="en-US"/>
          </a:p>
        </p:txBody>
      </p:sp>
    </p:spTree>
    <p:extLst>
      <p:ext uri="{BB962C8B-B14F-4D97-AF65-F5344CB8AC3E}">
        <p14:creationId xmlns:p14="http://schemas.microsoft.com/office/powerpoint/2010/main" val="3003169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1CE45DF-1BA7-4797-8D80-A5C8E7CD55EF}" type="datetimeFigureOut">
              <a:rPr kumimoji="1" lang="ja-JP" altLang="en-US" smtClean="0"/>
              <a:t>2017/4/25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B926FA8-393E-49C6-A414-8700139774C5}" type="slidenum">
              <a:rPr kumimoji="1" lang="ja-JP" altLang="en-US" smtClean="0"/>
              <a:t>‹#›</a:t>
            </a:fld>
            <a:endParaRPr kumimoji="1" lang="ja-JP" altLang="en-US"/>
          </a:p>
        </p:txBody>
      </p:sp>
    </p:spTree>
    <p:extLst>
      <p:ext uri="{BB962C8B-B14F-4D97-AF65-F5344CB8AC3E}">
        <p14:creationId xmlns:p14="http://schemas.microsoft.com/office/powerpoint/2010/main" val="1671406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CE45DF-1BA7-4797-8D80-A5C8E7CD55EF}" type="datetimeFigureOut">
              <a:rPr kumimoji="1" lang="ja-JP" altLang="en-US" smtClean="0"/>
              <a:t>2017/4/25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926FA8-393E-49C6-A414-8700139774C5}" type="slidenum">
              <a:rPr kumimoji="1" lang="ja-JP" altLang="en-US" smtClean="0"/>
              <a:t>‹#›</a:t>
            </a:fld>
            <a:endParaRPr kumimoji="1" lang="ja-JP" altLang="en-US"/>
          </a:p>
        </p:txBody>
      </p:sp>
    </p:spTree>
    <p:extLst>
      <p:ext uri="{BB962C8B-B14F-4D97-AF65-F5344CB8AC3E}">
        <p14:creationId xmlns:p14="http://schemas.microsoft.com/office/powerpoint/2010/main" val="1929345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0" y="0"/>
            <a:ext cx="12192000" cy="565900"/>
          </a:xfrm>
        </p:spPr>
        <p:txBody>
          <a:bodyPr>
            <a:noAutofit/>
          </a:bodyPr>
          <a:lstStyle/>
          <a:p>
            <a:pPr algn="ctr"/>
            <a:r>
              <a:rPr kumimoji="1" lang="ja-JP" altLang="en-US" sz="3200" dirty="0" smtClean="0"/>
              <a:t>基礎～非臨床～臨床～実用化のロードマップ（イメージ）</a:t>
            </a:r>
            <a:endParaRPr kumimoji="1" lang="ja-JP" altLang="en-US" sz="3200" dirty="0"/>
          </a:p>
        </p:txBody>
      </p:sp>
      <p:graphicFrame>
        <p:nvGraphicFramePr>
          <p:cNvPr id="5" name="図表 4"/>
          <p:cNvGraphicFramePr/>
          <p:nvPr>
            <p:extLst>
              <p:ext uri="{D42A27DB-BD31-4B8C-83A1-F6EECF244321}">
                <p14:modId xmlns:p14="http://schemas.microsoft.com/office/powerpoint/2010/main" val="1840438056"/>
              </p:ext>
            </p:extLst>
          </p:nvPr>
        </p:nvGraphicFramePr>
        <p:xfrm>
          <a:off x="423081" y="565900"/>
          <a:ext cx="11687031" cy="5122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7" name="直線コネクタ 6"/>
          <p:cNvCxnSpPr/>
          <p:nvPr/>
        </p:nvCxnSpPr>
        <p:spPr>
          <a:xfrm>
            <a:off x="109181" y="2445681"/>
            <a:ext cx="1188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109181" y="3335515"/>
            <a:ext cx="1188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09181" y="4225349"/>
            <a:ext cx="1188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109181" y="5115183"/>
            <a:ext cx="1188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109181" y="6005019"/>
            <a:ext cx="1188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109181" y="1555847"/>
            <a:ext cx="1188000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角丸四角形 12"/>
          <p:cNvSpPr/>
          <p:nvPr/>
        </p:nvSpPr>
        <p:spPr>
          <a:xfrm>
            <a:off x="27293" y="1610439"/>
            <a:ext cx="573207" cy="792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wrap="none" lIns="0" tIns="0" rIns="0" bIns="0" rtlCol="0" anchor="ctr"/>
          <a:lstStyle/>
          <a:p>
            <a:pPr algn="ctr"/>
            <a:r>
              <a:rPr kumimoji="1" lang="ja-JP" altLang="en-US" sz="1600" dirty="0" smtClean="0"/>
              <a:t>本態</a:t>
            </a:r>
            <a:endParaRPr kumimoji="1" lang="en-US" altLang="ja-JP" sz="1600" dirty="0" smtClean="0"/>
          </a:p>
          <a:p>
            <a:pPr algn="ctr"/>
            <a:r>
              <a:rPr kumimoji="1" lang="ja-JP" altLang="en-US" sz="1600" dirty="0" smtClean="0"/>
              <a:t>解明</a:t>
            </a:r>
            <a:endParaRPr kumimoji="1" lang="ja-JP" altLang="en-US" sz="1600" dirty="0"/>
          </a:p>
        </p:txBody>
      </p:sp>
      <p:sp>
        <p:nvSpPr>
          <p:cNvPr id="14" name="角丸四角形 13"/>
          <p:cNvSpPr/>
          <p:nvPr/>
        </p:nvSpPr>
        <p:spPr>
          <a:xfrm>
            <a:off x="27293" y="2500272"/>
            <a:ext cx="573207" cy="792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wrap="none" lIns="0" tIns="0" rIns="0" bIns="0" rtlCol="0" anchor="ctr"/>
          <a:lstStyle/>
          <a:p>
            <a:pPr algn="ctr"/>
            <a:r>
              <a:rPr kumimoji="1" lang="ja-JP" altLang="en-US" sz="1600" dirty="0" smtClean="0"/>
              <a:t>製剤</a:t>
            </a:r>
            <a:endParaRPr kumimoji="1" lang="ja-JP" altLang="en-US" sz="1600" dirty="0"/>
          </a:p>
        </p:txBody>
      </p:sp>
      <p:sp>
        <p:nvSpPr>
          <p:cNvPr id="15" name="角丸四角形 14"/>
          <p:cNvSpPr/>
          <p:nvPr/>
        </p:nvSpPr>
        <p:spPr>
          <a:xfrm>
            <a:off x="27293" y="3378759"/>
            <a:ext cx="573207" cy="792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wrap="none" lIns="0" tIns="0" rIns="0" bIns="0" rtlCol="0" anchor="ctr"/>
          <a:lstStyle/>
          <a:p>
            <a:pPr algn="ctr"/>
            <a:r>
              <a:rPr kumimoji="1" lang="ja-JP" altLang="en-US" sz="1600" dirty="0" smtClean="0"/>
              <a:t>薬理</a:t>
            </a:r>
            <a:endParaRPr kumimoji="1" lang="ja-JP" altLang="en-US" sz="1600" dirty="0"/>
          </a:p>
        </p:txBody>
      </p:sp>
      <p:sp>
        <p:nvSpPr>
          <p:cNvPr id="16" name="角丸四角形 15"/>
          <p:cNvSpPr/>
          <p:nvPr/>
        </p:nvSpPr>
        <p:spPr>
          <a:xfrm>
            <a:off x="27293" y="4268592"/>
            <a:ext cx="573207" cy="792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wrap="none" lIns="0" tIns="0" rIns="0" bIns="0" rtlCol="0" anchor="ctr"/>
          <a:lstStyle/>
          <a:p>
            <a:pPr algn="ctr"/>
            <a:r>
              <a:rPr kumimoji="1" lang="ja-JP" altLang="en-US" sz="1600" dirty="0" smtClean="0"/>
              <a:t>毒性</a:t>
            </a:r>
            <a:endParaRPr kumimoji="1" lang="ja-JP" altLang="en-US" sz="1600" dirty="0"/>
          </a:p>
        </p:txBody>
      </p:sp>
      <p:sp>
        <p:nvSpPr>
          <p:cNvPr id="17" name="角丸四角形 16"/>
          <p:cNvSpPr/>
          <p:nvPr/>
        </p:nvSpPr>
        <p:spPr>
          <a:xfrm>
            <a:off x="27293" y="5169130"/>
            <a:ext cx="573207" cy="792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wrap="none" lIns="0" tIns="0" rIns="0" bIns="0" rtlCol="0" anchor="ctr"/>
          <a:lstStyle/>
          <a:p>
            <a:pPr algn="ctr"/>
            <a:r>
              <a:rPr kumimoji="1" lang="en-US" altLang="ja-JP" sz="1600" dirty="0" smtClean="0"/>
              <a:t>ADME</a:t>
            </a:r>
            <a:endParaRPr kumimoji="1" lang="ja-JP" altLang="en-US" sz="1600" dirty="0"/>
          </a:p>
        </p:txBody>
      </p:sp>
      <p:sp>
        <p:nvSpPr>
          <p:cNvPr id="18" name="角丸四角形 17"/>
          <p:cNvSpPr/>
          <p:nvPr/>
        </p:nvSpPr>
        <p:spPr>
          <a:xfrm>
            <a:off x="27293" y="6048909"/>
            <a:ext cx="573207" cy="792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wrap="none" lIns="0" tIns="0" rIns="0" bIns="0" rtlCol="0" anchor="ctr"/>
          <a:lstStyle/>
          <a:p>
            <a:pPr algn="ctr"/>
            <a:r>
              <a:rPr kumimoji="1" lang="ja-JP" altLang="en-US" sz="1600" dirty="0" smtClean="0"/>
              <a:t>臨床</a:t>
            </a:r>
            <a:endParaRPr kumimoji="1" lang="en-US" altLang="ja-JP" sz="1600" dirty="0" smtClean="0"/>
          </a:p>
          <a:p>
            <a:pPr algn="ctr"/>
            <a:r>
              <a:rPr kumimoji="1" lang="ja-JP" altLang="en-US" sz="1600" dirty="0" smtClean="0"/>
              <a:t>試験</a:t>
            </a:r>
            <a:endParaRPr kumimoji="1" lang="ja-JP" altLang="en-US" sz="1600" dirty="0"/>
          </a:p>
        </p:txBody>
      </p:sp>
      <p:cxnSp>
        <p:nvCxnSpPr>
          <p:cNvPr id="23" name="直線矢印コネクタ 22"/>
          <p:cNvCxnSpPr/>
          <p:nvPr/>
        </p:nvCxnSpPr>
        <p:spPr>
          <a:xfrm>
            <a:off x="600500" y="1610439"/>
            <a:ext cx="1224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cxnSp>
        <p:nvCxnSpPr>
          <p:cNvPr id="24" name="直線矢印コネクタ 23"/>
          <p:cNvCxnSpPr/>
          <p:nvPr/>
        </p:nvCxnSpPr>
        <p:spPr>
          <a:xfrm flipV="1">
            <a:off x="1260067" y="1888762"/>
            <a:ext cx="209773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26" name="テキスト ボックス 25"/>
          <p:cNvSpPr txBox="1"/>
          <p:nvPr/>
        </p:nvSpPr>
        <p:spPr>
          <a:xfrm>
            <a:off x="554630" y="1610439"/>
            <a:ext cx="2203554" cy="276999"/>
          </a:xfrm>
          <a:prstGeom prst="rect">
            <a:avLst/>
          </a:prstGeom>
          <a:noFill/>
        </p:spPr>
        <p:txBody>
          <a:bodyPr wrap="square" rtlCol="0">
            <a:spAutoFit/>
          </a:bodyPr>
          <a:lstStyle/>
          <a:p>
            <a:r>
              <a:rPr kumimoji="1" lang="ja-JP" altLang="en-US" sz="1200" dirty="0" smtClean="0"/>
              <a:t>本態解明／予後因子解明</a:t>
            </a:r>
            <a:r>
              <a:rPr kumimoji="1" lang="en-US" altLang="ja-JP" sz="1200" dirty="0" err="1" smtClean="0"/>
              <a:t>etc</a:t>
            </a:r>
            <a:endParaRPr kumimoji="1" lang="ja-JP" altLang="en-US" sz="1200" dirty="0"/>
          </a:p>
        </p:txBody>
      </p:sp>
      <p:sp>
        <p:nvSpPr>
          <p:cNvPr id="27" name="正方形/長方形 26"/>
          <p:cNvSpPr/>
          <p:nvPr/>
        </p:nvSpPr>
        <p:spPr>
          <a:xfrm>
            <a:off x="1364602" y="1880283"/>
            <a:ext cx="1888659" cy="276999"/>
          </a:xfrm>
          <a:prstGeom prst="rect">
            <a:avLst/>
          </a:prstGeom>
        </p:spPr>
        <p:txBody>
          <a:bodyPr wrap="none">
            <a:spAutoFit/>
          </a:bodyPr>
          <a:lstStyle/>
          <a:p>
            <a:r>
              <a:rPr lang="ja-JP" altLang="en-US" sz="1200" b="0" i="0" u="none" strike="noStrike" baseline="0" dirty="0" smtClean="0">
                <a:latin typeface="俵俽俹僑僔僢僋"/>
              </a:rPr>
              <a:t>創薬ターゲット分子の探索</a:t>
            </a:r>
            <a:endParaRPr lang="ja-JP" altLang="en-US" sz="1200" dirty="0"/>
          </a:p>
        </p:txBody>
      </p:sp>
      <p:cxnSp>
        <p:nvCxnSpPr>
          <p:cNvPr id="28" name="直線矢印コネクタ 27"/>
          <p:cNvCxnSpPr/>
          <p:nvPr/>
        </p:nvCxnSpPr>
        <p:spPr>
          <a:xfrm flipV="1">
            <a:off x="2884771" y="2158221"/>
            <a:ext cx="1764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cxnSp>
        <p:nvCxnSpPr>
          <p:cNvPr id="29" name="直線矢印コネクタ 28"/>
          <p:cNvCxnSpPr/>
          <p:nvPr/>
        </p:nvCxnSpPr>
        <p:spPr>
          <a:xfrm>
            <a:off x="4162568" y="2500272"/>
            <a:ext cx="1764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30" name="テキスト ボックス 29"/>
          <p:cNvSpPr txBox="1"/>
          <p:nvPr/>
        </p:nvSpPr>
        <p:spPr>
          <a:xfrm>
            <a:off x="2816531" y="2155035"/>
            <a:ext cx="2203554" cy="276999"/>
          </a:xfrm>
          <a:prstGeom prst="rect">
            <a:avLst/>
          </a:prstGeom>
          <a:noFill/>
        </p:spPr>
        <p:txBody>
          <a:bodyPr wrap="square" rtlCol="0">
            <a:spAutoFit/>
          </a:bodyPr>
          <a:lstStyle/>
          <a:p>
            <a:r>
              <a:rPr lang="ja-JP" altLang="en-US" sz="1200" dirty="0"/>
              <a:t>スクリーニング</a:t>
            </a:r>
            <a:r>
              <a:rPr lang="ja-JP" altLang="en-US" sz="1200" dirty="0" smtClean="0"/>
              <a:t>系の検証</a:t>
            </a:r>
            <a:r>
              <a:rPr kumimoji="1" lang="en-US" altLang="ja-JP" sz="1200" dirty="0" err="1" smtClean="0"/>
              <a:t>etc</a:t>
            </a:r>
            <a:endParaRPr kumimoji="1" lang="ja-JP" altLang="en-US" sz="1200" dirty="0"/>
          </a:p>
        </p:txBody>
      </p:sp>
      <p:sp>
        <p:nvSpPr>
          <p:cNvPr id="31" name="テキスト ボックス 30"/>
          <p:cNvSpPr txBox="1"/>
          <p:nvPr/>
        </p:nvSpPr>
        <p:spPr>
          <a:xfrm>
            <a:off x="4162568" y="2485965"/>
            <a:ext cx="2203554" cy="276999"/>
          </a:xfrm>
          <a:prstGeom prst="rect">
            <a:avLst/>
          </a:prstGeom>
          <a:noFill/>
        </p:spPr>
        <p:txBody>
          <a:bodyPr wrap="square" rtlCol="0">
            <a:spAutoFit/>
          </a:bodyPr>
          <a:lstStyle/>
          <a:p>
            <a:r>
              <a:rPr lang="ja-JP" altLang="en-US" sz="1200" dirty="0"/>
              <a:t>リード化合物</a:t>
            </a:r>
            <a:r>
              <a:rPr lang="ja-JP" altLang="en-US" sz="1200" dirty="0" smtClean="0"/>
              <a:t>の最適化</a:t>
            </a:r>
            <a:r>
              <a:rPr kumimoji="1" lang="en-US" altLang="ja-JP" sz="1200" dirty="0" err="1" smtClean="0"/>
              <a:t>etc</a:t>
            </a:r>
            <a:endParaRPr kumimoji="1" lang="ja-JP" altLang="en-US" sz="1200" dirty="0"/>
          </a:p>
        </p:txBody>
      </p:sp>
      <p:sp>
        <p:nvSpPr>
          <p:cNvPr id="32" name="テキスト ボックス 31"/>
          <p:cNvSpPr txBox="1"/>
          <p:nvPr/>
        </p:nvSpPr>
        <p:spPr>
          <a:xfrm>
            <a:off x="4709546" y="2795114"/>
            <a:ext cx="828000" cy="276999"/>
          </a:xfrm>
          <a:prstGeom prst="rect">
            <a:avLst/>
          </a:prstGeom>
          <a:noFill/>
        </p:spPr>
        <p:txBody>
          <a:bodyPr wrap="square" rtlCol="0">
            <a:spAutoFit/>
          </a:bodyPr>
          <a:lstStyle/>
          <a:p>
            <a:r>
              <a:rPr lang="ja-JP" altLang="en-US" sz="1200" dirty="0"/>
              <a:t>少量製造</a:t>
            </a:r>
            <a:endParaRPr kumimoji="1" lang="ja-JP" altLang="en-US" sz="1200" dirty="0"/>
          </a:p>
        </p:txBody>
      </p:sp>
      <p:cxnSp>
        <p:nvCxnSpPr>
          <p:cNvPr id="33" name="直線矢印コネクタ 32"/>
          <p:cNvCxnSpPr/>
          <p:nvPr/>
        </p:nvCxnSpPr>
        <p:spPr>
          <a:xfrm>
            <a:off x="4708478" y="2806639"/>
            <a:ext cx="792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cxnSp>
        <p:nvCxnSpPr>
          <p:cNvPr id="34" name="直線矢印コネクタ 33"/>
          <p:cNvCxnSpPr/>
          <p:nvPr/>
        </p:nvCxnSpPr>
        <p:spPr>
          <a:xfrm>
            <a:off x="6334836" y="2836058"/>
            <a:ext cx="792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35" name="テキスト ボックス 34"/>
          <p:cNvSpPr txBox="1"/>
          <p:nvPr/>
        </p:nvSpPr>
        <p:spPr>
          <a:xfrm>
            <a:off x="6276553" y="2811493"/>
            <a:ext cx="956760" cy="276999"/>
          </a:xfrm>
          <a:prstGeom prst="rect">
            <a:avLst/>
          </a:prstGeom>
          <a:noFill/>
        </p:spPr>
        <p:txBody>
          <a:bodyPr wrap="square" rtlCol="0">
            <a:spAutoFit/>
          </a:bodyPr>
          <a:lstStyle/>
          <a:p>
            <a:r>
              <a:rPr kumimoji="1" lang="ja-JP" altLang="en-US" sz="1200" dirty="0" smtClean="0"/>
              <a:t>中規模生産</a:t>
            </a:r>
            <a:endParaRPr kumimoji="1" lang="ja-JP" altLang="en-US" sz="1200" dirty="0"/>
          </a:p>
        </p:txBody>
      </p:sp>
      <p:cxnSp>
        <p:nvCxnSpPr>
          <p:cNvPr id="36" name="直線矢印コネクタ 35"/>
          <p:cNvCxnSpPr/>
          <p:nvPr/>
        </p:nvCxnSpPr>
        <p:spPr>
          <a:xfrm>
            <a:off x="8081749" y="2819679"/>
            <a:ext cx="792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37" name="テキスト ボックス 36"/>
          <p:cNvSpPr txBox="1"/>
          <p:nvPr/>
        </p:nvSpPr>
        <p:spPr>
          <a:xfrm>
            <a:off x="8023466" y="2795114"/>
            <a:ext cx="956760" cy="276999"/>
          </a:xfrm>
          <a:prstGeom prst="rect">
            <a:avLst/>
          </a:prstGeom>
          <a:noFill/>
        </p:spPr>
        <p:txBody>
          <a:bodyPr wrap="square" rtlCol="0">
            <a:spAutoFit/>
          </a:bodyPr>
          <a:lstStyle/>
          <a:p>
            <a:r>
              <a:rPr kumimoji="1" lang="ja-JP" altLang="en-US" sz="1200" dirty="0" smtClean="0"/>
              <a:t>大規模生産</a:t>
            </a:r>
            <a:endParaRPr kumimoji="1" lang="ja-JP" altLang="en-US" sz="1200" dirty="0"/>
          </a:p>
        </p:txBody>
      </p:sp>
      <p:cxnSp>
        <p:nvCxnSpPr>
          <p:cNvPr id="40" name="直線矢印コネクタ 39"/>
          <p:cNvCxnSpPr/>
          <p:nvPr/>
        </p:nvCxnSpPr>
        <p:spPr>
          <a:xfrm>
            <a:off x="8463891" y="6070797"/>
            <a:ext cx="288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41" name="テキスト ボックス 40"/>
          <p:cNvSpPr txBox="1"/>
          <p:nvPr/>
        </p:nvSpPr>
        <p:spPr>
          <a:xfrm>
            <a:off x="8354707" y="6069095"/>
            <a:ext cx="648000" cy="276999"/>
          </a:xfrm>
          <a:prstGeom prst="rect">
            <a:avLst/>
          </a:prstGeom>
          <a:noFill/>
        </p:spPr>
        <p:txBody>
          <a:bodyPr wrap="square" rtlCol="0">
            <a:spAutoFit/>
          </a:bodyPr>
          <a:lstStyle/>
          <a:p>
            <a:r>
              <a:rPr kumimoji="1" lang="ja-JP" altLang="en-US" sz="1200" dirty="0" smtClean="0"/>
              <a:t>治験届</a:t>
            </a:r>
            <a:endParaRPr kumimoji="1" lang="ja-JP" altLang="en-US" sz="1200" dirty="0"/>
          </a:p>
        </p:txBody>
      </p:sp>
      <p:cxnSp>
        <p:nvCxnSpPr>
          <p:cNvPr id="42" name="直線矢印コネクタ 41"/>
          <p:cNvCxnSpPr/>
          <p:nvPr/>
        </p:nvCxnSpPr>
        <p:spPr>
          <a:xfrm>
            <a:off x="8554608" y="6346094"/>
            <a:ext cx="468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43" name="テキスト ボックス 42"/>
          <p:cNvSpPr txBox="1"/>
          <p:nvPr/>
        </p:nvSpPr>
        <p:spPr>
          <a:xfrm>
            <a:off x="8488863" y="6337863"/>
            <a:ext cx="684000" cy="276999"/>
          </a:xfrm>
          <a:prstGeom prst="rect">
            <a:avLst/>
          </a:prstGeom>
          <a:noFill/>
        </p:spPr>
        <p:txBody>
          <a:bodyPr wrap="square" rtlCol="0">
            <a:spAutoFit/>
          </a:bodyPr>
          <a:lstStyle/>
          <a:p>
            <a:r>
              <a:rPr kumimoji="1" lang="ja-JP" altLang="en-US" sz="1200" dirty="0" smtClean="0"/>
              <a:t>第</a:t>
            </a:r>
            <a:r>
              <a:rPr kumimoji="1" lang="en-US" altLang="ja-JP" sz="1200" dirty="0" smtClean="0"/>
              <a:t>Ⅰ</a:t>
            </a:r>
            <a:r>
              <a:rPr kumimoji="1" lang="ja-JP" altLang="en-US" sz="1200" dirty="0" smtClean="0"/>
              <a:t>相</a:t>
            </a:r>
            <a:endParaRPr kumimoji="1" lang="ja-JP" altLang="en-US" sz="1200" dirty="0"/>
          </a:p>
        </p:txBody>
      </p:sp>
      <p:cxnSp>
        <p:nvCxnSpPr>
          <p:cNvPr id="44" name="直線矢印コネクタ 43"/>
          <p:cNvCxnSpPr/>
          <p:nvPr/>
        </p:nvCxnSpPr>
        <p:spPr>
          <a:xfrm>
            <a:off x="9032707" y="6441630"/>
            <a:ext cx="792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45" name="テキスト ボックス 44"/>
          <p:cNvSpPr txBox="1"/>
          <p:nvPr/>
        </p:nvSpPr>
        <p:spPr>
          <a:xfrm>
            <a:off x="8695903" y="6433399"/>
            <a:ext cx="1432735" cy="461665"/>
          </a:xfrm>
          <a:prstGeom prst="rect">
            <a:avLst/>
          </a:prstGeom>
          <a:noFill/>
        </p:spPr>
        <p:txBody>
          <a:bodyPr wrap="square" rtlCol="0">
            <a:spAutoFit/>
          </a:bodyPr>
          <a:lstStyle/>
          <a:p>
            <a:pPr algn="ctr"/>
            <a:r>
              <a:rPr kumimoji="1" lang="ja-JP" altLang="en-US" sz="1200" dirty="0" smtClean="0"/>
              <a:t>第</a:t>
            </a:r>
            <a:r>
              <a:rPr kumimoji="1" lang="en-US" altLang="ja-JP" sz="1200" dirty="0" smtClean="0"/>
              <a:t>Ⅱ</a:t>
            </a:r>
            <a:r>
              <a:rPr kumimoji="1" lang="ja-JP" altLang="en-US" sz="1200" dirty="0" smtClean="0"/>
              <a:t>相</a:t>
            </a:r>
            <a:endParaRPr kumimoji="1" lang="en-US" altLang="ja-JP" sz="1200" dirty="0" smtClean="0"/>
          </a:p>
          <a:p>
            <a:pPr algn="ctr"/>
            <a:r>
              <a:rPr lang="ja-JP" altLang="en-US" sz="1200" dirty="0" smtClean="0"/>
              <a:t>（</a:t>
            </a:r>
            <a:r>
              <a:rPr lang="en-US" altLang="ja-JP" sz="1200" dirty="0" smtClean="0"/>
              <a:t>POC</a:t>
            </a:r>
            <a:r>
              <a:rPr lang="ja-JP" altLang="en-US" sz="1200" dirty="0" err="1" smtClean="0"/>
              <a:t>，</a:t>
            </a:r>
            <a:r>
              <a:rPr lang="ja-JP" altLang="en-US" sz="1200" dirty="0" smtClean="0"/>
              <a:t>用量検討）</a:t>
            </a:r>
            <a:endParaRPr kumimoji="1" lang="ja-JP" altLang="en-US" sz="1200" dirty="0"/>
          </a:p>
        </p:txBody>
      </p:sp>
      <p:cxnSp>
        <p:nvCxnSpPr>
          <p:cNvPr id="46" name="直線矢印コネクタ 45"/>
          <p:cNvCxnSpPr/>
          <p:nvPr/>
        </p:nvCxnSpPr>
        <p:spPr>
          <a:xfrm>
            <a:off x="9810931" y="6522732"/>
            <a:ext cx="1260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47" name="テキスト ボックス 46"/>
          <p:cNvSpPr txBox="1"/>
          <p:nvPr/>
        </p:nvSpPr>
        <p:spPr>
          <a:xfrm>
            <a:off x="10154622" y="6514501"/>
            <a:ext cx="684000" cy="276999"/>
          </a:xfrm>
          <a:prstGeom prst="rect">
            <a:avLst/>
          </a:prstGeom>
          <a:noFill/>
        </p:spPr>
        <p:txBody>
          <a:bodyPr wrap="square" rtlCol="0">
            <a:spAutoFit/>
          </a:bodyPr>
          <a:lstStyle/>
          <a:p>
            <a:r>
              <a:rPr kumimoji="1" lang="ja-JP" altLang="en-US" sz="1200" dirty="0" smtClean="0"/>
              <a:t>第</a:t>
            </a:r>
            <a:r>
              <a:rPr kumimoji="1" lang="en-US" altLang="ja-JP" sz="1200" dirty="0" smtClean="0"/>
              <a:t>Ⅲ</a:t>
            </a:r>
            <a:r>
              <a:rPr kumimoji="1" lang="ja-JP" altLang="en-US" sz="1200" dirty="0" smtClean="0"/>
              <a:t>相</a:t>
            </a:r>
            <a:endParaRPr kumimoji="1" lang="ja-JP" altLang="en-US" sz="1200" dirty="0"/>
          </a:p>
        </p:txBody>
      </p:sp>
      <p:sp>
        <p:nvSpPr>
          <p:cNvPr id="48" name="テキスト ボックス 47"/>
          <p:cNvSpPr txBox="1"/>
          <p:nvPr/>
        </p:nvSpPr>
        <p:spPr>
          <a:xfrm>
            <a:off x="5027730" y="3066731"/>
            <a:ext cx="828000" cy="276999"/>
          </a:xfrm>
          <a:prstGeom prst="rect">
            <a:avLst/>
          </a:prstGeom>
          <a:noFill/>
        </p:spPr>
        <p:txBody>
          <a:bodyPr wrap="square" rtlCol="0">
            <a:spAutoFit/>
          </a:bodyPr>
          <a:lstStyle/>
          <a:p>
            <a:r>
              <a:rPr lang="ja-JP" altLang="en-US" sz="1200" dirty="0"/>
              <a:t>安定性</a:t>
            </a:r>
            <a:endParaRPr kumimoji="1" lang="ja-JP" altLang="en-US" sz="1200" dirty="0"/>
          </a:p>
        </p:txBody>
      </p:sp>
      <p:cxnSp>
        <p:nvCxnSpPr>
          <p:cNvPr id="49" name="直線矢印コネクタ 48"/>
          <p:cNvCxnSpPr/>
          <p:nvPr/>
        </p:nvCxnSpPr>
        <p:spPr>
          <a:xfrm>
            <a:off x="4917478" y="3078256"/>
            <a:ext cx="792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50" name="テキスト ボックス 49"/>
          <p:cNvSpPr txBox="1"/>
          <p:nvPr/>
        </p:nvSpPr>
        <p:spPr>
          <a:xfrm>
            <a:off x="7205033" y="3066731"/>
            <a:ext cx="1133751" cy="276999"/>
          </a:xfrm>
          <a:prstGeom prst="rect">
            <a:avLst/>
          </a:prstGeom>
          <a:noFill/>
        </p:spPr>
        <p:txBody>
          <a:bodyPr wrap="square" rtlCol="0">
            <a:spAutoFit/>
          </a:bodyPr>
          <a:lstStyle/>
          <a:p>
            <a:r>
              <a:rPr lang="ja-JP" altLang="en-US" sz="1200" dirty="0" smtClean="0"/>
              <a:t>長期安定性</a:t>
            </a:r>
            <a:endParaRPr kumimoji="1" lang="ja-JP" altLang="en-US" sz="1200" dirty="0"/>
          </a:p>
        </p:txBody>
      </p:sp>
      <p:cxnSp>
        <p:nvCxnSpPr>
          <p:cNvPr id="51" name="直線矢印コネクタ 50"/>
          <p:cNvCxnSpPr/>
          <p:nvPr/>
        </p:nvCxnSpPr>
        <p:spPr>
          <a:xfrm>
            <a:off x="6234972" y="3078256"/>
            <a:ext cx="2628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52" name="テキスト ボックス 51"/>
          <p:cNvSpPr txBox="1"/>
          <p:nvPr/>
        </p:nvSpPr>
        <p:spPr>
          <a:xfrm>
            <a:off x="4622808" y="3450081"/>
            <a:ext cx="1151033" cy="276999"/>
          </a:xfrm>
          <a:prstGeom prst="rect">
            <a:avLst/>
          </a:prstGeom>
          <a:noFill/>
        </p:spPr>
        <p:txBody>
          <a:bodyPr wrap="square" rtlCol="0">
            <a:spAutoFit/>
          </a:bodyPr>
          <a:lstStyle/>
          <a:p>
            <a:r>
              <a:rPr lang="ja-JP" altLang="en-US" sz="1200" dirty="0" smtClean="0"/>
              <a:t>薬効（生体外）</a:t>
            </a:r>
            <a:endParaRPr kumimoji="1" lang="ja-JP" altLang="en-US" sz="1200" dirty="0"/>
          </a:p>
        </p:txBody>
      </p:sp>
      <p:cxnSp>
        <p:nvCxnSpPr>
          <p:cNvPr id="53" name="直線矢印コネクタ 52"/>
          <p:cNvCxnSpPr/>
          <p:nvPr/>
        </p:nvCxnSpPr>
        <p:spPr>
          <a:xfrm>
            <a:off x="4703629" y="3461606"/>
            <a:ext cx="792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54" name="テキスト ボックス 53"/>
          <p:cNvSpPr txBox="1"/>
          <p:nvPr/>
        </p:nvSpPr>
        <p:spPr>
          <a:xfrm>
            <a:off x="5729720" y="3710883"/>
            <a:ext cx="1151033" cy="276999"/>
          </a:xfrm>
          <a:prstGeom prst="rect">
            <a:avLst/>
          </a:prstGeom>
          <a:noFill/>
        </p:spPr>
        <p:txBody>
          <a:bodyPr wrap="square" rtlCol="0">
            <a:spAutoFit/>
          </a:bodyPr>
          <a:lstStyle/>
          <a:p>
            <a:r>
              <a:rPr lang="ja-JP" altLang="en-US" sz="1200" dirty="0" smtClean="0"/>
              <a:t>薬効（動物）</a:t>
            </a:r>
            <a:endParaRPr kumimoji="1" lang="ja-JP" altLang="en-US" sz="1200" dirty="0"/>
          </a:p>
        </p:txBody>
      </p:sp>
      <p:cxnSp>
        <p:nvCxnSpPr>
          <p:cNvPr id="55" name="直線矢印コネクタ 54"/>
          <p:cNvCxnSpPr/>
          <p:nvPr/>
        </p:nvCxnSpPr>
        <p:spPr>
          <a:xfrm>
            <a:off x="5428400" y="3722408"/>
            <a:ext cx="1440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56" name="テキスト ボックス 55"/>
          <p:cNvSpPr txBox="1"/>
          <p:nvPr/>
        </p:nvSpPr>
        <p:spPr>
          <a:xfrm>
            <a:off x="7825888" y="3710883"/>
            <a:ext cx="1151033" cy="276999"/>
          </a:xfrm>
          <a:prstGeom prst="rect">
            <a:avLst/>
          </a:prstGeom>
          <a:noFill/>
        </p:spPr>
        <p:txBody>
          <a:bodyPr wrap="square" rtlCol="0">
            <a:spAutoFit/>
          </a:bodyPr>
          <a:lstStyle/>
          <a:p>
            <a:r>
              <a:rPr lang="ja-JP" altLang="en-US" sz="1200" dirty="0" smtClean="0"/>
              <a:t>薬効（追加）</a:t>
            </a:r>
            <a:endParaRPr kumimoji="1" lang="ja-JP" altLang="en-US" sz="1200" dirty="0"/>
          </a:p>
        </p:txBody>
      </p:sp>
      <p:cxnSp>
        <p:nvCxnSpPr>
          <p:cNvPr id="57" name="直線矢印コネクタ 56"/>
          <p:cNvCxnSpPr/>
          <p:nvPr/>
        </p:nvCxnSpPr>
        <p:spPr>
          <a:xfrm>
            <a:off x="7917983" y="3722408"/>
            <a:ext cx="792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58" name="テキスト ボックス 57"/>
          <p:cNvSpPr txBox="1"/>
          <p:nvPr/>
        </p:nvSpPr>
        <p:spPr>
          <a:xfrm>
            <a:off x="4827528" y="4268592"/>
            <a:ext cx="1151033" cy="276999"/>
          </a:xfrm>
          <a:prstGeom prst="rect">
            <a:avLst/>
          </a:prstGeom>
          <a:noFill/>
        </p:spPr>
        <p:txBody>
          <a:bodyPr wrap="square" rtlCol="0">
            <a:spAutoFit/>
          </a:bodyPr>
          <a:lstStyle/>
          <a:p>
            <a:r>
              <a:rPr lang="ja-JP" altLang="en-US" sz="1200" dirty="0"/>
              <a:t>単</a:t>
            </a:r>
            <a:r>
              <a:rPr lang="ja-JP" altLang="en-US" sz="1200" dirty="0" smtClean="0"/>
              <a:t>回反復毒性</a:t>
            </a:r>
            <a:endParaRPr kumimoji="1" lang="ja-JP" altLang="en-US" sz="1200" dirty="0"/>
          </a:p>
        </p:txBody>
      </p:sp>
      <p:cxnSp>
        <p:nvCxnSpPr>
          <p:cNvPr id="59" name="直線矢印コネクタ 58"/>
          <p:cNvCxnSpPr/>
          <p:nvPr/>
        </p:nvCxnSpPr>
        <p:spPr>
          <a:xfrm>
            <a:off x="4908349" y="4280117"/>
            <a:ext cx="792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60" name="テキスト ボックス 59"/>
          <p:cNvSpPr txBox="1"/>
          <p:nvPr/>
        </p:nvSpPr>
        <p:spPr>
          <a:xfrm>
            <a:off x="4957421" y="4517943"/>
            <a:ext cx="828000" cy="276999"/>
          </a:xfrm>
          <a:prstGeom prst="rect">
            <a:avLst/>
          </a:prstGeom>
          <a:noFill/>
        </p:spPr>
        <p:txBody>
          <a:bodyPr wrap="square" rtlCol="0">
            <a:spAutoFit/>
          </a:bodyPr>
          <a:lstStyle/>
          <a:p>
            <a:r>
              <a:rPr lang="ja-JP" altLang="en-US" sz="1200" dirty="0"/>
              <a:t>遺伝</a:t>
            </a:r>
            <a:r>
              <a:rPr lang="ja-JP" altLang="en-US" sz="1200" dirty="0" smtClean="0"/>
              <a:t>毒性</a:t>
            </a:r>
            <a:endParaRPr kumimoji="1" lang="ja-JP" altLang="en-US" sz="1200" dirty="0"/>
          </a:p>
        </p:txBody>
      </p:sp>
      <p:cxnSp>
        <p:nvCxnSpPr>
          <p:cNvPr id="61" name="直線矢印コネクタ 60"/>
          <p:cNvCxnSpPr/>
          <p:nvPr/>
        </p:nvCxnSpPr>
        <p:spPr>
          <a:xfrm>
            <a:off x="4942706" y="4529468"/>
            <a:ext cx="792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62" name="テキスト ボックス 61"/>
          <p:cNvSpPr txBox="1"/>
          <p:nvPr/>
        </p:nvSpPr>
        <p:spPr>
          <a:xfrm>
            <a:off x="5773841" y="4517943"/>
            <a:ext cx="955710" cy="276999"/>
          </a:xfrm>
          <a:prstGeom prst="rect">
            <a:avLst/>
          </a:prstGeom>
          <a:noFill/>
        </p:spPr>
        <p:txBody>
          <a:bodyPr wrap="square" rtlCol="0">
            <a:spAutoFit/>
          </a:bodyPr>
          <a:lstStyle/>
          <a:p>
            <a:r>
              <a:rPr lang="ja-JP" altLang="en-US" sz="1200" dirty="0"/>
              <a:t>局所</a:t>
            </a:r>
            <a:r>
              <a:rPr lang="ja-JP" altLang="en-US" sz="1200" dirty="0" smtClean="0"/>
              <a:t>刺激性</a:t>
            </a:r>
            <a:endParaRPr kumimoji="1" lang="ja-JP" altLang="en-US" sz="1200" dirty="0"/>
          </a:p>
        </p:txBody>
      </p:sp>
      <p:cxnSp>
        <p:nvCxnSpPr>
          <p:cNvPr id="63" name="直線矢印コネクタ 62"/>
          <p:cNvCxnSpPr/>
          <p:nvPr/>
        </p:nvCxnSpPr>
        <p:spPr>
          <a:xfrm>
            <a:off x="5800070" y="4529468"/>
            <a:ext cx="792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64" name="テキスト ボックス 63"/>
          <p:cNvSpPr txBox="1"/>
          <p:nvPr/>
        </p:nvSpPr>
        <p:spPr>
          <a:xfrm>
            <a:off x="6349650" y="4825576"/>
            <a:ext cx="1133751" cy="276999"/>
          </a:xfrm>
          <a:prstGeom prst="rect">
            <a:avLst/>
          </a:prstGeom>
          <a:noFill/>
        </p:spPr>
        <p:txBody>
          <a:bodyPr wrap="square" rtlCol="0">
            <a:spAutoFit/>
          </a:bodyPr>
          <a:lstStyle/>
          <a:p>
            <a:r>
              <a:rPr lang="ja-JP" altLang="en-US" sz="1200" dirty="0" smtClean="0"/>
              <a:t>長期毒性</a:t>
            </a:r>
            <a:endParaRPr kumimoji="1" lang="ja-JP" altLang="en-US" sz="1200" dirty="0"/>
          </a:p>
        </p:txBody>
      </p:sp>
      <p:cxnSp>
        <p:nvCxnSpPr>
          <p:cNvPr id="65" name="直線矢印コネクタ 64"/>
          <p:cNvCxnSpPr/>
          <p:nvPr/>
        </p:nvCxnSpPr>
        <p:spPr>
          <a:xfrm>
            <a:off x="4956507" y="4837101"/>
            <a:ext cx="3564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66" name="テキスト ボックス 65"/>
          <p:cNvSpPr txBox="1"/>
          <p:nvPr/>
        </p:nvSpPr>
        <p:spPr>
          <a:xfrm>
            <a:off x="4649037" y="5267390"/>
            <a:ext cx="1151033" cy="276999"/>
          </a:xfrm>
          <a:prstGeom prst="rect">
            <a:avLst/>
          </a:prstGeom>
          <a:noFill/>
        </p:spPr>
        <p:txBody>
          <a:bodyPr wrap="square" rtlCol="0">
            <a:spAutoFit/>
          </a:bodyPr>
          <a:lstStyle/>
          <a:p>
            <a:r>
              <a:rPr lang="ja-JP" altLang="en-US" sz="1200" dirty="0"/>
              <a:t>単回</a:t>
            </a:r>
            <a:r>
              <a:rPr lang="ja-JP" altLang="en-US" sz="1200" dirty="0" smtClean="0"/>
              <a:t>反復</a:t>
            </a:r>
            <a:r>
              <a:rPr lang="en-US" altLang="ja-JP" sz="1200" dirty="0" smtClean="0"/>
              <a:t>PK</a:t>
            </a:r>
            <a:endParaRPr kumimoji="1" lang="ja-JP" altLang="en-US" sz="1200" dirty="0"/>
          </a:p>
        </p:txBody>
      </p:sp>
      <p:cxnSp>
        <p:nvCxnSpPr>
          <p:cNvPr id="67" name="直線矢印コネクタ 66"/>
          <p:cNvCxnSpPr/>
          <p:nvPr/>
        </p:nvCxnSpPr>
        <p:spPr>
          <a:xfrm>
            <a:off x="4741132" y="5278915"/>
            <a:ext cx="792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68" name="テキスト ボックス 67"/>
          <p:cNvSpPr txBox="1"/>
          <p:nvPr/>
        </p:nvSpPr>
        <p:spPr>
          <a:xfrm>
            <a:off x="5495629" y="5530784"/>
            <a:ext cx="1151033" cy="276999"/>
          </a:xfrm>
          <a:prstGeom prst="rect">
            <a:avLst/>
          </a:prstGeom>
          <a:noFill/>
        </p:spPr>
        <p:txBody>
          <a:bodyPr wrap="square" rtlCol="0">
            <a:spAutoFit/>
          </a:bodyPr>
          <a:lstStyle/>
          <a:p>
            <a:r>
              <a:rPr kumimoji="1" lang="ja-JP" altLang="en-US" sz="1200" dirty="0" smtClean="0"/>
              <a:t>吸収率確認</a:t>
            </a:r>
            <a:endParaRPr kumimoji="1" lang="ja-JP" altLang="en-US" sz="1200" dirty="0"/>
          </a:p>
        </p:txBody>
      </p:sp>
      <p:cxnSp>
        <p:nvCxnSpPr>
          <p:cNvPr id="69" name="直線矢印コネクタ 68"/>
          <p:cNvCxnSpPr/>
          <p:nvPr/>
        </p:nvCxnSpPr>
        <p:spPr>
          <a:xfrm>
            <a:off x="5587724" y="5542309"/>
            <a:ext cx="792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70" name="テキスト ボックス 69"/>
          <p:cNvSpPr txBox="1"/>
          <p:nvPr/>
        </p:nvSpPr>
        <p:spPr>
          <a:xfrm>
            <a:off x="6399694" y="5253785"/>
            <a:ext cx="648000" cy="276999"/>
          </a:xfrm>
          <a:prstGeom prst="rect">
            <a:avLst/>
          </a:prstGeom>
          <a:noFill/>
        </p:spPr>
        <p:txBody>
          <a:bodyPr wrap="square" rtlCol="0">
            <a:spAutoFit/>
          </a:bodyPr>
          <a:lstStyle/>
          <a:p>
            <a:r>
              <a:rPr lang="en-US" altLang="ja-JP" sz="1200" dirty="0" smtClean="0"/>
              <a:t>TK</a:t>
            </a:r>
            <a:r>
              <a:rPr lang="ja-JP" altLang="en-US" sz="1200" dirty="0" smtClean="0"/>
              <a:t>試験</a:t>
            </a:r>
            <a:endParaRPr kumimoji="1" lang="ja-JP" altLang="en-US" sz="1200" dirty="0"/>
          </a:p>
        </p:txBody>
      </p:sp>
      <p:cxnSp>
        <p:nvCxnSpPr>
          <p:cNvPr id="71" name="直線矢印コネクタ 70"/>
          <p:cNvCxnSpPr/>
          <p:nvPr/>
        </p:nvCxnSpPr>
        <p:spPr>
          <a:xfrm>
            <a:off x="6246129" y="5265310"/>
            <a:ext cx="792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72" name="テキスト ボックス 71"/>
          <p:cNvSpPr txBox="1"/>
          <p:nvPr/>
        </p:nvSpPr>
        <p:spPr>
          <a:xfrm>
            <a:off x="8084924" y="5525021"/>
            <a:ext cx="1236495" cy="276999"/>
          </a:xfrm>
          <a:prstGeom prst="rect">
            <a:avLst/>
          </a:prstGeom>
          <a:noFill/>
        </p:spPr>
        <p:txBody>
          <a:bodyPr wrap="square" rtlCol="0">
            <a:spAutoFit/>
          </a:bodyPr>
          <a:lstStyle/>
          <a:p>
            <a:r>
              <a:rPr lang="ja-JP" altLang="en-US" sz="1200" dirty="0" smtClean="0"/>
              <a:t>薬物相互作用</a:t>
            </a:r>
            <a:endParaRPr kumimoji="1" lang="ja-JP" altLang="en-US" sz="1200" dirty="0"/>
          </a:p>
        </p:txBody>
      </p:sp>
      <p:cxnSp>
        <p:nvCxnSpPr>
          <p:cNvPr id="73" name="直線矢印コネクタ 72"/>
          <p:cNvCxnSpPr/>
          <p:nvPr/>
        </p:nvCxnSpPr>
        <p:spPr>
          <a:xfrm>
            <a:off x="7906436" y="5536546"/>
            <a:ext cx="1440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74" name="下矢印 73"/>
          <p:cNvSpPr/>
          <p:nvPr/>
        </p:nvSpPr>
        <p:spPr>
          <a:xfrm>
            <a:off x="472742" y="1078173"/>
            <a:ext cx="277883" cy="47767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900" dirty="0" smtClean="0"/>
              <a:t>現在地</a:t>
            </a:r>
            <a:endParaRPr kumimoji="1" lang="ja-JP" altLang="en-US" sz="900" dirty="0"/>
          </a:p>
        </p:txBody>
      </p:sp>
      <p:sp>
        <p:nvSpPr>
          <p:cNvPr id="75" name="テキスト ボックス 74"/>
          <p:cNvSpPr txBox="1"/>
          <p:nvPr/>
        </p:nvSpPr>
        <p:spPr>
          <a:xfrm>
            <a:off x="2538487" y="1160057"/>
            <a:ext cx="648000" cy="369332"/>
          </a:xfrm>
          <a:prstGeom prst="rect">
            <a:avLst/>
          </a:prstGeom>
          <a:noFill/>
        </p:spPr>
        <p:txBody>
          <a:bodyPr wrap="square" rtlCol="0">
            <a:spAutoFit/>
          </a:bodyPr>
          <a:lstStyle/>
          <a:p>
            <a:r>
              <a:rPr kumimoji="1" lang="en-US" altLang="ja-JP" dirty="0" smtClean="0"/>
              <a:t>2019</a:t>
            </a:r>
            <a:endParaRPr kumimoji="1" lang="ja-JP" altLang="en-US" dirty="0"/>
          </a:p>
        </p:txBody>
      </p:sp>
      <p:sp>
        <p:nvSpPr>
          <p:cNvPr id="76" name="テキスト ボックス 75"/>
          <p:cNvSpPr txBox="1"/>
          <p:nvPr/>
        </p:nvSpPr>
        <p:spPr>
          <a:xfrm>
            <a:off x="4208122" y="1145095"/>
            <a:ext cx="648000" cy="369332"/>
          </a:xfrm>
          <a:prstGeom prst="rect">
            <a:avLst/>
          </a:prstGeom>
          <a:noFill/>
        </p:spPr>
        <p:txBody>
          <a:bodyPr wrap="square" rtlCol="0">
            <a:spAutoFit/>
          </a:bodyPr>
          <a:lstStyle/>
          <a:p>
            <a:r>
              <a:rPr kumimoji="1" lang="en-US" altLang="ja-JP" dirty="0" smtClean="0"/>
              <a:t>2020</a:t>
            </a:r>
            <a:endParaRPr kumimoji="1" lang="ja-JP" altLang="en-US" dirty="0"/>
          </a:p>
        </p:txBody>
      </p:sp>
      <p:sp>
        <p:nvSpPr>
          <p:cNvPr id="77" name="テキスト ボックス 76"/>
          <p:cNvSpPr txBox="1"/>
          <p:nvPr/>
        </p:nvSpPr>
        <p:spPr>
          <a:xfrm>
            <a:off x="7875218" y="1156909"/>
            <a:ext cx="648000" cy="369332"/>
          </a:xfrm>
          <a:prstGeom prst="rect">
            <a:avLst/>
          </a:prstGeom>
          <a:noFill/>
        </p:spPr>
        <p:txBody>
          <a:bodyPr wrap="square" rtlCol="0">
            <a:spAutoFit/>
          </a:bodyPr>
          <a:lstStyle/>
          <a:p>
            <a:r>
              <a:rPr kumimoji="1" lang="en-US" altLang="ja-JP" dirty="0" smtClean="0"/>
              <a:t>2024</a:t>
            </a:r>
            <a:endParaRPr kumimoji="1" lang="ja-JP" altLang="en-US" dirty="0"/>
          </a:p>
        </p:txBody>
      </p:sp>
      <p:sp>
        <p:nvSpPr>
          <p:cNvPr id="78" name="テキスト ボックス 77"/>
          <p:cNvSpPr txBox="1"/>
          <p:nvPr/>
        </p:nvSpPr>
        <p:spPr>
          <a:xfrm>
            <a:off x="10838622" y="1144621"/>
            <a:ext cx="648000" cy="369332"/>
          </a:xfrm>
          <a:prstGeom prst="rect">
            <a:avLst/>
          </a:prstGeom>
          <a:noFill/>
        </p:spPr>
        <p:txBody>
          <a:bodyPr wrap="square" rtlCol="0">
            <a:spAutoFit/>
          </a:bodyPr>
          <a:lstStyle/>
          <a:p>
            <a:r>
              <a:rPr kumimoji="1" lang="en-US" altLang="ja-JP" dirty="0" smtClean="0"/>
              <a:t>2029</a:t>
            </a:r>
            <a:endParaRPr kumimoji="1" lang="ja-JP" altLang="en-US" dirty="0"/>
          </a:p>
        </p:txBody>
      </p:sp>
      <p:sp>
        <p:nvSpPr>
          <p:cNvPr id="79" name="テキスト ボックス 78"/>
          <p:cNvSpPr txBox="1"/>
          <p:nvPr/>
        </p:nvSpPr>
        <p:spPr>
          <a:xfrm>
            <a:off x="9919898" y="3384954"/>
            <a:ext cx="1151033" cy="276999"/>
          </a:xfrm>
          <a:prstGeom prst="rect">
            <a:avLst/>
          </a:prstGeom>
          <a:noFill/>
        </p:spPr>
        <p:txBody>
          <a:bodyPr wrap="square" rtlCol="0">
            <a:spAutoFit/>
          </a:bodyPr>
          <a:lstStyle/>
          <a:p>
            <a:r>
              <a:rPr kumimoji="1" lang="ja-JP" altLang="en-US" sz="1200" dirty="0" smtClean="0"/>
              <a:t>臨床薬理試験</a:t>
            </a:r>
            <a:endParaRPr kumimoji="1" lang="ja-JP" altLang="en-US" sz="1200" dirty="0"/>
          </a:p>
        </p:txBody>
      </p:sp>
      <p:cxnSp>
        <p:nvCxnSpPr>
          <p:cNvPr id="80" name="直線矢印コネクタ 79"/>
          <p:cNvCxnSpPr/>
          <p:nvPr/>
        </p:nvCxnSpPr>
        <p:spPr>
          <a:xfrm>
            <a:off x="9618578" y="3396479"/>
            <a:ext cx="1440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81" name="角丸四角形 80"/>
          <p:cNvSpPr/>
          <p:nvPr/>
        </p:nvSpPr>
        <p:spPr>
          <a:xfrm>
            <a:off x="11070931" y="1513953"/>
            <a:ext cx="270359" cy="5277547"/>
          </a:xfrm>
          <a:prstGeom prst="roundRect">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t>薬事承認</a:t>
            </a:r>
            <a:endParaRPr kumimoji="1" lang="ja-JP" altLang="en-US" sz="1600" dirty="0"/>
          </a:p>
        </p:txBody>
      </p:sp>
      <p:sp>
        <p:nvSpPr>
          <p:cNvPr id="82" name="テキスト ボックス 81"/>
          <p:cNvSpPr txBox="1"/>
          <p:nvPr/>
        </p:nvSpPr>
        <p:spPr>
          <a:xfrm>
            <a:off x="7860929" y="4517747"/>
            <a:ext cx="1115992" cy="276999"/>
          </a:xfrm>
          <a:prstGeom prst="rect">
            <a:avLst/>
          </a:prstGeom>
          <a:noFill/>
        </p:spPr>
        <p:txBody>
          <a:bodyPr wrap="square" rtlCol="0">
            <a:spAutoFit/>
          </a:bodyPr>
          <a:lstStyle/>
          <a:p>
            <a:r>
              <a:rPr kumimoji="1" lang="ja-JP" altLang="en-US" sz="1200" dirty="0" smtClean="0"/>
              <a:t>生殖発生毒性</a:t>
            </a:r>
            <a:endParaRPr kumimoji="1" lang="ja-JP" altLang="en-US" sz="1200" dirty="0"/>
          </a:p>
        </p:txBody>
      </p:sp>
      <p:cxnSp>
        <p:nvCxnSpPr>
          <p:cNvPr id="83" name="直線矢印コネクタ 82"/>
          <p:cNvCxnSpPr/>
          <p:nvPr/>
        </p:nvCxnSpPr>
        <p:spPr>
          <a:xfrm>
            <a:off x="7887158" y="4529272"/>
            <a:ext cx="792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84" name="テキスト ボックス 83"/>
          <p:cNvSpPr txBox="1"/>
          <p:nvPr/>
        </p:nvSpPr>
        <p:spPr>
          <a:xfrm>
            <a:off x="8928341" y="4517746"/>
            <a:ext cx="1115992" cy="276999"/>
          </a:xfrm>
          <a:prstGeom prst="rect">
            <a:avLst/>
          </a:prstGeom>
          <a:noFill/>
        </p:spPr>
        <p:txBody>
          <a:bodyPr wrap="square" rtlCol="0">
            <a:spAutoFit/>
          </a:bodyPr>
          <a:lstStyle/>
          <a:p>
            <a:r>
              <a:rPr kumimoji="1" lang="ja-JP" altLang="en-US" sz="1200" dirty="0" smtClean="0"/>
              <a:t>がん原性</a:t>
            </a:r>
            <a:endParaRPr kumimoji="1" lang="ja-JP" altLang="en-US" sz="1200" dirty="0"/>
          </a:p>
        </p:txBody>
      </p:sp>
      <p:cxnSp>
        <p:nvCxnSpPr>
          <p:cNvPr id="85" name="直線矢印コネクタ 84"/>
          <p:cNvCxnSpPr/>
          <p:nvPr/>
        </p:nvCxnSpPr>
        <p:spPr>
          <a:xfrm>
            <a:off x="8899978" y="4529271"/>
            <a:ext cx="792000"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cxnSp>
        <p:nvCxnSpPr>
          <p:cNvPr id="86" name="直線矢印コネクタ 85"/>
          <p:cNvCxnSpPr/>
          <p:nvPr/>
        </p:nvCxnSpPr>
        <p:spPr>
          <a:xfrm>
            <a:off x="4744573" y="3954424"/>
            <a:ext cx="618998" cy="0"/>
          </a:xfrm>
          <a:prstGeom prst="straightConnector1">
            <a:avLst/>
          </a:prstGeom>
          <a:ln w="25400">
            <a:headEnd type="triangle"/>
            <a:tailEnd type="triangle"/>
          </a:ln>
        </p:spPr>
        <p:style>
          <a:lnRef idx="3">
            <a:schemeClr val="dk1"/>
          </a:lnRef>
          <a:fillRef idx="0">
            <a:schemeClr val="dk1"/>
          </a:fillRef>
          <a:effectRef idx="2">
            <a:schemeClr val="dk1"/>
          </a:effectRef>
          <a:fontRef idx="minor">
            <a:schemeClr val="tx1"/>
          </a:fontRef>
        </p:style>
      </p:cxnSp>
      <p:sp>
        <p:nvSpPr>
          <p:cNvPr id="89" name="テキスト ボックス 88"/>
          <p:cNvSpPr txBox="1"/>
          <p:nvPr/>
        </p:nvSpPr>
        <p:spPr>
          <a:xfrm>
            <a:off x="4650104" y="3942899"/>
            <a:ext cx="1151033" cy="276999"/>
          </a:xfrm>
          <a:prstGeom prst="rect">
            <a:avLst/>
          </a:prstGeom>
          <a:noFill/>
        </p:spPr>
        <p:txBody>
          <a:bodyPr wrap="square" rtlCol="0">
            <a:spAutoFit/>
          </a:bodyPr>
          <a:lstStyle/>
          <a:p>
            <a:r>
              <a:rPr lang="ja-JP" altLang="en-US" sz="1200" dirty="0"/>
              <a:t>一般薬理</a:t>
            </a:r>
            <a:endParaRPr kumimoji="1" lang="ja-JP" altLang="en-US" sz="1200" dirty="0"/>
          </a:p>
        </p:txBody>
      </p:sp>
      <p:sp>
        <p:nvSpPr>
          <p:cNvPr id="2" name="正方形/長方形 1"/>
          <p:cNvSpPr/>
          <p:nvPr/>
        </p:nvSpPr>
        <p:spPr>
          <a:xfrm>
            <a:off x="928047" y="3088492"/>
            <a:ext cx="3338859" cy="352637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t" anchorCtr="0"/>
          <a:lstStyle/>
          <a:p>
            <a:r>
              <a:rPr kumimoji="1" lang="ja-JP" altLang="en-US" dirty="0" smtClean="0"/>
              <a:t>次ページのテンプレートをご利用ください。</a:t>
            </a:r>
            <a:endParaRPr kumimoji="1" lang="en-US" altLang="ja-JP" dirty="0" smtClean="0"/>
          </a:p>
          <a:p>
            <a:pPr marL="285750" indent="-285750">
              <a:buFont typeface="Arial" panose="020B0604020202020204" pitchFamily="34" charset="0"/>
              <a:buChar char="•"/>
            </a:pPr>
            <a:r>
              <a:rPr kumimoji="1" lang="ja-JP" altLang="en-US" sz="1600" dirty="0" smtClean="0"/>
              <a:t>提案が現在</a:t>
            </a:r>
            <a:r>
              <a:rPr lang="ja-JP" altLang="en-US" sz="1600" dirty="0"/>
              <a:t>どこに位置する</a:t>
            </a:r>
            <a:r>
              <a:rPr lang="ja-JP" altLang="en-US" sz="1600" dirty="0" smtClean="0"/>
              <a:t>かによって、上部のバーの長さを調節してください。</a:t>
            </a:r>
            <a:endParaRPr lang="en-US" altLang="ja-JP" sz="1600" dirty="0" smtClean="0"/>
          </a:p>
          <a:p>
            <a:pPr marL="285750" indent="-285750">
              <a:buFont typeface="Arial" panose="020B0604020202020204" pitchFamily="34" charset="0"/>
              <a:buChar char="•"/>
            </a:pPr>
            <a:r>
              <a:rPr kumimoji="1" lang="ja-JP" altLang="en-US" sz="1600" dirty="0" smtClean="0"/>
              <a:t>また、現在地より左に位置する部分については記載不要ですので削ってください。</a:t>
            </a:r>
            <a:endParaRPr kumimoji="1" lang="en-US" altLang="ja-JP" sz="1600" dirty="0" smtClean="0"/>
          </a:p>
          <a:p>
            <a:pPr marL="285750" indent="-285750">
              <a:buFont typeface="Arial" panose="020B0604020202020204" pitchFamily="34" charset="0"/>
              <a:buChar char="•"/>
            </a:pPr>
            <a:r>
              <a:rPr lang="ja-JP" altLang="en-US" sz="1200" dirty="0"/>
              <a:t>例</a:t>
            </a:r>
            <a:r>
              <a:rPr lang="ja-JP" altLang="en-US" sz="1200" dirty="0" smtClean="0"/>
              <a:t>）現在地が治験届を提出したところで医師主導治験の提案の課題の場合：基礎～応用～非臨床のバーは削除等</a:t>
            </a:r>
            <a:endParaRPr lang="en-US" altLang="ja-JP" sz="1200" dirty="0" smtClean="0"/>
          </a:p>
          <a:p>
            <a:pPr marL="285750" indent="-285750">
              <a:buFont typeface="Arial" panose="020B0604020202020204" pitchFamily="34" charset="0"/>
              <a:buChar char="•"/>
            </a:pPr>
            <a:r>
              <a:rPr kumimoji="1" lang="ja-JP" altLang="en-US" sz="1600" dirty="0"/>
              <a:t>左の項目について</a:t>
            </a:r>
            <a:r>
              <a:rPr kumimoji="1" lang="ja-JP" altLang="en-US" sz="1600" dirty="0" smtClean="0"/>
              <a:t>も同様です。</a:t>
            </a:r>
            <a:endParaRPr kumimoji="1" lang="en-US" altLang="ja-JP" sz="1600" dirty="0" smtClean="0"/>
          </a:p>
          <a:p>
            <a:pPr marL="285750" indent="-285750">
              <a:buFont typeface="Arial" panose="020B0604020202020204" pitchFamily="34" charset="0"/>
              <a:buChar char="•"/>
            </a:pPr>
            <a:r>
              <a:rPr kumimoji="1" lang="ja-JP" altLang="en-US" sz="1600" dirty="0" smtClean="0"/>
              <a:t>適宜、該当しないものについては削除または変更してください。</a:t>
            </a:r>
            <a:endParaRPr kumimoji="1" lang="ja-JP" altLang="en-US" dirty="0"/>
          </a:p>
        </p:txBody>
      </p:sp>
    </p:spTree>
    <p:extLst>
      <p:ext uri="{BB962C8B-B14F-4D97-AF65-F5344CB8AC3E}">
        <p14:creationId xmlns:p14="http://schemas.microsoft.com/office/powerpoint/2010/main" val="9211389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0" y="0"/>
            <a:ext cx="12192000" cy="565900"/>
          </a:xfrm>
        </p:spPr>
        <p:txBody>
          <a:bodyPr>
            <a:noAutofit/>
          </a:bodyPr>
          <a:lstStyle/>
          <a:p>
            <a:pPr algn="ctr"/>
            <a:r>
              <a:rPr kumimoji="1" lang="ja-JP" altLang="en-US" sz="3600" dirty="0" smtClean="0"/>
              <a:t>基礎～非臨床～臨床～実用化のロードマップ</a:t>
            </a:r>
            <a:endParaRPr kumimoji="1" lang="ja-JP" altLang="en-US" sz="3600" dirty="0"/>
          </a:p>
        </p:txBody>
      </p:sp>
      <p:graphicFrame>
        <p:nvGraphicFramePr>
          <p:cNvPr id="5" name="図表 4"/>
          <p:cNvGraphicFramePr/>
          <p:nvPr>
            <p:extLst>
              <p:ext uri="{D42A27DB-BD31-4B8C-83A1-F6EECF244321}">
                <p14:modId xmlns:p14="http://schemas.microsoft.com/office/powerpoint/2010/main" val="1648763604"/>
              </p:ext>
            </p:extLst>
          </p:nvPr>
        </p:nvGraphicFramePr>
        <p:xfrm>
          <a:off x="409433" y="565900"/>
          <a:ext cx="11700679" cy="5122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7" name="直線コネクタ 6"/>
          <p:cNvCxnSpPr/>
          <p:nvPr/>
        </p:nvCxnSpPr>
        <p:spPr>
          <a:xfrm>
            <a:off x="109181" y="2445681"/>
            <a:ext cx="1188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109181" y="3335515"/>
            <a:ext cx="1188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09181" y="4225349"/>
            <a:ext cx="1188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109181" y="5115183"/>
            <a:ext cx="1188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109181" y="6005019"/>
            <a:ext cx="1188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109181" y="1555847"/>
            <a:ext cx="1188000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角丸四角形 12"/>
          <p:cNvSpPr/>
          <p:nvPr/>
        </p:nvSpPr>
        <p:spPr>
          <a:xfrm>
            <a:off x="27293" y="1610439"/>
            <a:ext cx="573207" cy="792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wrap="none" lIns="0" tIns="0" rIns="0" bIns="0" rtlCol="0" anchor="ctr"/>
          <a:lstStyle/>
          <a:p>
            <a:pPr algn="ctr"/>
            <a:r>
              <a:rPr kumimoji="1" lang="ja-JP" altLang="en-US" sz="1600" dirty="0" smtClean="0"/>
              <a:t>本態</a:t>
            </a:r>
            <a:endParaRPr kumimoji="1" lang="en-US" altLang="ja-JP" sz="1600" dirty="0" smtClean="0"/>
          </a:p>
          <a:p>
            <a:pPr algn="ctr"/>
            <a:r>
              <a:rPr kumimoji="1" lang="ja-JP" altLang="en-US" sz="1600" dirty="0" smtClean="0"/>
              <a:t>解明</a:t>
            </a:r>
            <a:endParaRPr kumimoji="1" lang="ja-JP" altLang="en-US" sz="1600" dirty="0"/>
          </a:p>
        </p:txBody>
      </p:sp>
      <p:sp>
        <p:nvSpPr>
          <p:cNvPr id="14" name="角丸四角形 13"/>
          <p:cNvSpPr/>
          <p:nvPr/>
        </p:nvSpPr>
        <p:spPr>
          <a:xfrm>
            <a:off x="27293" y="2500272"/>
            <a:ext cx="573207" cy="792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wrap="none" lIns="0" tIns="0" rIns="0" bIns="0" rtlCol="0" anchor="ctr"/>
          <a:lstStyle/>
          <a:p>
            <a:pPr algn="ctr"/>
            <a:r>
              <a:rPr kumimoji="1" lang="ja-JP" altLang="en-US" sz="1600" dirty="0" smtClean="0"/>
              <a:t>製剤</a:t>
            </a:r>
            <a:endParaRPr kumimoji="1" lang="ja-JP" altLang="en-US" sz="1600" dirty="0"/>
          </a:p>
        </p:txBody>
      </p:sp>
      <p:sp>
        <p:nvSpPr>
          <p:cNvPr id="15" name="角丸四角形 14"/>
          <p:cNvSpPr/>
          <p:nvPr/>
        </p:nvSpPr>
        <p:spPr>
          <a:xfrm>
            <a:off x="27293" y="3378759"/>
            <a:ext cx="573207" cy="792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wrap="none" lIns="0" tIns="0" rIns="0" bIns="0" rtlCol="0" anchor="ctr"/>
          <a:lstStyle/>
          <a:p>
            <a:pPr algn="ctr"/>
            <a:r>
              <a:rPr kumimoji="1" lang="ja-JP" altLang="en-US" sz="1600" dirty="0" smtClean="0"/>
              <a:t>薬理</a:t>
            </a:r>
            <a:endParaRPr kumimoji="1" lang="ja-JP" altLang="en-US" sz="1600" dirty="0"/>
          </a:p>
        </p:txBody>
      </p:sp>
      <p:sp>
        <p:nvSpPr>
          <p:cNvPr id="16" name="角丸四角形 15"/>
          <p:cNvSpPr/>
          <p:nvPr/>
        </p:nvSpPr>
        <p:spPr>
          <a:xfrm>
            <a:off x="27293" y="4268592"/>
            <a:ext cx="573207" cy="792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wrap="none" lIns="0" tIns="0" rIns="0" bIns="0" rtlCol="0" anchor="ctr"/>
          <a:lstStyle/>
          <a:p>
            <a:pPr algn="ctr"/>
            <a:r>
              <a:rPr kumimoji="1" lang="ja-JP" altLang="en-US" sz="1600" dirty="0" smtClean="0"/>
              <a:t>毒性</a:t>
            </a:r>
            <a:endParaRPr kumimoji="1" lang="ja-JP" altLang="en-US" sz="1600" dirty="0"/>
          </a:p>
        </p:txBody>
      </p:sp>
      <p:sp>
        <p:nvSpPr>
          <p:cNvPr id="17" name="角丸四角形 16"/>
          <p:cNvSpPr/>
          <p:nvPr/>
        </p:nvSpPr>
        <p:spPr>
          <a:xfrm>
            <a:off x="27293" y="5169130"/>
            <a:ext cx="573207" cy="792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wrap="none" lIns="0" tIns="0" rIns="0" bIns="0" rtlCol="0" anchor="ctr"/>
          <a:lstStyle/>
          <a:p>
            <a:pPr algn="ctr"/>
            <a:r>
              <a:rPr kumimoji="1" lang="en-US" altLang="ja-JP" sz="1600" dirty="0" smtClean="0"/>
              <a:t>ADME</a:t>
            </a:r>
            <a:endParaRPr kumimoji="1" lang="ja-JP" altLang="en-US" sz="1600" dirty="0"/>
          </a:p>
        </p:txBody>
      </p:sp>
      <p:sp>
        <p:nvSpPr>
          <p:cNvPr id="18" name="角丸四角形 17"/>
          <p:cNvSpPr/>
          <p:nvPr/>
        </p:nvSpPr>
        <p:spPr>
          <a:xfrm>
            <a:off x="27293" y="6048909"/>
            <a:ext cx="573207" cy="792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wrap="none" lIns="0" tIns="0" rIns="0" bIns="0" rtlCol="0" anchor="ctr"/>
          <a:lstStyle/>
          <a:p>
            <a:pPr algn="ctr"/>
            <a:r>
              <a:rPr kumimoji="1" lang="ja-JP" altLang="en-US" sz="1600" dirty="0" smtClean="0"/>
              <a:t>臨床</a:t>
            </a:r>
            <a:endParaRPr kumimoji="1" lang="en-US" altLang="ja-JP" sz="1600" dirty="0" smtClean="0"/>
          </a:p>
          <a:p>
            <a:pPr algn="ctr"/>
            <a:r>
              <a:rPr kumimoji="1" lang="ja-JP" altLang="en-US" sz="1600" dirty="0" smtClean="0"/>
              <a:t>試験</a:t>
            </a:r>
            <a:endParaRPr kumimoji="1" lang="ja-JP" altLang="en-US" sz="1600" dirty="0"/>
          </a:p>
        </p:txBody>
      </p:sp>
    </p:spTree>
    <p:extLst>
      <p:ext uri="{BB962C8B-B14F-4D97-AF65-F5344CB8AC3E}">
        <p14:creationId xmlns:p14="http://schemas.microsoft.com/office/powerpoint/2010/main" val="20661363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TotalTime>
  <Words>254</Words>
  <Application>Microsoft Office PowerPoint</Application>
  <PresentationFormat>ワイド画面</PresentationFormat>
  <Paragraphs>69</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俵俽俹僑僔僢僋</vt:lpstr>
      <vt:lpstr>Arial</vt:lpstr>
      <vt:lpstr>Calibri</vt:lpstr>
      <vt:lpstr>Calibri Light</vt:lpstr>
      <vt:lpstr>Office テーマ</vt:lpstr>
      <vt:lpstr>基礎～非臨床～臨床～実用化のロードマップ（イメージ）</vt:lpstr>
      <vt:lpstr>基礎～非臨床～臨床～実用化のロードマップ</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2017-04-24T06:57:23Z</cp:lastPrinted>
  <dcterms:created xsi:type="dcterms:W3CDTF">2017-04-24T04:26:31Z</dcterms:created>
  <dcterms:modified xsi:type="dcterms:W3CDTF">2017-04-25T11:34:44Z</dcterms:modified>
</cp:coreProperties>
</file>