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 smtClean="0"/>
            <a:t>応用</a:t>
          </a:r>
          <a:endParaRPr kumimoji="1" lang="ja-JP" altLang="en-US" sz="2000" dirty="0"/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 smtClean="0"/>
            <a:t>非臨床</a:t>
          </a:r>
          <a:endParaRPr kumimoji="1" lang="ja-JP" altLang="en-US" sz="2000" dirty="0"/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 smtClean="0"/>
            <a:t>臨床</a:t>
          </a:r>
          <a:endParaRPr kumimoji="1" lang="ja-JP" altLang="en-US" sz="2000" dirty="0"/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1200" dirty="0" smtClean="0"/>
            <a:t>製販後</a:t>
          </a:r>
          <a:endParaRPr kumimoji="1" lang="ja-JP" altLang="en-US" sz="1200" dirty="0"/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 custScaleX="1257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 custScaleX="1211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 custScaleX="10068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 custScaleX="28915" custLinFactX="5848" custLinFactNeighborX="100000" custLinFactNeighborY="103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091C0E6-34BD-4D76-AD21-0BC359601289}" type="presOf" srcId="{1F2BFED1-80E2-4714-9AAF-2FDFE27F9AC0}" destId="{DC4388DA-A33D-4909-B64C-95610C9DE184}" srcOrd="0" destOrd="0" presId="urn:microsoft.com/office/officeart/2005/8/layout/chevron1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158F1D4C-B99B-4E93-AB71-9672FABB9F8E}" type="presOf" srcId="{3D18AE27-19AE-4C55-9F36-6F971FB886BA}" destId="{D7172618-E6DF-4501-9E88-DBD32EEE6DD6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B2C90921-D920-4026-AA7A-52AC575EBA89}" type="presOf" srcId="{9A9EA74D-F7A7-4C62-B0F8-1AD60BBA052E}" destId="{4A2AD62A-1865-4CC5-8520-C2EF7F03F35F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B14197FC-F7F8-43B9-875D-54232D4DE953}" type="presOf" srcId="{0B6B205D-FF0B-4295-89E4-DB6D856B61A5}" destId="{84D37D6F-8995-480C-A493-814422273A51}" srcOrd="0" destOrd="0" presId="urn:microsoft.com/office/officeart/2005/8/layout/chevron1"/>
    <dgm:cxn modelId="{18BBE636-23CF-4368-A25D-519F2AD372C1}" type="presOf" srcId="{DA49180F-7C20-4E22-91F6-EA0CBEEB0EC3}" destId="{703BA995-D169-4968-A606-EF995011AC30}" srcOrd="0" destOrd="0" presId="urn:microsoft.com/office/officeart/2005/8/layout/chevron1"/>
    <dgm:cxn modelId="{3E34AE00-A590-4047-A11C-F1B729539272}" type="presParOf" srcId="{84D37D6F-8995-480C-A493-814422273A51}" destId="{D7172618-E6DF-4501-9E88-DBD32EEE6DD6}" srcOrd="0" destOrd="0" presId="urn:microsoft.com/office/officeart/2005/8/layout/chevron1"/>
    <dgm:cxn modelId="{DF469702-2DA9-4FFD-982B-8BF702DC1A0E}" type="presParOf" srcId="{84D37D6F-8995-480C-A493-814422273A51}" destId="{D7CCFFB7-92E4-4220-B783-B66BAC4BD50B}" srcOrd="1" destOrd="0" presId="urn:microsoft.com/office/officeart/2005/8/layout/chevron1"/>
    <dgm:cxn modelId="{1AF94156-7951-4CBA-B580-589C1836BFC7}" type="presParOf" srcId="{84D37D6F-8995-480C-A493-814422273A51}" destId="{703BA995-D169-4968-A606-EF995011AC30}" srcOrd="2" destOrd="0" presId="urn:microsoft.com/office/officeart/2005/8/layout/chevron1"/>
    <dgm:cxn modelId="{13A8EB20-8074-4792-8AA5-4F1EB7ED1B3B}" type="presParOf" srcId="{84D37D6F-8995-480C-A493-814422273A51}" destId="{CFF8B572-44B9-4007-B750-B96B8FCC4977}" srcOrd="3" destOrd="0" presId="urn:microsoft.com/office/officeart/2005/8/layout/chevron1"/>
    <dgm:cxn modelId="{0F71B063-7F0C-4738-AA82-891A42A862C3}" type="presParOf" srcId="{84D37D6F-8995-480C-A493-814422273A51}" destId="{DC4388DA-A33D-4909-B64C-95610C9DE184}" srcOrd="4" destOrd="0" presId="urn:microsoft.com/office/officeart/2005/8/layout/chevron1"/>
    <dgm:cxn modelId="{13D2A521-6E58-4297-810E-4AF182E097F0}" type="presParOf" srcId="{84D37D6F-8995-480C-A493-814422273A51}" destId="{E2003F80-CF25-4524-8268-3D434DE85460}" srcOrd="5" destOrd="0" presId="urn:microsoft.com/office/officeart/2005/8/layout/chevron1"/>
    <dgm:cxn modelId="{C062B3BE-BEDD-400A-A23D-BA2C1FCD1DF1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 smtClean="0"/>
            <a:t>応用</a:t>
          </a:r>
          <a:endParaRPr kumimoji="1" lang="ja-JP" altLang="en-US" sz="2000" dirty="0"/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 smtClean="0"/>
            <a:t>非臨床</a:t>
          </a:r>
          <a:endParaRPr kumimoji="1" lang="ja-JP" altLang="en-US" sz="2000" dirty="0"/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 smtClean="0"/>
            <a:t>臨床</a:t>
          </a:r>
          <a:endParaRPr kumimoji="1" lang="ja-JP" altLang="en-US" sz="2000" dirty="0"/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2000" dirty="0" smtClean="0"/>
            <a:t>製販後</a:t>
          </a:r>
          <a:endParaRPr kumimoji="1" lang="ja-JP" altLang="en-US" sz="2000" dirty="0"/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898" y="0"/>
          <a:ext cx="4239766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応用</a:t>
          </a:r>
          <a:endParaRPr kumimoji="1" lang="ja-JP" altLang="en-US" sz="2000" kern="1200" dirty="0"/>
        </a:p>
      </dsp:txBody>
      <dsp:txXfrm>
        <a:off x="257035" y="0"/>
        <a:ext cx="3727493" cy="512273"/>
      </dsp:txXfrm>
    </dsp:sp>
    <dsp:sp modelId="{703BA995-D169-4968-A606-EF995011AC30}">
      <dsp:nvSpPr>
        <dsp:cNvPr id="0" name=""/>
        <dsp:cNvSpPr/>
      </dsp:nvSpPr>
      <dsp:spPr>
        <a:xfrm>
          <a:off x="3903407" y="0"/>
          <a:ext cx="4086482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非臨床</a:t>
          </a:r>
          <a:endParaRPr kumimoji="1" lang="ja-JP" altLang="en-US" sz="2000" kern="1200" dirty="0"/>
        </a:p>
      </dsp:txBody>
      <dsp:txXfrm>
        <a:off x="4159544" y="0"/>
        <a:ext cx="3574209" cy="512273"/>
      </dsp:txXfrm>
    </dsp:sp>
    <dsp:sp modelId="{DC4388DA-A33D-4909-B64C-95610C9DE184}">
      <dsp:nvSpPr>
        <dsp:cNvPr id="0" name=""/>
        <dsp:cNvSpPr/>
      </dsp:nvSpPr>
      <dsp:spPr>
        <a:xfrm>
          <a:off x="7652632" y="0"/>
          <a:ext cx="3395576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臨床</a:t>
          </a:r>
          <a:endParaRPr kumimoji="1" lang="ja-JP" altLang="en-US" sz="2000" kern="1200" dirty="0"/>
        </a:p>
      </dsp:txBody>
      <dsp:txXfrm>
        <a:off x="7908769" y="0"/>
        <a:ext cx="2883303" cy="512273"/>
      </dsp:txXfrm>
    </dsp:sp>
    <dsp:sp modelId="{4A2AD62A-1865-4CC5-8520-C2EF7F03F35F}">
      <dsp:nvSpPr>
        <dsp:cNvPr id="0" name=""/>
        <dsp:cNvSpPr/>
      </dsp:nvSpPr>
      <dsp:spPr>
        <a:xfrm>
          <a:off x="10711850" y="0"/>
          <a:ext cx="975180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/>
            <a:t>製販後</a:t>
          </a:r>
          <a:endParaRPr kumimoji="1" lang="ja-JP" altLang="en-US" sz="1200" kern="1200" dirty="0"/>
        </a:p>
      </dsp:txBody>
      <dsp:txXfrm>
        <a:off x="10967987" y="0"/>
        <a:ext cx="462907" cy="512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応用</a:t>
          </a:r>
          <a:endParaRPr kumimoji="1" lang="ja-JP" altLang="en-US" sz="2000" kern="1200" dirty="0"/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非臨床</a:t>
          </a:r>
          <a:endParaRPr kumimoji="1" lang="ja-JP" altLang="en-US" sz="2000" kern="1200" dirty="0"/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臨床</a:t>
          </a:r>
          <a:endParaRPr kumimoji="1" lang="ja-JP" altLang="en-US" sz="2000" kern="1200" dirty="0"/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 smtClean="0"/>
            <a:t>製販後</a:t>
          </a:r>
          <a:endParaRPr kumimoji="1" lang="ja-JP" altLang="en-US" sz="2000" kern="1200" dirty="0"/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2018/11/2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-417805" y="1910"/>
            <a:ext cx="9194708" cy="565900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400" dirty="0" smtClean="0"/>
              <a:t>応用～非臨床～臨床～実用化のロードマップ（イメージ）</a:t>
            </a:r>
            <a:endParaRPr kumimoji="1" lang="ja-JP" altLang="en-US" sz="2400" dirty="0"/>
          </a:p>
        </p:txBody>
      </p:sp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2045287127"/>
              </p:ext>
            </p:extLst>
          </p:nvPr>
        </p:nvGraphicFramePr>
        <p:xfrm>
          <a:off x="423081" y="565900"/>
          <a:ext cx="11687031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本態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解明</a:t>
            </a:r>
            <a:endParaRPr kumimoji="1" lang="ja-JP" altLang="en-US" sz="1600" dirty="0"/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製剤</a:t>
            </a:r>
            <a:endParaRPr kumimoji="1" lang="ja-JP" altLang="en-US" sz="1600" dirty="0"/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薬理</a:t>
            </a:r>
            <a:endParaRPr kumimoji="1" lang="ja-JP" altLang="en-US" sz="1600" dirty="0"/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毒性</a:t>
            </a:r>
            <a:endParaRPr kumimoji="1" lang="ja-JP" altLang="en-US" sz="1600" dirty="0"/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 smtClean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臨床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試験</a:t>
            </a:r>
            <a:endParaRPr kumimoji="1" lang="ja-JP" altLang="en-US" sz="1600" dirty="0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600500" y="1610439"/>
            <a:ext cx="122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1260067" y="1888762"/>
            <a:ext cx="209773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554630" y="1610439"/>
            <a:ext cx="2203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本態解明／予後因子解明</a:t>
            </a:r>
            <a:r>
              <a:rPr kumimoji="1" lang="en-US" altLang="ja-JP" sz="1200" dirty="0" err="1" smtClean="0"/>
              <a:t>etc</a:t>
            </a:r>
            <a:endParaRPr kumimoji="1" lang="ja-JP" altLang="en-US" sz="1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364602" y="1880283"/>
            <a:ext cx="1888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0" i="0" u="none" strike="noStrike" baseline="0" dirty="0" smtClean="0">
                <a:latin typeface="俵俽俹僑僔僢僋"/>
              </a:rPr>
              <a:t>創薬ターゲット分子の探索</a:t>
            </a:r>
            <a:endParaRPr lang="ja-JP" altLang="en-US" sz="1200" dirty="0"/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2884771" y="2158221"/>
            <a:ext cx="176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4162568" y="2500272"/>
            <a:ext cx="176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816531" y="2155035"/>
            <a:ext cx="2203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スクリーニング</a:t>
            </a:r>
            <a:r>
              <a:rPr lang="ja-JP" altLang="en-US" sz="1200" dirty="0" smtClean="0"/>
              <a:t>系の検証</a:t>
            </a:r>
            <a:r>
              <a:rPr kumimoji="1" lang="en-US" altLang="ja-JP" sz="1200" dirty="0" err="1" smtClean="0"/>
              <a:t>etc</a:t>
            </a:r>
            <a:endParaRPr kumimoji="1"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162568" y="2485965"/>
            <a:ext cx="22035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リード化合物</a:t>
            </a:r>
            <a:r>
              <a:rPr lang="ja-JP" altLang="en-US" sz="1200" dirty="0" smtClean="0"/>
              <a:t>の最適化</a:t>
            </a:r>
            <a:r>
              <a:rPr kumimoji="1" lang="en-US" altLang="ja-JP" sz="1200" dirty="0" err="1" smtClean="0"/>
              <a:t>etc</a:t>
            </a:r>
            <a:endParaRPr kumimoji="1"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09546" y="2795114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少量製造</a:t>
            </a:r>
            <a:endParaRPr kumimoji="1" lang="ja-JP" altLang="en-US" sz="1200" dirty="0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4708478" y="2806639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6334836" y="283605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276553" y="2811493"/>
            <a:ext cx="956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中規模生産</a:t>
            </a:r>
            <a:endParaRPr kumimoji="1" lang="ja-JP" altLang="en-US" sz="1200" dirty="0"/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8081749" y="2819679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8023466" y="2795114"/>
            <a:ext cx="956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大規模生産</a:t>
            </a:r>
            <a:endParaRPr kumimoji="1" lang="ja-JP" altLang="en-US" sz="1200" dirty="0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8463891" y="6070797"/>
            <a:ext cx="288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8354707" y="6069095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治験届</a:t>
            </a:r>
            <a:endParaRPr kumimoji="1" lang="ja-JP" altLang="en-US" sz="1200" dirty="0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8554608" y="6346094"/>
            <a:ext cx="468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8488863" y="6337863"/>
            <a:ext cx="6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Ⅰ</a:t>
            </a:r>
            <a:r>
              <a:rPr kumimoji="1" lang="ja-JP" altLang="en-US" sz="1200" dirty="0" smtClean="0"/>
              <a:t>相</a:t>
            </a:r>
            <a:endParaRPr kumimoji="1" lang="ja-JP" altLang="en-US" sz="1200" dirty="0"/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9032707" y="6441630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8695903" y="6433399"/>
            <a:ext cx="1432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Ⅱ</a:t>
            </a:r>
            <a:r>
              <a:rPr kumimoji="1" lang="ja-JP" altLang="en-US" sz="1200" dirty="0" smtClean="0"/>
              <a:t>相</a:t>
            </a:r>
            <a:endParaRPr kumimoji="1"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POC</a:t>
            </a:r>
            <a:r>
              <a:rPr lang="ja-JP" altLang="en-US" sz="1200" dirty="0" err="1" smtClean="0"/>
              <a:t>，</a:t>
            </a:r>
            <a:r>
              <a:rPr lang="ja-JP" altLang="en-US" sz="1200" dirty="0" smtClean="0"/>
              <a:t>用量検討）</a:t>
            </a:r>
            <a:endParaRPr kumimoji="1" lang="ja-JP" altLang="en-US" sz="1200" dirty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9810931" y="6522732"/>
            <a:ext cx="126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10154622" y="6514501"/>
            <a:ext cx="68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第</a:t>
            </a:r>
            <a:r>
              <a:rPr kumimoji="1" lang="en-US" altLang="ja-JP" sz="1200" dirty="0" smtClean="0"/>
              <a:t>Ⅲ</a:t>
            </a:r>
            <a:r>
              <a:rPr kumimoji="1" lang="ja-JP" altLang="en-US" sz="1200" dirty="0" smtClean="0"/>
              <a:t>相</a:t>
            </a:r>
            <a:endParaRPr kumimoji="1" lang="ja-JP" altLang="en-US" sz="12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27730" y="3066731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安定性</a:t>
            </a:r>
            <a:endParaRPr kumimoji="1" lang="ja-JP" altLang="en-US" sz="1200" dirty="0"/>
          </a:p>
        </p:txBody>
      </p:sp>
      <p:cxnSp>
        <p:nvCxnSpPr>
          <p:cNvPr id="49" name="直線矢印コネクタ 48"/>
          <p:cNvCxnSpPr/>
          <p:nvPr/>
        </p:nvCxnSpPr>
        <p:spPr>
          <a:xfrm>
            <a:off x="4917478" y="3078256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7205033" y="3066731"/>
            <a:ext cx="11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長期安定性</a:t>
            </a:r>
            <a:endParaRPr kumimoji="1" lang="ja-JP" altLang="en-US" sz="1200" dirty="0"/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234972" y="3078256"/>
            <a:ext cx="2628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4622808" y="3450081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薬効（生体外）</a:t>
            </a:r>
            <a:endParaRPr kumimoji="1" lang="ja-JP" altLang="en-US" sz="1200" dirty="0"/>
          </a:p>
        </p:txBody>
      </p:sp>
      <p:cxnSp>
        <p:nvCxnSpPr>
          <p:cNvPr id="53" name="直線矢印コネクタ 52"/>
          <p:cNvCxnSpPr/>
          <p:nvPr/>
        </p:nvCxnSpPr>
        <p:spPr>
          <a:xfrm>
            <a:off x="4703629" y="3461606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729720" y="3710883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薬効（動物）</a:t>
            </a:r>
            <a:endParaRPr kumimoji="1" lang="ja-JP" altLang="en-US" sz="1200" dirty="0"/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5428400" y="3722408"/>
            <a:ext cx="144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7825888" y="3710883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薬効（追加）</a:t>
            </a:r>
            <a:endParaRPr kumimoji="1" lang="ja-JP" altLang="en-US" sz="1200" dirty="0"/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7917983" y="372240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827528" y="4268592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単</a:t>
            </a:r>
            <a:r>
              <a:rPr lang="ja-JP" altLang="en-US" sz="1200" dirty="0" smtClean="0"/>
              <a:t>回反復毒性</a:t>
            </a:r>
            <a:endParaRPr kumimoji="1" lang="ja-JP" altLang="en-US" sz="1200" dirty="0"/>
          </a:p>
        </p:txBody>
      </p:sp>
      <p:cxnSp>
        <p:nvCxnSpPr>
          <p:cNvPr id="59" name="直線矢印コネクタ 58"/>
          <p:cNvCxnSpPr/>
          <p:nvPr/>
        </p:nvCxnSpPr>
        <p:spPr>
          <a:xfrm>
            <a:off x="4908349" y="4280117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4957421" y="4517943"/>
            <a:ext cx="82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遺伝</a:t>
            </a:r>
            <a:r>
              <a:rPr lang="ja-JP" altLang="en-US" sz="1200" dirty="0" smtClean="0"/>
              <a:t>毒性</a:t>
            </a:r>
            <a:endParaRPr kumimoji="1" lang="ja-JP" altLang="en-US" sz="1200" dirty="0"/>
          </a:p>
        </p:txBody>
      </p:sp>
      <p:cxnSp>
        <p:nvCxnSpPr>
          <p:cNvPr id="61" name="直線矢印コネクタ 60"/>
          <p:cNvCxnSpPr/>
          <p:nvPr/>
        </p:nvCxnSpPr>
        <p:spPr>
          <a:xfrm>
            <a:off x="4942706" y="452946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5773841" y="4517943"/>
            <a:ext cx="955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局所</a:t>
            </a:r>
            <a:r>
              <a:rPr lang="ja-JP" altLang="en-US" sz="1200" dirty="0" smtClean="0"/>
              <a:t>刺激性</a:t>
            </a:r>
            <a:endParaRPr kumimoji="1" lang="ja-JP" altLang="en-US" sz="1200" dirty="0"/>
          </a:p>
        </p:txBody>
      </p:sp>
      <p:cxnSp>
        <p:nvCxnSpPr>
          <p:cNvPr id="63" name="直線矢印コネクタ 62"/>
          <p:cNvCxnSpPr/>
          <p:nvPr/>
        </p:nvCxnSpPr>
        <p:spPr>
          <a:xfrm>
            <a:off x="5800070" y="4529468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349650" y="4825576"/>
            <a:ext cx="11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長期毒性</a:t>
            </a:r>
            <a:endParaRPr kumimoji="1" lang="ja-JP" altLang="en-US" sz="1200" dirty="0"/>
          </a:p>
        </p:txBody>
      </p:sp>
      <p:cxnSp>
        <p:nvCxnSpPr>
          <p:cNvPr id="65" name="直線矢印コネクタ 64"/>
          <p:cNvCxnSpPr/>
          <p:nvPr/>
        </p:nvCxnSpPr>
        <p:spPr>
          <a:xfrm>
            <a:off x="4956507" y="4837101"/>
            <a:ext cx="3564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649037" y="5267390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単回</a:t>
            </a:r>
            <a:r>
              <a:rPr lang="ja-JP" altLang="en-US" sz="1200" dirty="0" smtClean="0"/>
              <a:t>反復</a:t>
            </a:r>
            <a:r>
              <a:rPr lang="en-US" altLang="ja-JP" sz="1200" dirty="0" smtClean="0"/>
              <a:t>PK</a:t>
            </a:r>
            <a:endParaRPr kumimoji="1" lang="ja-JP" altLang="en-US" sz="1200" dirty="0"/>
          </a:p>
        </p:txBody>
      </p:sp>
      <p:cxnSp>
        <p:nvCxnSpPr>
          <p:cNvPr id="67" name="直線矢印コネクタ 66"/>
          <p:cNvCxnSpPr/>
          <p:nvPr/>
        </p:nvCxnSpPr>
        <p:spPr>
          <a:xfrm>
            <a:off x="4741132" y="5278915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5495629" y="5530784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吸収率確認</a:t>
            </a:r>
            <a:endParaRPr kumimoji="1" lang="ja-JP" altLang="en-US" sz="1200" dirty="0"/>
          </a:p>
        </p:txBody>
      </p:sp>
      <p:cxnSp>
        <p:nvCxnSpPr>
          <p:cNvPr id="69" name="直線矢印コネクタ 68"/>
          <p:cNvCxnSpPr/>
          <p:nvPr/>
        </p:nvCxnSpPr>
        <p:spPr>
          <a:xfrm>
            <a:off x="5587724" y="5542309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399694" y="5253785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TK</a:t>
            </a:r>
            <a:r>
              <a:rPr lang="ja-JP" altLang="en-US" sz="1200" dirty="0" smtClean="0"/>
              <a:t>試験</a:t>
            </a:r>
            <a:endParaRPr kumimoji="1" lang="ja-JP" altLang="en-US" sz="1200" dirty="0"/>
          </a:p>
        </p:txBody>
      </p:sp>
      <p:cxnSp>
        <p:nvCxnSpPr>
          <p:cNvPr id="71" name="直線矢印コネクタ 70"/>
          <p:cNvCxnSpPr/>
          <p:nvPr/>
        </p:nvCxnSpPr>
        <p:spPr>
          <a:xfrm>
            <a:off x="6246129" y="5265310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8084924" y="5525021"/>
            <a:ext cx="1236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薬物相互作用</a:t>
            </a:r>
            <a:endParaRPr kumimoji="1" lang="ja-JP" altLang="en-US" sz="1200" dirty="0"/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7906436" y="5536546"/>
            <a:ext cx="144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下矢印 73"/>
          <p:cNvSpPr/>
          <p:nvPr/>
        </p:nvSpPr>
        <p:spPr>
          <a:xfrm>
            <a:off x="3037753" y="578508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C00000"/>
                </a:solidFill>
              </a:rPr>
              <a:t>現在地</a:t>
            </a:r>
            <a:endParaRPr kumimoji="1" lang="ja-JP" altLang="en-US" sz="1600" b="1" dirty="0">
              <a:solidFill>
                <a:srgbClr val="C0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685644" y="1160057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704413" y="1145095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2020</a:t>
            </a:r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413072" y="1156909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2024</a:t>
            </a:r>
            <a:endParaRPr kumimoji="1"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0838622" y="1144621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2029</a:t>
            </a:r>
            <a:endParaRPr kumimoji="1" lang="ja-JP" altLang="en-US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9919898" y="3384954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臨床薬理試験</a:t>
            </a:r>
            <a:endParaRPr kumimoji="1" lang="ja-JP" altLang="en-US" sz="1200" dirty="0"/>
          </a:p>
        </p:txBody>
      </p:sp>
      <p:cxnSp>
        <p:nvCxnSpPr>
          <p:cNvPr id="80" name="直線矢印コネクタ 79"/>
          <p:cNvCxnSpPr/>
          <p:nvPr/>
        </p:nvCxnSpPr>
        <p:spPr>
          <a:xfrm>
            <a:off x="9618578" y="3396479"/>
            <a:ext cx="1440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角丸四角形 80"/>
          <p:cNvSpPr/>
          <p:nvPr/>
        </p:nvSpPr>
        <p:spPr>
          <a:xfrm>
            <a:off x="11070931" y="1513953"/>
            <a:ext cx="270359" cy="527754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薬事承認</a:t>
            </a:r>
            <a:endParaRPr kumimoji="1" lang="ja-JP" altLang="en-US" sz="16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860929" y="4517747"/>
            <a:ext cx="1115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生殖発生毒性</a:t>
            </a:r>
            <a:endParaRPr kumimoji="1" lang="ja-JP" altLang="en-US" sz="1200" dirty="0"/>
          </a:p>
        </p:txBody>
      </p:sp>
      <p:cxnSp>
        <p:nvCxnSpPr>
          <p:cNvPr id="83" name="直線矢印コネクタ 82"/>
          <p:cNvCxnSpPr/>
          <p:nvPr/>
        </p:nvCxnSpPr>
        <p:spPr>
          <a:xfrm>
            <a:off x="7887158" y="4529272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テキスト ボックス 83"/>
          <p:cNvSpPr txBox="1"/>
          <p:nvPr/>
        </p:nvSpPr>
        <p:spPr>
          <a:xfrm>
            <a:off x="8928341" y="4517746"/>
            <a:ext cx="11159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がん原性</a:t>
            </a:r>
            <a:endParaRPr kumimoji="1" lang="ja-JP" altLang="en-US" sz="1200" dirty="0"/>
          </a:p>
        </p:txBody>
      </p:sp>
      <p:cxnSp>
        <p:nvCxnSpPr>
          <p:cNvPr id="85" name="直線矢印コネクタ 84"/>
          <p:cNvCxnSpPr/>
          <p:nvPr/>
        </p:nvCxnSpPr>
        <p:spPr>
          <a:xfrm>
            <a:off x="8899978" y="4529271"/>
            <a:ext cx="792000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4744573" y="3954424"/>
            <a:ext cx="618998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4650104" y="3942899"/>
            <a:ext cx="115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一般薬理</a:t>
            </a:r>
            <a:endParaRPr kumimoji="1" lang="ja-JP" altLang="en-US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745105" y="4069282"/>
            <a:ext cx="3338859" cy="27222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 smtClean="0"/>
              <a:t>次ページのテンプレートをご利用ください。</a:t>
            </a:r>
            <a:endParaRPr kumimoji="1" lang="en-US" altLang="ja-JP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b="1" dirty="0" smtClean="0">
                <a:solidFill>
                  <a:srgbClr val="FFFF00"/>
                </a:solidFill>
              </a:rPr>
              <a:t>提案が現在</a:t>
            </a:r>
            <a:r>
              <a:rPr lang="ja-JP" altLang="en-US" sz="1600" b="1" dirty="0">
                <a:solidFill>
                  <a:srgbClr val="FFFF00"/>
                </a:solidFill>
              </a:rPr>
              <a:t>どこに位置する</a:t>
            </a:r>
            <a:r>
              <a:rPr lang="ja-JP" altLang="en-US" sz="1600" b="1" dirty="0" smtClean="0">
                <a:solidFill>
                  <a:srgbClr val="FFFF00"/>
                </a:solidFill>
              </a:rPr>
              <a:t>か明確にし（現在地の矢印）</a:t>
            </a:r>
            <a:r>
              <a:rPr lang="ja-JP" altLang="en-US" sz="1600" dirty="0" smtClean="0"/>
              <a:t>、上部の研究開発のステージを示す水色のバーの長さを調節してください。</a:t>
            </a:r>
            <a:endParaRPr lang="en-US" altLang="ja-JP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 smtClean="0"/>
              <a:t>左のオレンジの研究項目</a:t>
            </a:r>
            <a:r>
              <a:rPr kumimoji="1" lang="ja-JP" altLang="en-US" sz="1600" dirty="0"/>
              <a:t>について</a:t>
            </a:r>
            <a:r>
              <a:rPr kumimoji="1" lang="ja-JP" altLang="en-US" sz="1600" dirty="0" smtClean="0"/>
              <a:t>も同様です。</a:t>
            </a:r>
            <a:endParaRPr kumimoji="1" lang="en-US" altLang="ja-JP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 smtClean="0"/>
              <a:t>適宜、削除</a:t>
            </a:r>
            <a:r>
              <a:rPr lang="ja-JP" altLang="en-US" sz="1600" dirty="0"/>
              <a:t>、</a:t>
            </a:r>
            <a:r>
              <a:rPr kumimoji="1" lang="ja-JP" altLang="en-US" sz="1600" dirty="0" smtClean="0"/>
              <a:t>変更または追記してください。</a:t>
            </a:r>
            <a:endParaRPr kumimoji="1"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544294" y="1139552"/>
            <a:ext cx="6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2021</a:t>
            </a:r>
            <a:endParaRPr kumimoji="1" lang="ja-JP" altLang="en-US" dirty="0"/>
          </a:p>
        </p:txBody>
      </p:sp>
      <p:sp>
        <p:nvSpPr>
          <p:cNvPr id="90" name="タイトル 3"/>
          <p:cNvSpPr txBox="1">
            <a:spLocks/>
          </p:cNvSpPr>
          <p:nvPr/>
        </p:nvSpPr>
        <p:spPr>
          <a:xfrm>
            <a:off x="8405072" y="109328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 smtClean="0"/>
              <a:t>研究開発代表者氏名：英目度　太郞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211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924337387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本態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解明</a:t>
            </a:r>
            <a:endParaRPr kumimoji="1" lang="ja-JP" altLang="en-US" sz="1600" dirty="0"/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製剤</a:t>
            </a:r>
            <a:endParaRPr kumimoji="1" lang="ja-JP" altLang="en-US" sz="1600" dirty="0"/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薬理</a:t>
            </a:r>
            <a:endParaRPr kumimoji="1" lang="ja-JP" altLang="en-US" sz="1600" dirty="0"/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毒性</a:t>
            </a:r>
            <a:endParaRPr kumimoji="1" lang="ja-JP" altLang="en-US" sz="1600" dirty="0"/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 smtClean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 smtClean="0"/>
              <a:t>臨床</a:t>
            </a:r>
            <a:endParaRPr kumimoji="1" lang="en-US" altLang="ja-JP" sz="1600" dirty="0" smtClean="0"/>
          </a:p>
          <a:p>
            <a:pPr algn="ctr"/>
            <a:r>
              <a:rPr kumimoji="1" lang="ja-JP" altLang="en-US" sz="1600" dirty="0" smtClean="0"/>
              <a:t>試験</a:t>
            </a:r>
            <a:endParaRPr kumimoji="1" lang="ja-JP" altLang="en-US" sz="1600" dirty="0"/>
          </a:p>
        </p:txBody>
      </p:sp>
      <p:sp>
        <p:nvSpPr>
          <p:cNvPr id="19" name="下矢印 18"/>
          <p:cNvSpPr/>
          <p:nvPr/>
        </p:nvSpPr>
        <p:spPr>
          <a:xfrm>
            <a:off x="2467803" y="547938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rgbClr val="C00000"/>
                </a:solidFill>
              </a:rPr>
              <a:t>現在地</a:t>
            </a:r>
            <a:endParaRPr kumimoji="1" lang="ja-JP" altLang="en-US" sz="1600" b="1" dirty="0">
              <a:solidFill>
                <a:srgbClr val="C00000"/>
              </a:solidFill>
            </a:endParaRP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-417805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smtClean="0"/>
              <a:t>応用～非臨床～臨床～実用化のロードマップ（イメージ）</a:t>
            </a:r>
            <a:endParaRPr lang="ja-JP" altLang="en-US" sz="2400" dirty="0"/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7828297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 smtClean="0"/>
              <a:t>研究開発代表者氏名：　　　　　　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ワイド画面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俵俽俹僑僔僢僋</vt:lpstr>
      <vt:lpstr>Arial</vt:lpstr>
      <vt:lpstr>Calibri</vt:lpstr>
      <vt:lpstr>Calibri Light</vt:lpstr>
      <vt:lpstr>Office テーマ</vt:lpstr>
      <vt:lpstr>応用～非臨床～臨床～実用化のロードマップ（イメージ）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2018-11-02T05:30:35Z</dcterms:created>
  <dcterms:modified xsi:type="dcterms:W3CDTF">2018-11-02T05:30:40Z</dcterms:modified>
</cp:coreProperties>
</file>