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7" r:id="rId2"/>
    <p:sldId id="259" r:id="rId3"/>
    <p:sldId id="260" r:id="rId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8" d="100"/>
          <a:sy n="58" d="100"/>
        </p:scale>
        <p:origin x="112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0A0E47C-B6B4-49DF-8D12-A1F6A457735D}" type="datetimeFigureOut">
              <a:rPr kumimoji="1" lang="ja-JP" altLang="en-US" smtClean="0"/>
              <a:t>2019/9/6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B2B1747-EBE4-41E4-B32D-8AEC169F8E9F}" type="slidenum">
              <a:rPr kumimoji="1" lang="ja-JP" altLang="en-US" smtClean="0"/>
              <a:t>‹#›</a:t>
            </a:fld>
            <a:endParaRPr kumimoji="1" lang="ja-JP" altLang="en-US"/>
          </a:p>
        </p:txBody>
      </p:sp>
    </p:spTree>
    <p:extLst>
      <p:ext uri="{BB962C8B-B14F-4D97-AF65-F5344CB8AC3E}">
        <p14:creationId xmlns:p14="http://schemas.microsoft.com/office/powerpoint/2010/main" val="2617826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0A0E47C-B6B4-49DF-8D12-A1F6A457735D}" type="datetimeFigureOut">
              <a:rPr kumimoji="1" lang="ja-JP" altLang="en-US" smtClean="0"/>
              <a:t>2019/9/6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B2B1747-EBE4-41E4-B32D-8AEC169F8E9F}" type="slidenum">
              <a:rPr kumimoji="1" lang="ja-JP" altLang="en-US" smtClean="0"/>
              <a:t>‹#›</a:t>
            </a:fld>
            <a:endParaRPr kumimoji="1" lang="ja-JP" altLang="en-US"/>
          </a:p>
        </p:txBody>
      </p:sp>
    </p:spTree>
    <p:extLst>
      <p:ext uri="{BB962C8B-B14F-4D97-AF65-F5344CB8AC3E}">
        <p14:creationId xmlns:p14="http://schemas.microsoft.com/office/powerpoint/2010/main" val="1913300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0A0E47C-B6B4-49DF-8D12-A1F6A457735D}" type="datetimeFigureOut">
              <a:rPr kumimoji="1" lang="ja-JP" altLang="en-US" smtClean="0"/>
              <a:t>2019/9/6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B2B1747-EBE4-41E4-B32D-8AEC169F8E9F}" type="slidenum">
              <a:rPr kumimoji="1" lang="ja-JP" altLang="en-US" smtClean="0"/>
              <a:t>‹#›</a:t>
            </a:fld>
            <a:endParaRPr kumimoji="1" lang="ja-JP" altLang="en-US"/>
          </a:p>
        </p:txBody>
      </p:sp>
    </p:spTree>
    <p:extLst>
      <p:ext uri="{BB962C8B-B14F-4D97-AF65-F5344CB8AC3E}">
        <p14:creationId xmlns:p14="http://schemas.microsoft.com/office/powerpoint/2010/main" val="3426291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0A0E47C-B6B4-49DF-8D12-A1F6A457735D}" type="datetimeFigureOut">
              <a:rPr kumimoji="1" lang="ja-JP" altLang="en-US" smtClean="0"/>
              <a:t>2019/9/6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B2B1747-EBE4-41E4-B32D-8AEC169F8E9F}" type="slidenum">
              <a:rPr kumimoji="1" lang="ja-JP" altLang="en-US" smtClean="0"/>
              <a:t>‹#›</a:t>
            </a:fld>
            <a:endParaRPr kumimoji="1" lang="ja-JP" altLang="en-US"/>
          </a:p>
        </p:txBody>
      </p:sp>
    </p:spTree>
    <p:extLst>
      <p:ext uri="{BB962C8B-B14F-4D97-AF65-F5344CB8AC3E}">
        <p14:creationId xmlns:p14="http://schemas.microsoft.com/office/powerpoint/2010/main" val="1660760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0A0E47C-B6B4-49DF-8D12-A1F6A457735D}" type="datetimeFigureOut">
              <a:rPr kumimoji="1" lang="ja-JP" altLang="en-US" smtClean="0"/>
              <a:t>2019/9/6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B2B1747-EBE4-41E4-B32D-8AEC169F8E9F}" type="slidenum">
              <a:rPr kumimoji="1" lang="ja-JP" altLang="en-US" smtClean="0"/>
              <a:t>‹#›</a:t>
            </a:fld>
            <a:endParaRPr kumimoji="1" lang="ja-JP" altLang="en-US"/>
          </a:p>
        </p:txBody>
      </p:sp>
    </p:spTree>
    <p:extLst>
      <p:ext uri="{BB962C8B-B14F-4D97-AF65-F5344CB8AC3E}">
        <p14:creationId xmlns:p14="http://schemas.microsoft.com/office/powerpoint/2010/main" val="1107168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0A0E47C-B6B4-49DF-8D12-A1F6A457735D}" type="datetimeFigureOut">
              <a:rPr kumimoji="1" lang="ja-JP" altLang="en-US" smtClean="0"/>
              <a:t>2019/9/6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B2B1747-EBE4-41E4-B32D-8AEC169F8E9F}" type="slidenum">
              <a:rPr kumimoji="1" lang="ja-JP" altLang="en-US" smtClean="0"/>
              <a:t>‹#›</a:t>
            </a:fld>
            <a:endParaRPr kumimoji="1" lang="ja-JP" altLang="en-US"/>
          </a:p>
        </p:txBody>
      </p:sp>
    </p:spTree>
    <p:extLst>
      <p:ext uri="{BB962C8B-B14F-4D97-AF65-F5344CB8AC3E}">
        <p14:creationId xmlns:p14="http://schemas.microsoft.com/office/powerpoint/2010/main" val="1788163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0A0E47C-B6B4-49DF-8D12-A1F6A457735D}" type="datetimeFigureOut">
              <a:rPr kumimoji="1" lang="ja-JP" altLang="en-US" smtClean="0"/>
              <a:t>2019/9/6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B2B1747-EBE4-41E4-B32D-8AEC169F8E9F}" type="slidenum">
              <a:rPr kumimoji="1" lang="ja-JP" altLang="en-US" smtClean="0"/>
              <a:t>‹#›</a:t>
            </a:fld>
            <a:endParaRPr kumimoji="1" lang="ja-JP" altLang="en-US"/>
          </a:p>
        </p:txBody>
      </p:sp>
    </p:spTree>
    <p:extLst>
      <p:ext uri="{BB962C8B-B14F-4D97-AF65-F5344CB8AC3E}">
        <p14:creationId xmlns:p14="http://schemas.microsoft.com/office/powerpoint/2010/main" val="349090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0A0E47C-B6B4-49DF-8D12-A1F6A457735D}" type="datetimeFigureOut">
              <a:rPr kumimoji="1" lang="ja-JP" altLang="en-US" smtClean="0"/>
              <a:t>2019/9/6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B2B1747-EBE4-41E4-B32D-8AEC169F8E9F}" type="slidenum">
              <a:rPr kumimoji="1" lang="ja-JP" altLang="en-US" smtClean="0"/>
              <a:t>‹#›</a:t>
            </a:fld>
            <a:endParaRPr kumimoji="1" lang="ja-JP" altLang="en-US"/>
          </a:p>
        </p:txBody>
      </p:sp>
    </p:spTree>
    <p:extLst>
      <p:ext uri="{BB962C8B-B14F-4D97-AF65-F5344CB8AC3E}">
        <p14:creationId xmlns:p14="http://schemas.microsoft.com/office/powerpoint/2010/main" val="2552103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0A0E47C-B6B4-49DF-8D12-A1F6A457735D}" type="datetimeFigureOut">
              <a:rPr kumimoji="1" lang="ja-JP" altLang="en-US" smtClean="0"/>
              <a:t>2019/9/6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B2B1747-EBE4-41E4-B32D-8AEC169F8E9F}" type="slidenum">
              <a:rPr kumimoji="1" lang="ja-JP" altLang="en-US" smtClean="0"/>
              <a:t>‹#›</a:t>
            </a:fld>
            <a:endParaRPr kumimoji="1" lang="ja-JP" altLang="en-US"/>
          </a:p>
        </p:txBody>
      </p:sp>
    </p:spTree>
    <p:extLst>
      <p:ext uri="{BB962C8B-B14F-4D97-AF65-F5344CB8AC3E}">
        <p14:creationId xmlns:p14="http://schemas.microsoft.com/office/powerpoint/2010/main" val="809345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0A0E47C-B6B4-49DF-8D12-A1F6A457735D}" type="datetimeFigureOut">
              <a:rPr kumimoji="1" lang="ja-JP" altLang="en-US" smtClean="0"/>
              <a:t>2019/9/6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B2B1747-EBE4-41E4-B32D-8AEC169F8E9F}" type="slidenum">
              <a:rPr kumimoji="1" lang="ja-JP" altLang="en-US" smtClean="0"/>
              <a:t>‹#›</a:t>
            </a:fld>
            <a:endParaRPr kumimoji="1" lang="ja-JP" altLang="en-US"/>
          </a:p>
        </p:txBody>
      </p:sp>
    </p:spTree>
    <p:extLst>
      <p:ext uri="{BB962C8B-B14F-4D97-AF65-F5344CB8AC3E}">
        <p14:creationId xmlns:p14="http://schemas.microsoft.com/office/powerpoint/2010/main" val="2104251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0A0E47C-B6B4-49DF-8D12-A1F6A457735D}" type="datetimeFigureOut">
              <a:rPr kumimoji="1" lang="ja-JP" altLang="en-US" smtClean="0"/>
              <a:t>2019/9/6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B2B1747-EBE4-41E4-B32D-8AEC169F8E9F}" type="slidenum">
              <a:rPr kumimoji="1" lang="ja-JP" altLang="en-US" smtClean="0"/>
              <a:t>‹#›</a:t>
            </a:fld>
            <a:endParaRPr kumimoji="1" lang="ja-JP" altLang="en-US"/>
          </a:p>
        </p:txBody>
      </p:sp>
    </p:spTree>
    <p:extLst>
      <p:ext uri="{BB962C8B-B14F-4D97-AF65-F5344CB8AC3E}">
        <p14:creationId xmlns:p14="http://schemas.microsoft.com/office/powerpoint/2010/main" val="3834986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A0E47C-B6B4-49DF-8D12-A1F6A457735D}" type="datetimeFigureOut">
              <a:rPr kumimoji="1" lang="ja-JP" altLang="en-US" smtClean="0"/>
              <a:t>2019/9/6</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2B1747-EBE4-41E4-B32D-8AEC169F8E9F}" type="slidenum">
              <a:rPr kumimoji="1" lang="ja-JP" altLang="en-US" smtClean="0"/>
              <a:t>‹#›</a:t>
            </a:fld>
            <a:endParaRPr kumimoji="1" lang="ja-JP" altLang="en-US"/>
          </a:p>
        </p:txBody>
      </p:sp>
    </p:spTree>
    <p:extLst>
      <p:ext uri="{BB962C8B-B14F-4D97-AF65-F5344CB8AC3E}">
        <p14:creationId xmlns:p14="http://schemas.microsoft.com/office/powerpoint/2010/main" val="4200971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Text Box 118"/>
          <p:cNvSpPr txBox="1">
            <a:spLocks noChangeArrowheads="1"/>
          </p:cNvSpPr>
          <p:nvPr/>
        </p:nvSpPr>
        <p:spPr bwMode="auto">
          <a:xfrm>
            <a:off x="1839302" y="6306721"/>
            <a:ext cx="5826736" cy="215444"/>
          </a:xfrm>
          <a:prstGeom prst="rect">
            <a:avLst/>
          </a:prstGeom>
          <a:solidFill>
            <a:schemeClr val="bg1"/>
          </a:solidFill>
          <a:ln>
            <a:noFill/>
          </a:ln>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pPr>
            <a:endParaRPr lang="ja-JP" altLang="en-US" sz="800"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9458" name="Group 2"/>
          <p:cNvGraphicFramePr>
            <a:graphicFrameLocks noGrp="1"/>
          </p:cNvGraphicFramePr>
          <p:nvPr>
            <p:extLst/>
          </p:nvPr>
        </p:nvGraphicFramePr>
        <p:xfrm>
          <a:off x="1631950" y="297044"/>
          <a:ext cx="3305174" cy="1793694"/>
        </p:xfrm>
        <a:graphic>
          <a:graphicData uri="http://schemas.openxmlformats.org/drawingml/2006/table">
            <a:tbl>
              <a:tblPr/>
              <a:tblGrid>
                <a:gridCol w="948117"/>
                <a:gridCol w="2357057"/>
              </a:tblGrid>
              <a:tr h="3658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研究課題名</a:t>
                      </a:r>
                      <a:r>
                        <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結核及びトリパノソーマ症の診断法と治療薬開発</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324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研究代表者名</a:t>
                      </a:r>
                      <a:r>
                        <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r>
                      <a:br>
                        <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br>
                      <a:r>
                        <a:rPr kumimoji="1"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（所属機関）</a:t>
                      </a:r>
                      <a:r>
                        <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8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教授</a:t>
                      </a:r>
                      <a:r>
                        <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276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研究期間</a:t>
                      </a:r>
                      <a:r>
                        <a:rPr kumimoji="1" lang="en-US" altLang="ja-JP" sz="8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H20</a:t>
                      </a:r>
                      <a:r>
                        <a:rPr kumimoji="1"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採択　</a:t>
                      </a:r>
                      <a:endPar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H21</a:t>
                      </a:r>
                      <a:r>
                        <a:rPr kumimoji="0"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kumimoji="0"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11</a:t>
                      </a:r>
                      <a:r>
                        <a:rPr kumimoji="0"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月</a:t>
                      </a:r>
                      <a:r>
                        <a:rPr kumimoji="0"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15</a:t>
                      </a:r>
                      <a:r>
                        <a:rPr kumimoji="0"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日</a:t>
                      </a:r>
                      <a:r>
                        <a:rPr kumimoji="0"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〜H25</a:t>
                      </a:r>
                      <a:r>
                        <a:rPr kumimoji="0"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kumimoji="0"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11</a:t>
                      </a:r>
                      <a:r>
                        <a:rPr kumimoji="0"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月</a:t>
                      </a:r>
                      <a:r>
                        <a:rPr kumimoji="0"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14</a:t>
                      </a:r>
                      <a:r>
                        <a:rPr kumimoji="0" lang="ja-JP" altLang="en-US" sz="8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日（</a:t>
                      </a:r>
                      <a:r>
                        <a:rPr kumimoji="0"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a:t>
                      </a:r>
                      <a:r>
                        <a:rPr kumimoji="0"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年間）</a:t>
                      </a:r>
                      <a:r>
                        <a:rPr kumimoji="0"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相手国名</a:t>
                      </a:r>
                      <a:r>
                        <a:rPr kumimoji="1" lang="en-US" altLang="ja-JP" sz="8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ザンビア共和国</a:t>
                      </a:r>
                      <a:r>
                        <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324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主要相手国研究機関</a:t>
                      </a:r>
                      <a:r>
                        <a:rPr kumimoji="1" lang="en-US" altLang="ja-JP" sz="8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ザンビア大学付属教育病院</a:t>
                      </a:r>
                      <a:endPar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ザンビア大学獣医学部</a:t>
                      </a:r>
                      <a:endPar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71" name="AutoShape 3"/>
          <p:cNvSpPr>
            <a:spLocks noChangeArrowheads="1"/>
          </p:cNvSpPr>
          <p:nvPr/>
        </p:nvSpPr>
        <p:spPr bwMode="auto">
          <a:xfrm>
            <a:off x="4992688" y="2077244"/>
            <a:ext cx="3549650" cy="538956"/>
          </a:xfrm>
          <a:prstGeom prst="roundRect">
            <a:avLst>
              <a:gd name="adj" fmla="val 16667"/>
            </a:avLst>
          </a:prstGeom>
          <a:solidFill>
            <a:srgbClr val="CCFFCC"/>
          </a:solidFill>
          <a:ln w="9525">
            <a:solidFill>
              <a:schemeClr val="tx1"/>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途上国における実用性が確認された迅速診断ツールが開発終了している</a:t>
            </a:r>
          </a:p>
        </p:txBody>
      </p:sp>
      <p:sp>
        <p:nvSpPr>
          <p:cNvPr id="5" name="Rectangle 4"/>
          <p:cNvSpPr>
            <a:spLocks noChangeArrowheads="1"/>
          </p:cNvSpPr>
          <p:nvPr/>
        </p:nvSpPr>
        <p:spPr bwMode="auto">
          <a:xfrm>
            <a:off x="5087938" y="6569075"/>
            <a:ext cx="933450" cy="228600"/>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defRPr/>
            </a:pPr>
            <a:r>
              <a:rPr lang="ja-JP" altLang="en-US" sz="800">
                <a:latin typeface="メイリオ" panose="020B0604030504040204" pitchFamily="50" charset="-128"/>
                <a:ea typeface="メイリオ" panose="020B0604030504040204" pitchFamily="50" charset="-128"/>
                <a:cs typeface="メイリオ" panose="020B0604030504040204" pitchFamily="50" charset="-128"/>
              </a:rPr>
              <a:t>ＴＢ診断法</a:t>
            </a:r>
          </a:p>
        </p:txBody>
      </p:sp>
      <p:sp>
        <p:nvSpPr>
          <p:cNvPr id="2073" name="Rectangle 5"/>
          <p:cNvSpPr>
            <a:spLocks noChangeArrowheads="1"/>
          </p:cNvSpPr>
          <p:nvPr/>
        </p:nvSpPr>
        <p:spPr bwMode="auto">
          <a:xfrm>
            <a:off x="7524750" y="6561138"/>
            <a:ext cx="1017588" cy="228600"/>
          </a:xfrm>
          <a:prstGeom prst="rect">
            <a:avLst/>
          </a:prstGeom>
          <a:solidFill>
            <a:srgbClr val="FFCC66"/>
          </a:solidFill>
          <a:ln w="9525">
            <a:solidFill>
              <a:srgbClr val="FF6600"/>
            </a:solidFill>
            <a:miter lim="800000"/>
            <a:headEnd/>
            <a:tailEnd/>
          </a:ln>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800">
                <a:latin typeface="メイリオ" panose="020B0604030504040204" pitchFamily="50" charset="-128"/>
                <a:ea typeface="メイリオ" panose="020B0604030504040204" pitchFamily="50" charset="-128"/>
                <a:cs typeface="メイリオ" panose="020B0604030504040204" pitchFamily="50" charset="-128"/>
              </a:rPr>
              <a:t>Tryps</a:t>
            </a:r>
            <a:r>
              <a:rPr lang="ja-JP" altLang="en-US" sz="800">
                <a:latin typeface="メイリオ" panose="020B0604030504040204" pitchFamily="50" charset="-128"/>
                <a:ea typeface="メイリオ" panose="020B0604030504040204" pitchFamily="50" charset="-128"/>
                <a:cs typeface="メイリオ" panose="020B0604030504040204" pitchFamily="50" charset="-128"/>
              </a:rPr>
              <a:t>診断法</a:t>
            </a:r>
          </a:p>
        </p:txBody>
      </p:sp>
      <p:sp>
        <p:nvSpPr>
          <p:cNvPr id="2074" name="AutoShape 7"/>
          <p:cNvSpPr>
            <a:spLocks noChangeArrowheads="1"/>
          </p:cNvSpPr>
          <p:nvPr/>
        </p:nvSpPr>
        <p:spPr bwMode="auto">
          <a:xfrm>
            <a:off x="4987925" y="523627"/>
            <a:ext cx="3549650" cy="650875"/>
          </a:xfrm>
          <a:prstGeom prst="roundRect">
            <a:avLst>
              <a:gd name="adj" fmla="val 16667"/>
            </a:avLst>
          </a:prstGeom>
          <a:solidFill>
            <a:schemeClr val="bg1"/>
          </a:solidFill>
          <a:ln w="9525">
            <a:solidFill>
              <a:schemeClr val="tx1"/>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kumimoji="0" lang="ja-JP" altLang="en-US" sz="800" dirty="0">
                <a:latin typeface="メイリオ" panose="020B0604030504040204" pitchFamily="50" charset="-128"/>
                <a:ea typeface="メイリオ" panose="020B0604030504040204" pitchFamily="50" charset="-128"/>
                <a:cs typeface="メイリオ" panose="020B0604030504040204" pitchFamily="50" charset="-128"/>
              </a:rPr>
              <a:t>迅速かつ安価な診断法の開発により対象疾病罹患者の減少に資する</a:t>
            </a:r>
          </a:p>
        </p:txBody>
      </p:sp>
      <p:sp>
        <p:nvSpPr>
          <p:cNvPr id="2075" name="Rectangle 31"/>
          <p:cNvSpPr>
            <a:spLocks noChangeArrowheads="1"/>
          </p:cNvSpPr>
          <p:nvPr/>
        </p:nvSpPr>
        <p:spPr bwMode="auto">
          <a:xfrm>
            <a:off x="4987926" y="1781969"/>
            <a:ext cx="5121275" cy="228600"/>
          </a:xfrm>
          <a:prstGeom prst="rect">
            <a:avLst/>
          </a:prstGeom>
          <a:solidFill>
            <a:srgbClr val="FF9900"/>
          </a:solidFill>
          <a:ln w="9525">
            <a:solidFill>
              <a:srgbClr val="FF9900"/>
            </a:solidFill>
            <a:miter lim="800000"/>
            <a:headEnd/>
            <a:tailEnd/>
          </a:ln>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8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プロジェクト目標</a:t>
            </a:r>
          </a:p>
        </p:txBody>
      </p:sp>
      <p:sp>
        <p:nvSpPr>
          <p:cNvPr id="2076" name="Rectangle 32"/>
          <p:cNvSpPr>
            <a:spLocks noChangeArrowheads="1"/>
          </p:cNvSpPr>
          <p:nvPr/>
        </p:nvSpPr>
        <p:spPr bwMode="auto">
          <a:xfrm>
            <a:off x="4987925" y="271214"/>
            <a:ext cx="5116512" cy="228600"/>
          </a:xfrm>
          <a:prstGeom prst="rect">
            <a:avLst/>
          </a:prstGeom>
          <a:solidFill>
            <a:srgbClr val="FF6600"/>
          </a:solidFill>
          <a:ln w="9525">
            <a:solidFill>
              <a:srgbClr val="FF6600"/>
            </a:solidFill>
            <a:miter lim="800000"/>
            <a:headEnd/>
            <a:tailEnd/>
          </a:ln>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8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上位目標</a:t>
            </a:r>
          </a:p>
        </p:txBody>
      </p:sp>
      <p:sp>
        <p:nvSpPr>
          <p:cNvPr id="13" name="Rectangle 65"/>
          <p:cNvSpPr>
            <a:spLocks noChangeArrowheads="1"/>
          </p:cNvSpPr>
          <p:nvPr/>
        </p:nvSpPr>
        <p:spPr bwMode="auto">
          <a:xfrm>
            <a:off x="8855075" y="6561138"/>
            <a:ext cx="1189038" cy="228600"/>
          </a:xfrm>
          <a:prstGeom prst="rect">
            <a:avLst/>
          </a:prstGeom>
          <a:solidFill>
            <a:schemeClr val="accent5">
              <a:lumMod val="40000"/>
              <a:lumOff val="60000"/>
            </a:schemeClr>
          </a:solidFill>
          <a:ln w="9525">
            <a:solidFill>
              <a:schemeClr val="tx1"/>
            </a:solidFill>
            <a:miter lim="800000"/>
            <a:headEnd/>
            <a:tailEnd/>
          </a:ln>
          <a:effectLst/>
        </p:spPr>
        <p:txBody>
          <a:bodyPr wrap="none" anchor="ctr"/>
          <a:lstStyle/>
          <a:p>
            <a:pPr>
              <a:defRPr/>
            </a:pPr>
            <a:r>
              <a:rPr lang="en-US" altLang="ja-JP" sz="800">
                <a:latin typeface="メイリオ" panose="020B0604030504040204" pitchFamily="50" charset="-128"/>
                <a:ea typeface="メイリオ" panose="020B0604030504040204" pitchFamily="50" charset="-128"/>
                <a:cs typeface="メイリオ" panose="020B0604030504040204" pitchFamily="50" charset="-128"/>
              </a:rPr>
              <a:t>Tryps</a:t>
            </a:r>
            <a:r>
              <a:rPr lang="ja-JP" altLang="en-US" sz="800">
                <a:latin typeface="メイリオ" panose="020B0604030504040204" pitchFamily="50" charset="-128"/>
                <a:ea typeface="メイリオ" panose="020B0604030504040204" pitchFamily="50" charset="-128"/>
                <a:cs typeface="メイリオ" panose="020B0604030504040204" pitchFamily="50" charset="-128"/>
              </a:rPr>
              <a:t>薬剤候補</a:t>
            </a:r>
          </a:p>
        </p:txBody>
      </p:sp>
      <p:sp>
        <p:nvSpPr>
          <p:cNvPr id="2078" name="AutoShape 92"/>
          <p:cNvSpPr>
            <a:spLocks noChangeArrowheads="1"/>
          </p:cNvSpPr>
          <p:nvPr/>
        </p:nvSpPr>
        <p:spPr bwMode="auto">
          <a:xfrm>
            <a:off x="8666162" y="1174502"/>
            <a:ext cx="1443038" cy="568325"/>
          </a:xfrm>
          <a:prstGeom prst="upArrowCallout">
            <a:avLst>
              <a:gd name="adj1" fmla="val 63948"/>
              <a:gd name="adj2" fmla="val 63936"/>
              <a:gd name="adj3" fmla="val 16667"/>
              <a:gd name="adj4" fmla="val 6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r>
              <a:rPr kumimoji="0" lang="en-US" altLang="ja-JP" sz="800" dirty="0">
                <a:latin typeface="メイリオ" panose="020B0604030504040204" pitchFamily="50" charset="-128"/>
                <a:ea typeface="メイリオ" panose="020B0604030504040204" pitchFamily="50" charset="-128"/>
                <a:cs typeface="メイリオ" panose="020B0604030504040204" pitchFamily="50" charset="-128"/>
              </a:rPr>
              <a:t>Phase 1</a:t>
            </a:r>
            <a:r>
              <a:rPr kumimoji="0" lang="ja-JP" altLang="en-US" sz="800" dirty="0">
                <a:latin typeface="メイリオ" panose="020B0604030504040204" pitchFamily="50" charset="-128"/>
                <a:ea typeface="メイリオ" panose="020B0604030504040204" pitchFamily="50" charset="-128"/>
                <a:cs typeface="メイリオ" panose="020B0604030504040204" pitchFamily="50" charset="-128"/>
              </a:rPr>
              <a:t>を行うに値する</a:t>
            </a:r>
            <a:endParaRPr kumimoji="0"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r>
              <a:rPr kumimoji="0" lang="ja-JP" altLang="en-US" sz="800" dirty="0">
                <a:latin typeface="メイリオ" panose="020B0604030504040204" pitchFamily="50" charset="-128"/>
                <a:ea typeface="メイリオ" panose="020B0604030504040204" pitchFamily="50" charset="-128"/>
                <a:cs typeface="メイリオ" panose="020B0604030504040204" pitchFamily="50" charset="-128"/>
              </a:rPr>
              <a:t>薬剤候補の同定</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79" name="AutoShape 95"/>
          <p:cNvSpPr>
            <a:spLocks noChangeArrowheads="1"/>
          </p:cNvSpPr>
          <p:nvPr/>
        </p:nvSpPr>
        <p:spPr bwMode="auto">
          <a:xfrm>
            <a:off x="8670925" y="2057400"/>
            <a:ext cx="1443038" cy="558800"/>
          </a:xfrm>
          <a:prstGeom prst="roundRect">
            <a:avLst>
              <a:gd name="adj" fmla="val 16667"/>
            </a:avLst>
          </a:prstGeom>
          <a:solidFill>
            <a:schemeClr val="bg1"/>
          </a:solidFill>
          <a:ln w="9525">
            <a:solidFill>
              <a:schemeClr val="tx1"/>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kumimoji="0" lang="ja-JP" altLang="en-US" sz="800" dirty="0">
                <a:latin typeface="メイリオ" panose="020B0604030504040204" pitchFamily="50" charset="-128"/>
                <a:ea typeface="メイリオ" panose="020B0604030504040204" pitchFamily="50" charset="-128"/>
                <a:cs typeface="メイリオ" panose="020B0604030504040204" pitchFamily="50" charset="-128"/>
              </a:rPr>
              <a:t>前臨床試験を実施するに値する薬剤候補化合物が作製されている</a:t>
            </a:r>
          </a:p>
        </p:txBody>
      </p:sp>
      <p:sp>
        <p:nvSpPr>
          <p:cNvPr id="23" name="Rectangle 128"/>
          <p:cNvSpPr>
            <a:spLocks noChangeArrowheads="1"/>
          </p:cNvSpPr>
          <p:nvPr/>
        </p:nvSpPr>
        <p:spPr bwMode="auto">
          <a:xfrm>
            <a:off x="6132514" y="6561138"/>
            <a:ext cx="1273175" cy="228600"/>
          </a:xfrm>
          <a:prstGeom prst="rect">
            <a:avLst/>
          </a:prstGeom>
          <a:solidFill>
            <a:schemeClr val="accent3">
              <a:lumMod val="60000"/>
              <a:lumOff val="40000"/>
            </a:schemeClr>
          </a:solidFill>
          <a:ln w="9525">
            <a:solidFill>
              <a:srgbClr val="008000"/>
            </a:solidFill>
            <a:miter lim="800000"/>
            <a:headEnd/>
            <a:tailEnd/>
          </a:ln>
          <a:effectLst/>
        </p:spPr>
        <p:txBody>
          <a:bodyPr wrap="none" anchor="ctr"/>
          <a:lstStyle/>
          <a:p>
            <a:pPr>
              <a:defRPr/>
            </a:pPr>
            <a:r>
              <a:rPr lang="ja-JP" altLang="en-US" sz="800">
                <a:latin typeface="メイリオ" panose="020B0604030504040204" pitchFamily="50" charset="-128"/>
                <a:ea typeface="メイリオ" panose="020B0604030504040204" pitchFamily="50" charset="-128"/>
                <a:cs typeface="メイリオ" panose="020B0604030504040204" pitchFamily="50" charset="-128"/>
              </a:rPr>
              <a:t>薬剤耐性ＴＢ診断法</a:t>
            </a:r>
          </a:p>
        </p:txBody>
      </p:sp>
      <p:sp>
        <p:nvSpPr>
          <p:cNvPr id="2081" name="AutoShape 136"/>
          <p:cNvSpPr>
            <a:spLocks noChangeArrowheads="1"/>
          </p:cNvSpPr>
          <p:nvPr/>
        </p:nvSpPr>
        <p:spPr bwMode="auto">
          <a:xfrm>
            <a:off x="4987925" y="1174502"/>
            <a:ext cx="3549650" cy="568325"/>
          </a:xfrm>
          <a:prstGeom prst="upArrowCallout">
            <a:avLst>
              <a:gd name="adj1" fmla="val 102882"/>
              <a:gd name="adj2" fmla="val 102882"/>
              <a:gd name="adj3" fmla="val 16667"/>
              <a:gd name="adj4" fmla="val 6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開発された診断法が、ザンビア国の結核診断ネットワークで</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採用される</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82" name="AutoShape 137"/>
          <p:cNvSpPr>
            <a:spLocks noChangeArrowheads="1"/>
          </p:cNvSpPr>
          <p:nvPr/>
        </p:nvSpPr>
        <p:spPr bwMode="auto">
          <a:xfrm>
            <a:off x="8605838" y="523627"/>
            <a:ext cx="1503363" cy="650875"/>
          </a:xfrm>
          <a:prstGeom prst="roundRect">
            <a:avLst>
              <a:gd name="adj" fmla="val 16667"/>
            </a:avLst>
          </a:prstGeom>
          <a:solidFill>
            <a:schemeClr val="bg1"/>
          </a:solidFill>
          <a:ln w="9525">
            <a:solidFill>
              <a:schemeClr val="tx1"/>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kumimoji="0" lang="ja-JP" altLang="en-US" sz="800">
                <a:latin typeface="メイリオ" panose="020B0604030504040204" pitchFamily="50" charset="-128"/>
                <a:ea typeface="メイリオ" panose="020B0604030504040204" pitchFamily="50" charset="-128"/>
                <a:cs typeface="メイリオ" panose="020B0604030504040204" pitchFamily="50" charset="-128"/>
              </a:rPr>
              <a:t>安価で副作用の少ない治療薬の開発によりトリパノソーマ症による死亡者の減少に資する</a:t>
            </a:r>
          </a:p>
        </p:txBody>
      </p:sp>
      <p:cxnSp>
        <p:nvCxnSpPr>
          <p:cNvPr id="36" name="直線コネクタ 35"/>
          <p:cNvCxnSpPr/>
          <p:nvPr/>
        </p:nvCxnSpPr>
        <p:spPr>
          <a:xfrm rot="5400000">
            <a:off x="8232776" y="4564063"/>
            <a:ext cx="3944937" cy="1588"/>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2084" name="テキスト ボックス 45"/>
          <p:cNvSpPr txBox="1">
            <a:spLocks noChangeArrowheads="1"/>
          </p:cNvSpPr>
          <p:nvPr/>
        </p:nvSpPr>
        <p:spPr bwMode="auto">
          <a:xfrm>
            <a:off x="10131426" y="2370138"/>
            <a:ext cx="508473"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800" b="1">
                <a:latin typeface="メイリオ" panose="020B0604030504040204" pitchFamily="50" charset="-128"/>
                <a:ea typeface="メイリオ" panose="020B0604030504040204" pitchFamily="50" charset="-128"/>
                <a:cs typeface="メイリオ" panose="020B0604030504040204" pitchFamily="50" charset="-128"/>
              </a:rPr>
              <a:t>100%</a:t>
            </a:r>
            <a:endParaRPr lang="ja-JP" altLang="en-US" sz="8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85" name="テキスト ボックス 46"/>
          <p:cNvSpPr txBox="1">
            <a:spLocks noChangeArrowheads="1"/>
          </p:cNvSpPr>
          <p:nvPr/>
        </p:nvSpPr>
        <p:spPr bwMode="auto">
          <a:xfrm>
            <a:off x="10137775" y="3182938"/>
            <a:ext cx="43954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800" b="1">
                <a:latin typeface="メイリオ" panose="020B0604030504040204" pitchFamily="50" charset="-128"/>
                <a:ea typeface="メイリオ" panose="020B0604030504040204" pitchFamily="50" charset="-128"/>
                <a:cs typeface="メイリオ" panose="020B0604030504040204" pitchFamily="50" charset="-128"/>
              </a:rPr>
              <a:t>80%</a:t>
            </a:r>
            <a:endParaRPr lang="ja-JP" altLang="en-US" sz="8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86" name="テキスト ボックス 47"/>
          <p:cNvSpPr txBox="1">
            <a:spLocks noChangeArrowheads="1"/>
          </p:cNvSpPr>
          <p:nvPr/>
        </p:nvSpPr>
        <p:spPr bwMode="auto">
          <a:xfrm>
            <a:off x="10148888" y="4019550"/>
            <a:ext cx="43954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800" b="1">
                <a:latin typeface="メイリオ" panose="020B0604030504040204" pitchFamily="50" charset="-128"/>
                <a:ea typeface="メイリオ" panose="020B0604030504040204" pitchFamily="50" charset="-128"/>
                <a:cs typeface="メイリオ" panose="020B0604030504040204" pitchFamily="50" charset="-128"/>
              </a:rPr>
              <a:t>60%</a:t>
            </a:r>
            <a:endParaRPr lang="ja-JP" altLang="en-US" sz="8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87" name="テキスト ボックス 48"/>
          <p:cNvSpPr txBox="1">
            <a:spLocks noChangeArrowheads="1"/>
          </p:cNvSpPr>
          <p:nvPr/>
        </p:nvSpPr>
        <p:spPr bwMode="auto">
          <a:xfrm>
            <a:off x="10144125" y="4695825"/>
            <a:ext cx="43954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800" b="1">
                <a:latin typeface="メイリオ" panose="020B0604030504040204" pitchFamily="50" charset="-128"/>
                <a:ea typeface="メイリオ" panose="020B0604030504040204" pitchFamily="50" charset="-128"/>
                <a:cs typeface="メイリオ" panose="020B0604030504040204" pitchFamily="50" charset="-128"/>
              </a:rPr>
              <a:t>40%</a:t>
            </a:r>
            <a:endParaRPr lang="ja-JP" altLang="en-US" sz="8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88" name="テキスト ボックス 49"/>
          <p:cNvSpPr txBox="1">
            <a:spLocks noChangeArrowheads="1"/>
          </p:cNvSpPr>
          <p:nvPr/>
        </p:nvSpPr>
        <p:spPr bwMode="auto">
          <a:xfrm>
            <a:off x="10152063" y="5576888"/>
            <a:ext cx="43954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800" b="1">
                <a:latin typeface="メイリオ" panose="020B0604030504040204" pitchFamily="50" charset="-128"/>
                <a:ea typeface="メイリオ" panose="020B0604030504040204" pitchFamily="50" charset="-128"/>
                <a:cs typeface="メイリオ" panose="020B0604030504040204" pitchFamily="50" charset="-128"/>
              </a:rPr>
              <a:t>20%</a:t>
            </a:r>
            <a:endParaRPr lang="ja-JP" altLang="en-US" sz="8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89" name="テキスト ボックス 50"/>
          <p:cNvSpPr txBox="1">
            <a:spLocks noChangeArrowheads="1"/>
          </p:cNvSpPr>
          <p:nvPr/>
        </p:nvSpPr>
        <p:spPr bwMode="auto">
          <a:xfrm>
            <a:off x="10152063" y="6369050"/>
            <a:ext cx="37061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800" b="1">
                <a:latin typeface="メイリオ" panose="020B0604030504040204" pitchFamily="50" charset="-128"/>
                <a:ea typeface="メイリオ" panose="020B0604030504040204" pitchFamily="50" charset="-128"/>
                <a:cs typeface="メイリオ" panose="020B0604030504040204" pitchFamily="50" charset="-128"/>
              </a:rPr>
              <a:t>0%</a:t>
            </a:r>
            <a:endParaRPr lang="ja-JP" altLang="en-US" sz="8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2" name="上矢印 51"/>
          <p:cNvSpPr/>
          <p:nvPr/>
        </p:nvSpPr>
        <p:spPr>
          <a:xfrm>
            <a:off x="5265738" y="2628900"/>
            <a:ext cx="571500" cy="3881438"/>
          </a:xfrm>
          <a:prstGeom prst="upArrow">
            <a:avLst/>
          </a:prstGeom>
          <a:solidFill>
            <a:schemeClr val="tx2">
              <a:lumMod val="40000"/>
              <a:lumOff val="60000"/>
            </a:schemeClr>
          </a:solidFill>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sz="8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3" name="上矢印 52"/>
          <p:cNvSpPr/>
          <p:nvPr/>
        </p:nvSpPr>
        <p:spPr>
          <a:xfrm>
            <a:off x="6483350" y="2624139"/>
            <a:ext cx="571500" cy="3881437"/>
          </a:xfrm>
          <a:prstGeom prst="upArrow">
            <a:avLst/>
          </a:prstGeom>
          <a:solidFill>
            <a:schemeClr val="accent3">
              <a:lumMod val="60000"/>
              <a:lumOff val="40000"/>
            </a:schemeClr>
          </a:solidFill>
          <a:ln>
            <a:solidFill>
              <a:schemeClr val="accent3">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sz="8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4" name="上矢印 53"/>
          <p:cNvSpPr/>
          <p:nvPr/>
        </p:nvSpPr>
        <p:spPr>
          <a:xfrm>
            <a:off x="7666038" y="2633664"/>
            <a:ext cx="571500" cy="3881437"/>
          </a:xfrm>
          <a:prstGeom prst="upArrow">
            <a:avLst/>
          </a:prstGeom>
          <a:solidFill>
            <a:schemeClr val="accent6">
              <a:lumMod val="60000"/>
              <a:lumOff val="40000"/>
            </a:schemeClr>
          </a:solidFill>
          <a:ln>
            <a:solidFill>
              <a:srgbClr val="FF66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sz="8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5" name="上矢印 54"/>
          <p:cNvSpPr/>
          <p:nvPr/>
        </p:nvSpPr>
        <p:spPr>
          <a:xfrm>
            <a:off x="9131300" y="2630489"/>
            <a:ext cx="571500" cy="3881437"/>
          </a:xfrm>
          <a:prstGeom prst="upArrow">
            <a:avLst/>
          </a:prstGeom>
          <a:solidFill>
            <a:schemeClr val="bg1"/>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sz="8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2" name="AutoShape 132"/>
          <p:cNvSpPr>
            <a:spLocks noChangeArrowheads="1"/>
          </p:cNvSpPr>
          <p:nvPr/>
        </p:nvSpPr>
        <p:spPr bwMode="auto">
          <a:xfrm>
            <a:off x="7388226" y="4735890"/>
            <a:ext cx="1154113" cy="521910"/>
          </a:xfrm>
          <a:prstGeom prst="roundRect">
            <a:avLst>
              <a:gd name="adj" fmla="val 16667"/>
            </a:avLst>
          </a:prstGeom>
          <a:solidFill>
            <a:schemeClr val="accent6">
              <a:lumMod val="60000"/>
              <a:lumOff val="40000"/>
            </a:schemeClr>
          </a:solidFill>
          <a:ln w="12700" cap="flat" cmpd="sng" algn="ctr">
            <a:solidFill>
              <a:srgbClr val="FF6600"/>
            </a:solidFill>
            <a:prstDash val="solid"/>
            <a:round/>
            <a:headEnd type="none" w="med" len="med"/>
            <a:tailEnd type="none" w="med" len="med"/>
          </a:ln>
          <a:effectLst/>
        </p:spPr>
        <p:txBody>
          <a:bodyPr anchor="ctr"/>
          <a:lstStyle/>
          <a:p>
            <a:pPr algn="ctr">
              <a:defRPr/>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診断法開発に有用な臨床分離株の遺伝子データが取得されている</a:t>
            </a:r>
          </a:p>
        </p:txBody>
      </p:sp>
      <p:sp>
        <p:nvSpPr>
          <p:cNvPr id="73" name="AutoShape 133"/>
          <p:cNvSpPr>
            <a:spLocks noChangeArrowheads="1"/>
          </p:cNvSpPr>
          <p:nvPr/>
        </p:nvSpPr>
        <p:spPr bwMode="auto">
          <a:xfrm>
            <a:off x="7388226" y="5574090"/>
            <a:ext cx="1154113" cy="521910"/>
          </a:xfrm>
          <a:prstGeom prst="roundRect">
            <a:avLst>
              <a:gd name="adj" fmla="val 16667"/>
            </a:avLst>
          </a:prstGeom>
          <a:solidFill>
            <a:schemeClr val="accent6">
              <a:lumMod val="60000"/>
              <a:lumOff val="40000"/>
            </a:schemeClr>
          </a:solidFill>
          <a:ln w="12700" cap="flat" cmpd="sng" algn="ctr">
            <a:solidFill>
              <a:srgbClr val="FF6600"/>
            </a:solidFill>
            <a:prstDash val="solid"/>
            <a:round/>
            <a:headEnd type="none" w="med" len="med"/>
            <a:tailEnd type="none" w="med" len="med"/>
          </a:ln>
          <a:effectLst/>
        </p:spPr>
        <p:txBody>
          <a:bodyPr anchor="ctr"/>
          <a:lstStyle/>
          <a:p>
            <a:pPr algn="ctr">
              <a:defRPr/>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ＬＡＭＰ法による迅速遺伝子診断ツールが開発終了している</a:t>
            </a:r>
          </a:p>
        </p:txBody>
      </p:sp>
      <p:sp>
        <p:nvSpPr>
          <p:cNvPr id="74" name="正方形/長方形 73"/>
          <p:cNvSpPr>
            <a:spLocks noChangeArrowheads="1"/>
          </p:cNvSpPr>
          <p:nvPr/>
        </p:nvSpPr>
        <p:spPr bwMode="auto">
          <a:xfrm>
            <a:off x="9278939" y="3810001"/>
            <a:ext cx="268287" cy="2709863"/>
          </a:xfrm>
          <a:prstGeom prst="rect">
            <a:avLst/>
          </a:prstGeom>
          <a:gradFill rotWithShape="1">
            <a:gsLst>
              <a:gs pos="48000">
                <a:srgbClr val="80F549"/>
              </a:gs>
              <a:gs pos="100000">
                <a:schemeClr val="bg1"/>
              </a:gs>
            </a:gsLst>
            <a:lin ang="16200000"/>
          </a:gradFill>
          <a:ln>
            <a:noFill/>
          </a:ln>
          <a:effectLst>
            <a:outerShdw blurRad="40000" dist="23000" dir="5400000" rotWithShape="0">
              <a:srgbClr val="000000">
                <a:alpha val="34999"/>
              </a:srgbClr>
            </a:outerShdw>
          </a:effectLst>
          <a:extLst/>
        </p:spPr>
        <p:txBody>
          <a:bodyPr anchor="ctr"/>
          <a:lstStyle/>
          <a:p>
            <a:pPr algn="ctr">
              <a:defRPr/>
            </a:pPr>
            <a:endParaRPr lang="ja-JP" altLang="en-US" sz="800">
              <a:solidFill>
                <a:schemeClr val="lt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97" name="AutoShape 83"/>
          <p:cNvSpPr>
            <a:spLocks noChangeArrowheads="1"/>
          </p:cNvSpPr>
          <p:nvPr/>
        </p:nvSpPr>
        <p:spPr bwMode="auto">
          <a:xfrm>
            <a:off x="8823325" y="5114925"/>
            <a:ext cx="1189038" cy="381000"/>
          </a:xfrm>
          <a:prstGeom prst="roundRect">
            <a:avLst>
              <a:gd name="adj" fmla="val 16667"/>
            </a:avLst>
          </a:prstGeom>
          <a:solidFill>
            <a:srgbClr val="80F549"/>
          </a:solidFill>
          <a:ln w="12700">
            <a:solidFill>
              <a:srgbClr val="008000"/>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安全性評価の為の</a:t>
            </a:r>
            <a:r>
              <a:rPr lang="en-US" altLang="ja-JP" sz="800" i="1" dirty="0">
                <a:latin typeface="メイリオ" panose="020B0604030504040204" pitchFamily="50" charset="-128"/>
                <a:ea typeface="メイリオ" panose="020B0604030504040204" pitchFamily="50" charset="-128"/>
                <a:cs typeface="メイリオ" panose="020B0604030504040204" pitchFamily="50" charset="-128"/>
              </a:rPr>
              <a:t>in vitro</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評価系が</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確立している</a:t>
            </a:r>
          </a:p>
        </p:txBody>
      </p:sp>
      <p:sp>
        <p:nvSpPr>
          <p:cNvPr id="2098" name="AutoShape 96"/>
          <p:cNvSpPr>
            <a:spLocks noChangeArrowheads="1"/>
          </p:cNvSpPr>
          <p:nvPr/>
        </p:nvSpPr>
        <p:spPr bwMode="auto">
          <a:xfrm>
            <a:off x="8729663" y="5685044"/>
            <a:ext cx="1416050" cy="487156"/>
          </a:xfrm>
          <a:prstGeom prst="roundRect">
            <a:avLst>
              <a:gd name="adj" fmla="val 16667"/>
            </a:avLst>
          </a:prstGeom>
          <a:solidFill>
            <a:srgbClr val="80F549"/>
          </a:solidFill>
          <a:ln w="12700">
            <a:solidFill>
              <a:srgbClr val="008000"/>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抗</a:t>
            </a:r>
            <a:r>
              <a:rPr lang="en-US" altLang="ja-JP" sz="800" dirty="0" err="1">
                <a:latin typeface="メイリオ" panose="020B0604030504040204" pitchFamily="50" charset="-128"/>
                <a:ea typeface="メイリオ" panose="020B0604030504040204" pitchFamily="50" charset="-128"/>
                <a:cs typeface="メイリオ" panose="020B0604030504040204" pitchFamily="50" charset="-128"/>
              </a:rPr>
              <a:t>Tryps</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活性を有するリード化合物を系統的に改変した化合物群が合成されている</a:t>
            </a:r>
          </a:p>
        </p:txBody>
      </p:sp>
      <p:sp>
        <p:nvSpPr>
          <p:cNvPr id="2099" name="AutoShape 81"/>
          <p:cNvSpPr>
            <a:spLocks noChangeArrowheads="1"/>
          </p:cNvSpPr>
          <p:nvPr/>
        </p:nvSpPr>
        <p:spPr bwMode="auto">
          <a:xfrm>
            <a:off x="5011738" y="5257801"/>
            <a:ext cx="1103312" cy="531813"/>
          </a:xfrm>
          <a:prstGeom prst="roundRect">
            <a:avLst>
              <a:gd name="adj" fmla="val 16667"/>
            </a:avLst>
          </a:prstGeom>
          <a:solidFill>
            <a:srgbClr val="95B3D7"/>
          </a:solidFill>
          <a:ln w="12700">
            <a:solidFill>
              <a:srgbClr val="3366FF"/>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ＬＡＭＰ法による迅速遺伝子診断ツールが開発終了している</a:t>
            </a:r>
          </a:p>
        </p:txBody>
      </p:sp>
      <p:sp>
        <p:nvSpPr>
          <p:cNvPr id="2100" name="AutoShape 84"/>
          <p:cNvSpPr>
            <a:spLocks noChangeArrowheads="1"/>
          </p:cNvSpPr>
          <p:nvPr/>
        </p:nvSpPr>
        <p:spPr bwMode="auto">
          <a:xfrm>
            <a:off x="8772526" y="4376738"/>
            <a:ext cx="1274763" cy="457200"/>
          </a:xfrm>
          <a:prstGeom prst="roundRect">
            <a:avLst>
              <a:gd name="adj" fmla="val 16667"/>
            </a:avLst>
          </a:prstGeom>
          <a:solidFill>
            <a:srgbClr val="80F549"/>
          </a:solidFill>
          <a:ln w="12700">
            <a:solidFill>
              <a:srgbClr val="008000"/>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モデルマウスを用いた</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候補化合物の実験系が確立している</a:t>
            </a:r>
          </a:p>
        </p:txBody>
      </p:sp>
      <p:sp>
        <p:nvSpPr>
          <p:cNvPr id="83" name="AutoShape 124"/>
          <p:cNvSpPr>
            <a:spLocks noChangeArrowheads="1"/>
          </p:cNvSpPr>
          <p:nvPr/>
        </p:nvSpPr>
        <p:spPr bwMode="auto">
          <a:xfrm>
            <a:off x="4992688" y="4262438"/>
            <a:ext cx="1122362" cy="533528"/>
          </a:xfrm>
          <a:prstGeom prst="roundRect">
            <a:avLst>
              <a:gd name="adj" fmla="val 16667"/>
            </a:avLst>
          </a:prstGeom>
          <a:solidFill>
            <a:schemeClr val="accent1">
              <a:lumMod val="60000"/>
              <a:lumOff val="40000"/>
            </a:schemeClr>
          </a:solidFill>
          <a:ln w="12700" cap="flat" cmpd="sng" algn="ctr">
            <a:solidFill>
              <a:srgbClr val="3366FF"/>
            </a:solidFill>
            <a:prstDash val="solid"/>
            <a:round/>
            <a:headEnd type="none" w="med" len="med"/>
            <a:tailEnd type="none" w="med" len="med"/>
          </a:ln>
          <a:effectLst/>
        </p:spPr>
        <p:txBody>
          <a:bodyPr anchor="ctr"/>
          <a:lstStyle/>
          <a:p>
            <a:pPr algn="ctr">
              <a:defRPr/>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既存検査法との比較により特異性および感受性が確認されている</a:t>
            </a:r>
          </a:p>
        </p:txBody>
      </p:sp>
      <p:cxnSp>
        <p:nvCxnSpPr>
          <p:cNvPr id="56" name="直線コネクタ 55"/>
          <p:cNvCxnSpPr/>
          <p:nvPr/>
        </p:nvCxnSpPr>
        <p:spPr>
          <a:xfrm>
            <a:off x="4937126" y="6527800"/>
            <a:ext cx="5268913" cy="1588"/>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58" name="AutoShape 134"/>
          <p:cNvSpPr>
            <a:spLocks noChangeArrowheads="1"/>
          </p:cNvSpPr>
          <p:nvPr/>
        </p:nvSpPr>
        <p:spPr bwMode="auto">
          <a:xfrm>
            <a:off x="7388226" y="3897690"/>
            <a:ext cx="1154113" cy="521910"/>
          </a:xfrm>
          <a:prstGeom prst="roundRect">
            <a:avLst>
              <a:gd name="adj" fmla="val 16667"/>
            </a:avLst>
          </a:prstGeom>
          <a:solidFill>
            <a:schemeClr val="accent6">
              <a:lumMod val="60000"/>
              <a:lumOff val="40000"/>
            </a:schemeClr>
          </a:solidFill>
          <a:ln w="12700" cap="flat" cmpd="sng" algn="ctr">
            <a:solidFill>
              <a:srgbClr val="FF6600"/>
            </a:solidFill>
            <a:prstDash val="solid"/>
            <a:round/>
            <a:headEnd type="none" w="med" len="med"/>
            <a:tailEnd type="none" w="med" len="med"/>
          </a:ln>
          <a:effectLst/>
        </p:spPr>
        <p:txBody>
          <a:bodyPr anchor="ctr"/>
          <a:lstStyle/>
          <a:p>
            <a:pPr algn="ctr">
              <a:defRPr/>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既存検査法との比較により特異性および感受性が確認されている</a:t>
            </a:r>
          </a:p>
        </p:txBody>
      </p:sp>
      <p:sp>
        <p:nvSpPr>
          <p:cNvPr id="2104" name="AutoShape 91"/>
          <p:cNvSpPr>
            <a:spLocks noChangeArrowheads="1"/>
          </p:cNvSpPr>
          <p:nvPr/>
        </p:nvSpPr>
        <p:spPr bwMode="auto">
          <a:xfrm>
            <a:off x="8789989" y="3810000"/>
            <a:ext cx="1273175" cy="304800"/>
          </a:xfrm>
          <a:prstGeom prst="roundRect">
            <a:avLst>
              <a:gd name="adj" fmla="val 16667"/>
            </a:avLst>
          </a:prstGeom>
          <a:solidFill>
            <a:srgbClr val="CCFFCC"/>
          </a:solidFill>
          <a:ln w="12700">
            <a:solidFill>
              <a:srgbClr val="008000"/>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大量合成系が</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開発されている</a:t>
            </a:r>
          </a:p>
        </p:txBody>
      </p:sp>
      <p:sp>
        <p:nvSpPr>
          <p:cNvPr id="2105" name="AutoShape 135"/>
          <p:cNvSpPr>
            <a:spLocks noChangeArrowheads="1"/>
          </p:cNvSpPr>
          <p:nvPr/>
        </p:nvSpPr>
        <p:spPr bwMode="auto">
          <a:xfrm>
            <a:off x="8670925" y="3048000"/>
            <a:ext cx="1443038" cy="533400"/>
          </a:xfrm>
          <a:prstGeom prst="roundRect">
            <a:avLst>
              <a:gd name="adj" fmla="val 16667"/>
            </a:avLst>
          </a:prstGeom>
          <a:solidFill>
            <a:schemeClr val="bg1"/>
          </a:solidFill>
          <a:ln w="12700">
            <a:solidFill>
              <a:srgbClr val="008000"/>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家畜レベルの大動物を用いて活性および安全性試験をクリアした最終候補化合物が選定されている</a:t>
            </a:r>
          </a:p>
        </p:txBody>
      </p:sp>
      <p:graphicFrame>
        <p:nvGraphicFramePr>
          <p:cNvPr id="19518" name="Group 62"/>
          <p:cNvGraphicFramePr>
            <a:graphicFrameLocks noGrp="1"/>
          </p:cNvGraphicFramePr>
          <p:nvPr>
            <p:extLst/>
          </p:nvPr>
        </p:nvGraphicFramePr>
        <p:xfrm>
          <a:off x="1631951" y="2417763"/>
          <a:ext cx="3305175" cy="4367212"/>
        </p:xfrm>
        <a:graphic>
          <a:graphicData uri="http://schemas.openxmlformats.org/drawingml/2006/table">
            <a:tbl>
              <a:tblPr/>
              <a:tblGrid>
                <a:gridCol w="1139825"/>
                <a:gridCol w="2165350"/>
              </a:tblGrid>
              <a:tr h="640123">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日本政府、社会、産業への貢献</a:t>
                      </a:r>
                    </a:p>
                  </a:txBody>
                  <a:tcPr marT="45723" marB="45723"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ja-JP" altLang="en-US" sz="800" kern="12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迅速診断法の導入により</a:t>
                      </a:r>
                      <a:r>
                        <a:rPr kumimoji="1" lang="ja-JP" altLang="ja-JP" sz="800" kern="12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喫緊の地球規模課題である結核およびトリパノソーマ症の拡大•蔓延対策が可能と</a:t>
                      </a:r>
                      <a:r>
                        <a:rPr kumimoji="1" lang="ja-JP" altLang="en-US" sz="800" kern="12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なり</a:t>
                      </a:r>
                      <a:r>
                        <a:rPr lang="ja-JP" altLang="en-US" sz="800" dirty="0" smtClean="0">
                          <a:effectLst/>
                          <a:latin typeface="メイリオ" panose="020B0604030504040204" pitchFamily="50" charset="-128"/>
                          <a:ea typeface="メイリオ" panose="020B0604030504040204" pitchFamily="50" charset="-128"/>
                          <a:cs typeface="メイリオ" panose="020B0604030504040204" pitchFamily="50" charset="-128"/>
                        </a:rPr>
                        <a:t>、ザンビアを訪れる邦人の感染リスクを低減できる。</a:t>
                      </a:r>
                      <a:endPar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45723" marB="45723"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2006">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科学技術の発展</a:t>
                      </a:r>
                    </a:p>
                  </a:txBody>
                  <a:tcPr marT="45723" marB="45723"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結核およびトリパノソーマ症診断用</a:t>
                      </a: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LAMP</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法の乾燥キット化法の開発は、当該感染症のみならず、他の感染症の検査技術の向上につながる</a:t>
                      </a:r>
                      <a:endPar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45723" marB="45723"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9593">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知財の獲得、国際標準化の推進、生物資源へのアクセス等</a:t>
                      </a:r>
                    </a:p>
                  </a:txBody>
                  <a:tcPr marT="45723" marB="45723"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7313" marR="0" lvl="0" indent="-87313" algn="l" defTabSz="914400" rtl="0" eaLnBrk="1" fontAlgn="base" latinLnBrk="0" hangingPunct="1">
                        <a:lnSpc>
                          <a:spcPct val="100000"/>
                        </a:lnSpc>
                        <a:spcBef>
                          <a:spcPct val="20000"/>
                        </a:spcBef>
                        <a:spcAft>
                          <a:spcPct val="0"/>
                        </a:spcAft>
                        <a:buClrTx/>
                        <a:buSzTx/>
                        <a:buFont typeface="Arial" charset="0"/>
                        <a:buNone/>
                        <a:tabLst/>
                      </a:pP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結核検体（喀痰、尿）バンク</a:t>
                      </a:r>
                      <a:endPar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87313" marR="0" lvl="0" indent="-87313" algn="l" defTabSz="914400" rtl="0" eaLnBrk="1" fontAlgn="base" latinLnBrk="0" hangingPunct="1">
                        <a:lnSpc>
                          <a:spcPct val="100000"/>
                        </a:lnSpc>
                        <a:spcBef>
                          <a:spcPct val="20000"/>
                        </a:spcBef>
                        <a:spcAft>
                          <a:spcPct val="0"/>
                        </a:spcAft>
                        <a:buClrTx/>
                        <a:buSzTx/>
                        <a:buFont typeface="Arial" charset="0"/>
                        <a:buNone/>
                        <a:tabLst/>
                      </a:pP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結核菌株バンク</a:t>
                      </a:r>
                      <a:endPar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87313" marR="0" lvl="0" indent="-87313" algn="l" defTabSz="914400" rtl="0" eaLnBrk="1" fontAlgn="base" latinLnBrk="0" hangingPunct="1">
                        <a:lnSpc>
                          <a:spcPct val="100000"/>
                        </a:lnSpc>
                        <a:spcBef>
                          <a:spcPct val="20000"/>
                        </a:spcBef>
                        <a:spcAft>
                          <a:spcPct val="0"/>
                        </a:spcAft>
                        <a:buClrTx/>
                        <a:buSzTx/>
                        <a:buFont typeface="Arial" charset="0"/>
                        <a:buNone/>
                        <a:tabLst/>
                        <a:defRPr/>
                      </a:pP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トリパノソーマ症検体（ヒト血液、動物血液、ツェツェバエ）バンク</a:t>
                      </a:r>
                      <a:endPar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87313" marR="0" lvl="0" indent="-87313" algn="l" defTabSz="914400" rtl="0" eaLnBrk="1" fontAlgn="base" latinLnBrk="0" hangingPunct="1">
                        <a:lnSpc>
                          <a:spcPct val="100000"/>
                        </a:lnSpc>
                        <a:spcBef>
                          <a:spcPct val="20000"/>
                        </a:spcBef>
                        <a:spcAft>
                          <a:spcPct val="0"/>
                        </a:spcAft>
                        <a:buClrTx/>
                        <a:buSzTx/>
                        <a:buFont typeface="Arial" charset="0"/>
                        <a:buNone/>
                        <a:tabLst/>
                        <a:defRPr/>
                      </a:pP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トリパノソーマ株バンク</a:t>
                      </a:r>
                      <a:endPar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45723" marB="45723"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69329">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世界で活躍できる日本人人材の育成</a:t>
                      </a:r>
                    </a:p>
                  </a:txBody>
                  <a:tcPr marT="45723" marB="45723"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7313" marR="0" lvl="0" indent="-87313" algn="l" defTabSz="914400" rtl="0" eaLnBrk="1" fontAlgn="base" latinLnBrk="0" hangingPunct="1">
                        <a:lnSpc>
                          <a:spcPct val="100000"/>
                        </a:lnSpc>
                        <a:spcBef>
                          <a:spcPct val="20000"/>
                        </a:spcBef>
                        <a:spcAft>
                          <a:spcPct val="0"/>
                        </a:spcAft>
                        <a:buClrTx/>
                        <a:buSzTx/>
                        <a:buFont typeface="Arial" charset="0"/>
                        <a:buNone/>
                        <a:tabLst/>
                      </a:pP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プロジェクトメンバー</a:t>
                      </a:r>
                      <a:r>
                        <a:rPr kumimoji="1" lang="ja-JP" altLang="en-US" sz="8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が教授に昇任</a:t>
                      </a:r>
                      <a:endPar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87313" marR="0" lvl="0" indent="-87313" algn="l" defTabSz="914400" rtl="0" eaLnBrk="1" fontAlgn="base" latinLnBrk="0" hangingPunct="1">
                        <a:lnSpc>
                          <a:spcPct val="100000"/>
                        </a:lnSpc>
                        <a:spcBef>
                          <a:spcPct val="20000"/>
                        </a:spcBef>
                        <a:spcAft>
                          <a:spcPct val="0"/>
                        </a:spcAft>
                        <a:buClrTx/>
                        <a:buSzTx/>
                        <a:buFont typeface="Arial" charset="0"/>
                        <a:buNone/>
                        <a:tabLst/>
                      </a:pP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が博士号を取得インドで就職</a:t>
                      </a:r>
                      <a:endPar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87313" marR="0" lvl="0" indent="-87313" algn="l" defTabSz="914400" rtl="0" eaLnBrk="1" fontAlgn="base" latinLnBrk="0" hangingPunct="1">
                        <a:lnSpc>
                          <a:spcPct val="100000"/>
                        </a:lnSpc>
                        <a:spcBef>
                          <a:spcPct val="20000"/>
                        </a:spcBef>
                        <a:spcAft>
                          <a:spcPct val="0"/>
                        </a:spcAft>
                        <a:buClrTx/>
                        <a:buSzTx/>
                        <a:buFont typeface="Arial" charset="0"/>
                        <a:buNone/>
                        <a:tabLst/>
                        <a:defRPr/>
                      </a:pP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が博士号を取得、博士研究員に就職</a:t>
                      </a:r>
                      <a:endPar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45723" marB="45723"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5074">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技術及び人的ネットワークの構築</a:t>
                      </a:r>
                    </a:p>
                  </a:txBody>
                  <a:tcPr marT="45723" marB="45723"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結核検体収集ネットワークの構築完了</a:t>
                      </a:r>
                      <a:endPar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トリパノソーマ症検体収集、検査ネットワークの構築完了</a:t>
                      </a:r>
                    </a:p>
                  </a:txBody>
                  <a:tcPr marT="45723" marB="45723"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1087">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成果物（提言書、論文、プログラム、マニュアル、データなど）</a:t>
                      </a:r>
                    </a:p>
                  </a:txBody>
                  <a:tcPr marT="45723" marB="45723"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7313" marR="0" lvl="0" indent="-87313" algn="l" defTabSz="914400" rtl="0" eaLnBrk="1" fontAlgn="base" latinLnBrk="0" hangingPunct="1">
                        <a:lnSpc>
                          <a:spcPct val="100000"/>
                        </a:lnSpc>
                        <a:spcBef>
                          <a:spcPct val="20000"/>
                        </a:spcBef>
                        <a:spcAft>
                          <a:spcPct val="0"/>
                        </a:spcAft>
                        <a:buClrTx/>
                        <a:buSzTx/>
                        <a:buFont typeface="Arial" charset="0"/>
                        <a:buNone/>
                        <a:tabLst/>
                        <a:defRPr/>
                      </a:pP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カウンターパートを筆頭著者とする</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レビュー付論文</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87313" marR="0" lvl="0" indent="-87313" algn="l" defTabSz="914400" rtl="0" eaLnBrk="1" fontAlgn="base" latinLnBrk="0" hangingPunct="1">
                        <a:lnSpc>
                          <a:spcPct val="100000"/>
                        </a:lnSpc>
                        <a:spcBef>
                          <a:spcPct val="20000"/>
                        </a:spcBef>
                        <a:spcAft>
                          <a:spcPct val="0"/>
                        </a:spcAft>
                        <a:buClrTx/>
                        <a:buSzTx/>
                        <a:buFont typeface="Arial" charset="0"/>
                        <a:buNone/>
                        <a:tabLst/>
                        <a:defRPr/>
                      </a:pP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•BCL3</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結核ラボ使用マニュアル</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87313" marR="0" lvl="0" indent="-87313" algn="l" defTabSz="914400" rtl="0" eaLnBrk="1" fontAlgn="base" latinLnBrk="0" hangingPunct="1">
                        <a:lnSpc>
                          <a:spcPct val="100000"/>
                        </a:lnSpc>
                        <a:spcBef>
                          <a:spcPct val="20000"/>
                        </a:spcBef>
                        <a:spcAft>
                          <a:spcPct val="0"/>
                        </a:spcAft>
                        <a:buClrTx/>
                        <a:buSzTx/>
                        <a:buFont typeface="Arial" charset="0"/>
                        <a:buNone/>
                        <a:tabLst/>
                        <a:defRPr/>
                      </a:pP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多剤耐性結核の頻度に関するデータ</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T="45723" marB="45723"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129" name="AutoShape 131"/>
          <p:cNvSpPr>
            <a:spLocks noChangeArrowheads="1"/>
          </p:cNvSpPr>
          <p:nvPr/>
        </p:nvSpPr>
        <p:spPr bwMode="auto">
          <a:xfrm>
            <a:off x="6165851" y="3897690"/>
            <a:ext cx="1179513" cy="521910"/>
          </a:xfrm>
          <a:prstGeom prst="roundRect">
            <a:avLst>
              <a:gd name="adj" fmla="val 16667"/>
            </a:avLst>
          </a:prstGeom>
          <a:solidFill>
            <a:srgbClr val="C3D69B"/>
          </a:solidFill>
          <a:ln w="12700">
            <a:solidFill>
              <a:srgbClr val="008000"/>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既存検査法との比較により特異性および感受性が確認されている</a:t>
            </a:r>
          </a:p>
        </p:txBody>
      </p:sp>
      <p:sp>
        <p:nvSpPr>
          <p:cNvPr id="46" name="AutoShape 129"/>
          <p:cNvSpPr>
            <a:spLocks noChangeArrowheads="1"/>
          </p:cNvSpPr>
          <p:nvPr/>
        </p:nvSpPr>
        <p:spPr bwMode="auto">
          <a:xfrm>
            <a:off x="6165851" y="5574091"/>
            <a:ext cx="1179513" cy="513973"/>
          </a:xfrm>
          <a:prstGeom prst="roundRect">
            <a:avLst>
              <a:gd name="adj" fmla="val 16667"/>
            </a:avLst>
          </a:prstGeom>
          <a:solidFill>
            <a:schemeClr val="accent3">
              <a:lumMod val="60000"/>
              <a:lumOff val="40000"/>
            </a:schemeClr>
          </a:solidFill>
          <a:ln w="12700" cap="flat" cmpd="sng" algn="ctr">
            <a:solidFill>
              <a:srgbClr val="008000"/>
            </a:solidFill>
            <a:prstDash val="solid"/>
            <a:round/>
            <a:headEnd type="none" w="med" len="med"/>
            <a:tailEnd type="none" w="med" len="med"/>
          </a:ln>
          <a:effectLst/>
        </p:spPr>
        <p:txBody>
          <a:bodyPr anchor="ctr"/>
          <a:lstStyle/>
          <a:p>
            <a:pPr algn="ctr">
              <a:defRPr/>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遺伝子データに基づいた薬剤耐性菌の試験法が開発終了している</a:t>
            </a:r>
          </a:p>
        </p:txBody>
      </p:sp>
      <p:sp>
        <p:nvSpPr>
          <p:cNvPr id="47" name="AutoShape 123"/>
          <p:cNvSpPr>
            <a:spLocks noChangeArrowheads="1"/>
          </p:cNvSpPr>
          <p:nvPr/>
        </p:nvSpPr>
        <p:spPr bwMode="auto">
          <a:xfrm>
            <a:off x="6165851" y="4735890"/>
            <a:ext cx="1179513" cy="521910"/>
          </a:xfrm>
          <a:prstGeom prst="roundRect">
            <a:avLst>
              <a:gd name="adj" fmla="val 16667"/>
            </a:avLst>
          </a:prstGeom>
          <a:solidFill>
            <a:schemeClr val="accent3">
              <a:lumMod val="60000"/>
              <a:lumOff val="40000"/>
            </a:schemeClr>
          </a:solidFill>
          <a:ln w="12700">
            <a:solidFill>
              <a:srgbClr val="008000"/>
            </a:solidFill>
            <a:round/>
            <a:headEnd/>
            <a:tailEnd/>
          </a:ln>
        </p:spPr>
        <p:txBody>
          <a:bodyPr anchor="ctr"/>
          <a:lstStyle/>
          <a:p>
            <a:pPr algn="ctr">
              <a:defRPr/>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診断法開発に有用な臨床分離株の遺伝子データが取得されている</a:t>
            </a:r>
          </a:p>
        </p:txBody>
      </p:sp>
      <p:sp>
        <p:nvSpPr>
          <p:cNvPr id="48" name="AutoShape 130"/>
          <p:cNvSpPr>
            <a:spLocks noChangeArrowheads="1"/>
          </p:cNvSpPr>
          <p:nvPr/>
        </p:nvSpPr>
        <p:spPr bwMode="auto">
          <a:xfrm>
            <a:off x="4992688" y="3048000"/>
            <a:ext cx="3549650" cy="533400"/>
          </a:xfrm>
          <a:prstGeom prst="roundRect">
            <a:avLst>
              <a:gd name="adj" fmla="val 16667"/>
            </a:avLst>
          </a:prstGeom>
          <a:solidFill>
            <a:schemeClr val="accent2">
              <a:lumMod val="40000"/>
              <a:lumOff val="60000"/>
            </a:schemeClr>
          </a:solidFill>
          <a:ln w="12700">
            <a:solidFill>
              <a:srgbClr val="FF0000"/>
            </a:solidFill>
            <a:round/>
            <a:headEnd/>
            <a:tailEnd/>
          </a:ln>
        </p:spPr>
        <p:txBody>
          <a:bodyPr anchor="ctr"/>
          <a:lstStyle/>
          <a:p>
            <a:pPr algn="ctr">
              <a:defRPr/>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協力機関でのトライアルにより、診断法の実用性が確認終了している</a:t>
            </a:r>
          </a:p>
        </p:txBody>
      </p:sp>
      <p:sp>
        <p:nvSpPr>
          <p:cNvPr id="44" name="Text Box 118"/>
          <p:cNvSpPr txBox="1">
            <a:spLocks noChangeArrowheads="1"/>
          </p:cNvSpPr>
          <p:nvPr/>
        </p:nvSpPr>
        <p:spPr bwMode="auto">
          <a:xfrm>
            <a:off x="1627032" y="44750"/>
            <a:ext cx="3289178"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pPr>
            <a:r>
              <a:rPr lang="en-US" altLang="ja-JP" sz="800" b="1" dirty="0">
                <a:latin typeface="メイリオ" panose="020B0604030504040204" pitchFamily="50" charset="-128"/>
                <a:ea typeface="メイリオ" panose="020B0604030504040204" pitchFamily="50" charset="-128"/>
                <a:cs typeface="メイリオ" panose="020B0604030504040204" pitchFamily="50" charset="-128"/>
              </a:rPr>
              <a:t>AMED</a:t>
            </a:r>
            <a:r>
              <a:rPr lang="ja-JP" altLang="en-US" sz="800" b="1" dirty="0">
                <a:latin typeface="メイリオ" panose="020B0604030504040204" pitchFamily="50" charset="-128"/>
                <a:ea typeface="メイリオ" panose="020B0604030504040204" pitchFamily="50" charset="-128"/>
                <a:cs typeface="メイリオ" panose="020B0604030504040204" pitchFamily="50" charset="-128"/>
              </a:rPr>
              <a:t>成果目標シート（作成例）</a:t>
            </a:r>
          </a:p>
        </p:txBody>
      </p:sp>
      <p:sp>
        <p:nvSpPr>
          <p:cNvPr id="2" name="正方形/長方形 1"/>
          <p:cNvSpPr/>
          <p:nvPr/>
        </p:nvSpPr>
        <p:spPr>
          <a:xfrm>
            <a:off x="1627033" y="2127588"/>
            <a:ext cx="3322067" cy="2425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日本への貢献・研究成果</a:t>
            </a:r>
          </a:p>
        </p:txBody>
      </p:sp>
      <p:sp>
        <p:nvSpPr>
          <p:cNvPr id="49" name="AutoShape 111"/>
          <p:cNvSpPr>
            <a:spLocks noChangeArrowheads="1"/>
          </p:cNvSpPr>
          <p:nvPr/>
        </p:nvSpPr>
        <p:spPr bwMode="auto">
          <a:xfrm>
            <a:off x="1631950" y="2996953"/>
            <a:ext cx="4847625" cy="2177505"/>
          </a:xfrm>
          <a:prstGeom prst="wedgeRectCallout">
            <a:avLst>
              <a:gd name="adj1" fmla="val -35754"/>
              <a:gd name="adj2" fmla="val -76600"/>
            </a:avLst>
          </a:prstGeom>
          <a:solidFill>
            <a:srgbClr val="FFFFCC"/>
          </a:solidFill>
          <a:ln w="9525">
            <a:solidFill>
              <a:schemeClr val="tx1"/>
            </a:solidFill>
            <a:miter lim="800000"/>
            <a:headEnd/>
            <a:tailEnd/>
          </a:ln>
        </p:spPr>
        <p:txBody>
          <a:bodyPr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・プロジェクトにより付随的に派生する成果 （具体的な項目は、</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日本政府、社会、産業への貢献</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err="1">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科学技術の発展</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err="1">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知財の獲得、国際標準化の推進、生物資源へのアクセス等</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err="1">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世界で活躍できる日本人人材の育成</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err="1">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“技術及び人的ネットワークの構築</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err="1">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成果物 （提言書、論文、プログラム、マニュアル、データなど）</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であり、この順番で記載して下さい。各項目で成果として記載すべきものが無い場合は、“該当なし”として下さい。 ）</a:t>
            </a:r>
          </a:p>
          <a:p>
            <a:pPr eaLnBrk="1" hangingPunct="1"/>
            <a:endParaRPr lang="ja-JP" altLang="en-US" sz="1200" b="1" u="sng"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r>
              <a:rPr lang="ja-JP" altLang="en-US"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「日本への貢献・研究成果」は、主にわが国への貢献について記載頂くため、その記載内容は相手国側と調整する必要はありません。</a:t>
            </a:r>
            <a:endParaRPr lang="en-US" altLang="ja-JP"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AutoShape 117"/>
          <p:cNvSpPr>
            <a:spLocks noChangeArrowheads="1"/>
          </p:cNvSpPr>
          <p:nvPr/>
        </p:nvSpPr>
        <p:spPr bwMode="auto">
          <a:xfrm>
            <a:off x="1639715" y="6124576"/>
            <a:ext cx="3222005" cy="302221"/>
          </a:xfrm>
          <a:prstGeom prst="wedgeRectCallout">
            <a:avLst>
              <a:gd name="adj1" fmla="val 60120"/>
              <a:gd name="adj2" fmla="val 80459"/>
            </a:avLst>
          </a:prstGeom>
          <a:solidFill>
            <a:srgbClr val="FFFFCC"/>
          </a:solidFill>
          <a:ln w="9525">
            <a:solidFill>
              <a:schemeClr val="tx1"/>
            </a:solidFill>
            <a:miter lim="800000"/>
            <a:headEnd/>
            <a:tailEnd/>
          </a:ln>
        </p:spPr>
        <p:txBody>
          <a:bodyPr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20000"/>
              </a:spcBef>
            </a:pP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機関ではなく研究開発項目ごと</a:t>
            </a:r>
          </a:p>
        </p:txBody>
      </p:sp>
      <p:sp>
        <p:nvSpPr>
          <p:cNvPr id="51" name="AutoShape 116"/>
          <p:cNvSpPr>
            <a:spLocks noChangeArrowheads="1"/>
          </p:cNvSpPr>
          <p:nvPr/>
        </p:nvSpPr>
        <p:spPr bwMode="auto">
          <a:xfrm>
            <a:off x="6561138" y="2996952"/>
            <a:ext cx="3859212" cy="1514723"/>
          </a:xfrm>
          <a:prstGeom prst="wedgeRectCallout">
            <a:avLst>
              <a:gd name="adj1" fmla="val -43693"/>
              <a:gd name="adj2" fmla="val 82861"/>
            </a:avLst>
          </a:prstGeom>
          <a:solidFill>
            <a:srgbClr val="FFFFCC"/>
          </a:solidFill>
          <a:ln w="9525">
            <a:solidFill>
              <a:schemeClr val="tx1"/>
            </a:solidFill>
            <a:miter lim="800000"/>
            <a:headEnd/>
            <a:tailEnd/>
          </a:ln>
        </p:spPr>
        <p:txBody>
          <a:bodyPr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2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マイルストーンと達成時期</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：プロジェクト（達成）目標にいたるまでに達成されるべきものあるいは</a:t>
            </a:r>
            <a:r>
              <a:rPr lang="ja-JP" altLang="en-US" sz="12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構成要素と達成される時期を明記</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してください。</a:t>
            </a:r>
          </a:p>
          <a:p>
            <a:pPr eaLnBrk="1" hangingPunct="1"/>
            <a:r>
              <a:rPr lang="ja-JP" altLang="en-US" sz="1200" b="1" dirty="0">
                <a:solidFill>
                  <a:schemeClr val="hlin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内容やレベルが明確にわかるように具体的、定量的仕様を付けて下さい。</a:t>
            </a:r>
          </a:p>
          <a:p>
            <a:pPr eaLnBrk="1" hangingPunct="1"/>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縦軸のパーセンテージはプロジェクト目標達成に向けた達成度を表します。</a:t>
            </a:r>
            <a:endParaRPr lang="en-US" altLang="ja-JP" sz="1200" b="1"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0104724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Text Box 118"/>
          <p:cNvSpPr txBox="1">
            <a:spLocks noChangeArrowheads="1"/>
          </p:cNvSpPr>
          <p:nvPr/>
        </p:nvSpPr>
        <p:spPr bwMode="auto">
          <a:xfrm>
            <a:off x="1839302" y="6306721"/>
            <a:ext cx="5826736" cy="215444"/>
          </a:xfrm>
          <a:prstGeom prst="rect">
            <a:avLst/>
          </a:prstGeom>
          <a:solidFill>
            <a:schemeClr val="bg1"/>
          </a:solidFill>
          <a:ln>
            <a:noFill/>
          </a:ln>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pPr>
            <a:endParaRPr lang="ja-JP" altLang="en-US" sz="800"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9458" name="Group 2"/>
          <p:cNvGraphicFramePr>
            <a:graphicFrameLocks noGrp="1"/>
          </p:cNvGraphicFramePr>
          <p:nvPr>
            <p:extLst/>
          </p:nvPr>
        </p:nvGraphicFramePr>
        <p:xfrm>
          <a:off x="1631950" y="297044"/>
          <a:ext cx="3305174" cy="1793694"/>
        </p:xfrm>
        <a:graphic>
          <a:graphicData uri="http://schemas.openxmlformats.org/drawingml/2006/table">
            <a:tbl>
              <a:tblPr/>
              <a:tblGrid>
                <a:gridCol w="948117"/>
                <a:gridCol w="2357057"/>
              </a:tblGrid>
              <a:tr h="3658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研究課題名</a:t>
                      </a:r>
                      <a:r>
                        <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結核及びトリパノソーマ症の診断法と治療薬開発</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324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研究代表者名</a:t>
                      </a:r>
                      <a:r>
                        <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r>
                      <a:br>
                        <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br>
                      <a:r>
                        <a:rPr kumimoji="1"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（所属機関）</a:t>
                      </a:r>
                      <a:r>
                        <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8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教授</a:t>
                      </a:r>
                      <a:r>
                        <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276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研究期間</a:t>
                      </a:r>
                      <a:r>
                        <a:rPr kumimoji="1" lang="en-US" altLang="ja-JP" sz="8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H20</a:t>
                      </a:r>
                      <a:r>
                        <a:rPr kumimoji="1"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採択　</a:t>
                      </a:r>
                      <a:endPar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H21</a:t>
                      </a:r>
                      <a:r>
                        <a:rPr kumimoji="0"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kumimoji="0"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11</a:t>
                      </a:r>
                      <a:r>
                        <a:rPr kumimoji="0"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月</a:t>
                      </a:r>
                      <a:r>
                        <a:rPr kumimoji="0"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15</a:t>
                      </a:r>
                      <a:r>
                        <a:rPr kumimoji="0"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日</a:t>
                      </a:r>
                      <a:r>
                        <a:rPr kumimoji="0"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〜H25</a:t>
                      </a:r>
                      <a:r>
                        <a:rPr kumimoji="0"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kumimoji="0"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11</a:t>
                      </a:r>
                      <a:r>
                        <a:rPr kumimoji="0"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月</a:t>
                      </a:r>
                      <a:r>
                        <a:rPr kumimoji="0"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14</a:t>
                      </a:r>
                      <a:r>
                        <a:rPr kumimoji="0" lang="ja-JP" altLang="en-US" sz="8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日（</a:t>
                      </a:r>
                      <a:r>
                        <a:rPr kumimoji="0"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a:t>
                      </a:r>
                      <a:r>
                        <a:rPr kumimoji="0"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年間）</a:t>
                      </a:r>
                      <a:r>
                        <a:rPr kumimoji="0"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相手国名</a:t>
                      </a:r>
                      <a:r>
                        <a:rPr kumimoji="1" lang="en-US" altLang="ja-JP" sz="8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ザンビア共和国</a:t>
                      </a:r>
                      <a:r>
                        <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324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主要相手国研究機関</a:t>
                      </a:r>
                      <a:r>
                        <a:rPr kumimoji="1" lang="en-US" altLang="ja-JP" sz="8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ザンビア大学付属教育病院</a:t>
                      </a:r>
                      <a:endPar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ザンビア大学獣医学部</a:t>
                      </a:r>
                      <a:endPar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71" name="AutoShape 3"/>
          <p:cNvSpPr>
            <a:spLocks noChangeArrowheads="1"/>
          </p:cNvSpPr>
          <p:nvPr/>
        </p:nvSpPr>
        <p:spPr bwMode="auto">
          <a:xfrm>
            <a:off x="4992688" y="2077244"/>
            <a:ext cx="3549650" cy="538956"/>
          </a:xfrm>
          <a:prstGeom prst="roundRect">
            <a:avLst>
              <a:gd name="adj" fmla="val 16667"/>
            </a:avLst>
          </a:prstGeom>
          <a:solidFill>
            <a:srgbClr val="CCFFCC"/>
          </a:solidFill>
          <a:ln w="9525">
            <a:solidFill>
              <a:schemeClr val="tx1"/>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途上国における実用性が確認された迅速診断ツールが開発終了している</a:t>
            </a:r>
          </a:p>
        </p:txBody>
      </p:sp>
      <p:sp>
        <p:nvSpPr>
          <p:cNvPr id="5" name="Rectangle 4"/>
          <p:cNvSpPr>
            <a:spLocks noChangeArrowheads="1"/>
          </p:cNvSpPr>
          <p:nvPr/>
        </p:nvSpPr>
        <p:spPr bwMode="auto">
          <a:xfrm>
            <a:off x="5087938" y="6569075"/>
            <a:ext cx="933450" cy="228600"/>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defRPr/>
            </a:pPr>
            <a:r>
              <a:rPr lang="ja-JP" altLang="en-US" sz="800">
                <a:latin typeface="メイリオ" panose="020B0604030504040204" pitchFamily="50" charset="-128"/>
                <a:ea typeface="メイリオ" panose="020B0604030504040204" pitchFamily="50" charset="-128"/>
                <a:cs typeface="メイリオ" panose="020B0604030504040204" pitchFamily="50" charset="-128"/>
              </a:rPr>
              <a:t>ＴＢ診断法</a:t>
            </a:r>
          </a:p>
        </p:txBody>
      </p:sp>
      <p:sp>
        <p:nvSpPr>
          <p:cNvPr id="2073" name="Rectangle 5"/>
          <p:cNvSpPr>
            <a:spLocks noChangeArrowheads="1"/>
          </p:cNvSpPr>
          <p:nvPr/>
        </p:nvSpPr>
        <p:spPr bwMode="auto">
          <a:xfrm>
            <a:off x="7524750" y="6561138"/>
            <a:ext cx="1017588" cy="228600"/>
          </a:xfrm>
          <a:prstGeom prst="rect">
            <a:avLst/>
          </a:prstGeom>
          <a:solidFill>
            <a:srgbClr val="FFCC66"/>
          </a:solidFill>
          <a:ln w="9525">
            <a:solidFill>
              <a:srgbClr val="FF6600"/>
            </a:solidFill>
            <a:miter lim="800000"/>
            <a:headEnd/>
            <a:tailEnd/>
          </a:ln>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800">
                <a:latin typeface="メイリオ" panose="020B0604030504040204" pitchFamily="50" charset="-128"/>
                <a:ea typeface="メイリオ" panose="020B0604030504040204" pitchFamily="50" charset="-128"/>
                <a:cs typeface="メイリオ" panose="020B0604030504040204" pitchFamily="50" charset="-128"/>
              </a:rPr>
              <a:t>Tryps</a:t>
            </a:r>
            <a:r>
              <a:rPr lang="ja-JP" altLang="en-US" sz="800">
                <a:latin typeface="メイリオ" panose="020B0604030504040204" pitchFamily="50" charset="-128"/>
                <a:ea typeface="メイリオ" panose="020B0604030504040204" pitchFamily="50" charset="-128"/>
                <a:cs typeface="メイリオ" panose="020B0604030504040204" pitchFamily="50" charset="-128"/>
              </a:rPr>
              <a:t>診断法</a:t>
            </a:r>
          </a:p>
        </p:txBody>
      </p:sp>
      <p:sp>
        <p:nvSpPr>
          <p:cNvPr id="2074" name="AutoShape 7"/>
          <p:cNvSpPr>
            <a:spLocks noChangeArrowheads="1"/>
          </p:cNvSpPr>
          <p:nvPr/>
        </p:nvSpPr>
        <p:spPr bwMode="auto">
          <a:xfrm>
            <a:off x="4987925" y="523627"/>
            <a:ext cx="3549650" cy="650875"/>
          </a:xfrm>
          <a:prstGeom prst="roundRect">
            <a:avLst>
              <a:gd name="adj" fmla="val 16667"/>
            </a:avLst>
          </a:prstGeom>
          <a:solidFill>
            <a:schemeClr val="bg1"/>
          </a:solidFill>
          <a:ln w="9525">
            <a:solidFill>
              <a:schemeClr val="tx1"/>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kumimoji="0" lang="ja-JP" altLang="en-US" sz="800" dirty="0">
                <a:latin typeface="メイリオ" panose="020B0604030504040204" pitchFamily="50" charset="-128"/>
                <a:ea typeface="メイリオ" panose="020B0604030504040204" pitchFamily="50" charset="-128"/>
                <a:cs typeface="メイリオ" panose="020B0604030504040204" pitchFamily="50" charset="-128"/>
              </a:rPr>
              <a:t>迅速かつ安価な診断法の開発により対象疾病罹患者の減少に資する</a:t>
            </a:r>
          </a:p>
        </p:txBody>
      </p:sp>
      <p:sp>
        <p:nvSpPr>
          <p:cNvPr id="2075" name="Rectangle 31"/>
          <p:cNvSpPr>
            <a:spLocks noChangeArrowheads="1"/>
          </p:cNvSpPr>
          <p:nvPr/>
        </p:nvSpPr>
        <p:spPr bwMode="auto">
          <a:xfrm>
            <a:off x="4987926" y="1781969"/>
            <a:ext cx="5121275" cy="228600"/>
          </a:xfrm>
          <a:prstGeom prst="rect">
            <a:avLst/>
          </a:prstGeom>
          <a:solidFill>
            <a:srgbClr val="FF9900"/>
          </a:solidFill>
          <a:ln w="9525">
            <a:solidFill>
              <a:srgbClr val="FF9900"/>
            </a:solidFill>
            <a:miter lim="800000"/>
            <a:headEnd/>
            <a:tailEnd/>
          </a:ln>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8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プロジェクト目標</a:t>
            </a:r>
          </a:p>
        </p:txBody>
      </p:sp>
      <p:sp>
        <p:nvSpPr>
          <p:cNvPr id="2076" name="Rectangle 32"/>
          <p:cNvSpPr>
            <a:spLocks noChangeArrowheads="1"/>
          </p:cNvSpPr>
          <p:nvPr/>
        </p:nvSpPr>
        <p:spPr bwMode="auto">
          <a:xfrm>
            <a:off x="4987925" y="271214"/>
            <a:ext cx="5116512" cy="228600"/>
          </a:xfrm>
          <a:prstGeom prst="rect">
            <a:avLst/>
          </a:prstGeom>
          <a:solidFill>
            <a:srgbClr val="FF6600"/>
          </a:solidFill>
          <a:ln w="9525">
            <a:solidFill>
              <a:srgbClr val="FF6600"/>
            </a:solidFill>
            <a:miter lim="800000"/>
            <a:headEnd/>
            <a:tailEnd/>
          </a:ln>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8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上位目標</a:t>
            </a:r>
          </a:p>
        </p:txBody>
      </p:sp>
      <p:sp>
        <p:nvSpPr>
          <p:cNvPr id="13" name="Rectangle 65"/>
          <p:cNvSpPr>
            <a:spLocks noChangeArrowheads="1"/>
          </p:cNvSpPr>
          <p:nvPr/>
        </p:nvSpPr>
        <p:spPr bwMode="auto">
          <a:xfrm>
            <a:off x="8855075" y="6561138"/>
            <a:ext cx="1189038" cy="228600"/>
          </a:xfrm>
          <a:prstGeom prst="rect">
            <a:avLst/>
          </a:prstGeom>
          <a:solidFill>
            <a:schemeClr val="accent5">
              <a:lumMod val="40000"/>
              <a:lumOff val="60000"/>
            </a:schemeClr>
          </a:solidFill>
          <a:ln w="9525">
            <a:solidFill>
              <a:schemeClr val="tx1"/>
            </a:solidFill>
            <a:miter lim="800000"/>
            <a:headEnd/>
            <a:tailEnd/>
          </a:ln>
          <a:effectLst/>
        </p:spPr>
        <p:txBody>
          <a:bodyPr wrap="none" anchor="ctr"/>
          <a:lstStyle/>
          <a:p>
            <a:pPr>
              <a:defRPr/>
            </a:pPr>
            <a:r>
              <a:rPr lang="en-US" altLang="ja-JP" sz="800">
                <a:latin typeface="メイリオ" panose="020B0604030504040204" pitchFamily="50" charset="-128"/>
                <a:ea typeface="メイリオ" panose="020B0604030504040204" pitchFamily="50" charset="-128"/>
                <a:cs typeface="メイリオ" panose="020B0604030504040204" pitchFamily="50" charset="-128"/>
              </a:rPr>
              <a:t>Tryps</a:t>
            </a:r>
            <a:r>
              <a:rPr lang="ja-JP" altLang="en-US" sz="800">
                <a:latin typeface="メイリオ" panose="020B0604030504040204" pitchFamily="50" charset="-128"/>
                <a:ea typeface="メイリオ" panose="020B0604030504040204" pitchFamily="50" charset="-128"/>
                <a:cs typeface="メイリオ" panose="020B0604030504040204" pitchFamily="50" charset="-128"/>
              </a:rPr>
              <a:t>薬剤候補</a:t>
            </a:r>
          </a:p>
        </p:txBody>
      </p:sp>
      <p:sp>
        <p:nvSpPr>
          <p:cNvPr id="2078" name="AutoShape 92"/>
          <p:cNvSpPr>
            <a:spLocks noChangeArrowheads="1"/>
          </p:cNvSpPr>
          <p:nvPr/>
        </p:nvSpPr>
        <p:spPr bwMode="auto">
          <a:xfrm>
            <a:off x="8666162" y="1174502"/>
            <a:ext cx="1443038" cy="568325"/>
          </a:xfrm>
          <a:prstGeom prst="upArrowCallout">
            <a:avLst>
              <a:gd name="adj1" fmla="val 63948"/>
              <a:gd name="adj2" fmla="val 63936"/>
              <a:gd name="adj3" fmla="val 16667"/>
              <a:gd name="adj4" fmla="val 6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r>
              <a:rPr kumimoji="0" lang="en-US" altLang="ja-JP" sz="800" dirty="0">
                <a:latin typeface="メイリオ" panose="020B0604030504040204" pitchFamily="50" charset="-128"/>
                <a:ea typeface="メイリオ" panose="020B0604030504040204" pitchFamily="50" charset="-128"/>
                <a:cs typeface="メイリオ" panose="020B0604030504040204" pitchFamily="50" charset="-128"/>
              </a:rPr>
              <a:t>Phase 1</a:t>
            </a:r>
            <a:r>
              <a:rPr kumimoji="0" lang="ja-JP" altLang="en-US" sz="800" dirty="0">
                <a:latin typeface="メイリオ" panose="020B0604030504040204" pitchFamily="50" charset="-128"/>
                <a:ea typeface="メイリオ" panose="020B0604030504040204" pitchFamily="50" charset="-128"/>
                <a:cs typeface="メイリオ" panose="020B0604030504040204" pitchFamily="50" charset="-128"/>
              </a:rPr>
              <a:t>を行うに値する</a:t>
            </a:r>
            <a:endParaRPr kumimoji="0"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r>
              <a:rPr kumimoji="0" lang="ja-JP" altLang="en-US" sz="800" dirty="0">
                <a:latin typeface="メイリオ" panose="020B0604030504040204" pitchFamily="50" charset="-128"/>
                <a:ea typeface="メイリオ" panose="020B0604030504040204" pitchFamily="50" charset="-128"/>
                <a:cs typeface="メイリオ" panose="020B0604030504040204" pitchFamily="50" charset="-128"/>
              </a:rPr>
              <a:t>薬剤候補の同定</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79" name="AutoShape 95"/>
          <p:cNvSpPr>
            <a:spLocks noChangeArrowheads="1"/>
          </p:cNvSpPr>
          <p:nvPr/>
        </p:nvSpPr>
        <p:spPr bwMode="auto">
          <a:xfrm>
            <a:off x="8670925" y="2057400"/>
            <a:ext cx="1443038" cy="558800"/>
          </a:xfrm>
          <a:prstGeom prst="roundRect">
            <a:avLst>
              <a:gd name="adj" fmla="val 16667"/>
            </a:avLst>
          </a:prstGeom>
          <a:solidFill>
            <a:schemeClr val="bg1"/>
          </a:solidFill>
          <a:ln w="9525">
            <a:solidFill>
              <a:schemeClr val="tx1"/>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kumimoji="0" lang="ja-JP" altLang="en-US" sz="800" dirty="0">
                <a:latin typeface="メイリオ" panose="020B0604030504040204" pitchFamily="50" charset="-128"/>
                <a:ea typeface="メイリオ" panose="020B0604030504040204" pitchFamily="50" charset="-128"/>
                <a:cs typeface="メイリオ" panose="020B0604030504040204" pitchFamily="50" charset="-128"/>
              </a:rPr>
              <a:t>前臨床試験を実施するに値する薬剤候補化合物が作製されている</a:t>
            </a:r>
          </a:p>
        </p:txBody>
      </p:sp>
      <p:sp>
        <p:nvSpPr>
          <p:cNvPr id="23" name="Rectangle 128"/>
          <p:cNvSpPr>
            <a:spLocks noChangeArrowheads="1"/>
          </p:cNvSpPr>
          <p:nvPr/>
        </p:nvSpPr>
        <p:spPr bwMode="auto">
          <a:xfrm>
            <a:off x="6132514" y="6561138"/>
            <a:ext cx="1273175" cy="228600"/>
          </a:xfrm>
          <a:prstGeom prst="rect">
            <a:avLst/>
          </a:prstGeom>
          <a:solidFill>
            <a:schemeClr val="accent3">
              <a:lumMod val="60000"/>
              <a:lumOff val="40000"/>
            </a:schemeClr>
          </a:solidFill>
          <a:ln w="9525">
            <a:solidFill>
              <a:srgbClr val="008000"/>
            </a:solidFill>
            <a:miter lim="800000"/>
            <a:headEnd/>
            <a:tailEnd/>
          </a:ln>
          <a:effectLst/>
        </p:spPr>
        <p:txBody>
          <a:bodyPr wrap="none" anchor="ctr"/>
          <a:lstStyle/>
          <a:p>
            <a:pPr>
              <a:defRPr/>
            </a:pPr>
            <a:r>
              <a:rPr lang="ja-JP" altLang="en-US" sz="800">
                <a:latin typeface="メイリオ" panose="020B0604030504040204" pitchFamily="50" charset="-128"/>
                <a:ea typeface="メイリオ" panose="020B0604030504040204" pitchFamily="50" charset="-128"/>
                <a:cs typeface="メイリオ" panose="020B0604030504040204" pitchFamily="50" charset="-128"/>
              </a:rPr>
              <a:t>薬剤耐性ＴＢ診断法</a:t>
            </a:r>
          </a:p>
        </p:txBody>
      </p:sp>
      <p:sp>
        <p:nvSpPr>
          <p:cNvPr id="2081" name="AutoShape 136"/>
          <p:cNvSpPr>
            <a:spLocks noChangeArrowheads="1"/>
          </p:cNvSpPr>
          <p:nvPr/>
        </p:nvSpPr>
        <p:spPr bwMode="auto">
          <a:xfrm>
            <a:off x="4987925" y="1174502"/>
            <a:ext cx="3549650" cy="568325"/>
          </a:xfrm>
          <a:prstGeom prst="upArrowCallout">
            <a:avLst>
              <a:gd name="adj1" fmla="val 102882"/>
              <a:gd name="adj2" fmla="val 102882"/>
              <a:gd name="adj3" fmla="val 16667"/>
              <a:gd name="adj4" fmla="val 6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開発された診断法が、ザンビア国の結核診断ネットワークで</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採用される</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82" name="AutoShape 137"/>
          <p:cNvSpPr>
            <a:spLocks noChangeArrowheads="1"/>
          </p:cNvSpPr>
          <p:nvPr/>
        </p:nvSpPr>
        <p:spPr bwMode="auto">
          <a:xfrm>
            <a:off x="8605838" y="523627"/>
            <a:ext cx="1503363" cy="650875"/>
          </a:xfrm>
          <a:prstGeom prst="roundRect">
            <a:avLst>
              <a:gd name="adj" fmla="val 16667"/>
            </a:avLst>
          </a:prstGeom>
          <a:solidFill>
            <a:schemeClr val="bg1"/>
          </a:solidFill>
          <a:ln w="9525">
            <a:solidFill>
              <a:schemeClr val="tx1"/>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kumimoji="0" lang="ja-JP" altLang="en-US" sz="800">
                <a:latin typeface="メイリオ" panose="020B0604030504040204" pitchFamily="50" charset="-128"/>
                <a:ea typeface="メイリオ" panose="020B0604030504040204" pitchFamily="50" charset="-128"/>
                <a:cs typeface="メイリオ" panose="020B0604030504040204" pitchFamily="50" charset="-128"/>
              </a:rPr>
              <a:t>安価で副作用の少ない治療薬の開発によりトリパノソーマ症による死亡者の減少に資する</a:t>
            </a:r>
          </a:p>
        </p:txBody>
      </p:sp>
      <p:cxnSp>
        <p:nvCxnSpPr>
          <p:cNvPr id="36" name="直線コネクタ 35"/>
          <p:cNvCxnSpPr/>
          <p:nvPr/>
        </p:nvCxnSpPr>
        <p:spPr>
          <a:xfrm rot="5400000">
            <a:off x="8232776" y="4564063"/>
            <a:ext cx="3944937" cy="1588"/>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2084" name="テキスト ボックス 45"/>
          <p:cNvSpPr txBox="1">
            <a:spLocks noChangeArrowheads="1"/>
          </p:cNvSpPr>
          <p:nvPr/>
        </p:nvSpPr>
        <p:spPr bwMode="auto">
          <a:xfrm>
            <a:off x="10131426" y="2370138"/>
            <a:ext cx="508473"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800" b="1">
                <a:latin typeface="メイリオ" panose="020B0604030504040204" pitchFamily="50" charset="-128"/>
                <a:ea typeface="メイリオ" panose="020B0604030504040204" pitchFamily="50" charset="-128"/>
                <a:cs typeface="メイリオ" panose="020B0604030504040204" pitchFamily="50" charset="-128"/>
              </a:rPr>
              <a:t>100%</a:t>
            </a:r>
            <a:endParaRPr lang="ja-JP" altLang="en-US" sz="8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85" name="テキスト ボックス 46"/>
          <p:cNvSpPr txBox="1">
            <a:spLocks noChangeArrowheads="1"/>
          </p:cNvSpPr>
          <p:nvPr/>
        </p:nvSpPr>
        <p:spPr bwMode="auto">
          <a:xfrm>
            <a:off x="10137775" y="3182938"/>
            <a:ext cx="43954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800" b="1">
                <a:latin typeface="メイリオ" panose="020B0604030504040204" pitchFamily="50" charset="-128"/>
                <a:ea typeface="メイリオ" panose="020B0604030504040204" pitchFamily="50" charset="-128"/>
                <a:cs typeface="メイリオ" panose="020B0604030504040204" pitchFamily="50" charset="-128"/>
              </a:rPr>
              <a:t>80%</a:t>
            </a:r>
            <a:endParaRPr lang="ja-JP" altLang="en-US" sz="8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86" name="テキスト ボックス 47"/>
          <p:cNvSpPr txBox="1">
            <a:spLocks noChangeArrowheads="1"/>
          </p:cNvSpPr>
          <p:nvPr/>
        </p:nvSpPr>
        <p:spPr bwMode="auto">
          <a:xfrm>
            <a:off x="10148888" y="4019550"/>
            <a:ext cx="43954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800" b="1">
                <a:latin typeface="メイリオ" panose="020B0604030504040204" pitchFamily="50" charset="-128"/>
                <a:ea typeface="メイリオ" panose="020B0604030504040204" pitchFamily="50" charset="-128"/>
                <a:cs typeface="メイリオ" panose="020B0604030504040204" pitchFamily="50" charset="-128"/>
              </a:rPr>
              <a:t>60%</a:t>
            </a:r>
            <a:endParaRPr lang="ja-JP" altLang="en-US" sz="8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87" name="テキスト ボックス 48"/>
          <p:cNvSpPr txBox="1">
            <a:spLocks noChangeArrowheads="1"/>
          </p:cNvSpPr>
          <p:nvPr/>
        </p:nvSpPr>
        <p:spPr bwMode="auto">
          <a:xfrm>
            <a:off x="10144125" y="4695825"/>
            <a:ext cx="43954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800" b="1">
                <a:latin typeface="メイリオ" panose="020B0604030504040204" pitchFamily="50" charset="-128"/>
                <a:ea typeface="メイリオ" panose="020B0604030504040204" pitchFamily="50" charset="-128"/>
                <a:cs typeface="メイリオ" panose="020B0604030504040204" pitchFamily="50" charset="-128"/>
              </a:rPr>
              <a:t>40%</a:t>
            </a:r>
            <a:endParaRPr lang="ja-JP" altLang="en-US" sz="8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88" name="テキスト ボックス 49"/>
          <p:cNvSpPr txBox="1">
            <a:spLocks noChangeArrowheads="1"/>
          </p:cNvSpPr>
          <p:nvPr/>
        </p:nvSpPr>
        <p:spPr bwMode="auto">
          <a:xfrm>
            <a:off x="10152063" y="5576888"/>
            <a:ext cx="43954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800" b="1">
                <a:latin typeface="メイリオ" panose="020B0604030504040204" pitchFamily="50" charset="-128"/>
                <a:ea typeface="メイリオ" panose="020B0604030504040204" pitchFamily="50" charset="-128"/>
                <a:cs typeface="メイリオ" panose="020B0604030504040204" pitchFamily="50" charset="-128"/>
              </a:rPr>
              <a:t>20%</a:t>
            </a:r>
            <a:endParaRPr lang="ja-JP" altLang="en-US" sz="8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89" name="テキスト ボックス 50"/>
          <p:cNvSpPr txBox="1">
            <a:spLocks noChangeArrowheads="1"/>
          </p:cNvSpPr>
          <p:nvPr/>
        </p:nvSpPr>
        <p:spPr bwMode="auto">
          <a:xfrm>
            <a:off x="10152063" y="6369050"/>
            <a:ext cx="37061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800" b="1">
                <a:latin typeface="メイリオ" panose="020B0604030504040204" pitchFamily="50" charset="-128"/>
                <a:ea typeface="メイリオ" panose="020B0604030504040204" pitchFamily="50" charset="-128"/>
                <a:cs typeface="メイリオ" panose="020B0604030504040204" pitchFamily="50" charset="-128"/>
              </a:rPr>
              <a:t>0%</a:t>
            </a:r>
            <a:endParaRPr lang="ja-JP" altLang="en-US" sz="8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2" name="上矢印 51"/>
          <p:cNvSpPr/>
          <p:nvPr/>
        </p:nvSpPr>
        <p:spPr>
          <a:xfrm>
            <a:off x="5265738" y="2628900"/>
            <a:ext cx="571500" cy="3881438"/>
          </a:xfrm>
          <a:prstGeom prst="upArrow">
            <a:avLst/>
          </a:prstGeom>
          <a:solidFill>
            <a:schemeClr val="tx2">
              <a:lumMod val="40000"/>
              <a:lumOff val="60000"/>
            </a:schemeClr>
          </a:solidFill>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sz="8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3" name="上矢印 52"/>
          <p:cNvSpPr/>
          <p:nvPr/>
        </p:nvSpPr>
        <p:spPr>
          <a:xfrm>
            <a:off x="6483350" y="2624139"/>
            <a:ext cx="571500" cy="3881437"/>
          </a:xfrm>
          <a:prstGeom prst="upArrow">
            <a:avLst/>
          </a:prstGeom>
          <a:solidFill>
            <a:schemeClr val="accent3">
              <a:lumMod val="60000"/>
              <a:lumOff val="40000"/>
            </a:schemeClr>
          </a:solidFill>
          <a:ln>
            <a:solidFill>
              <a:schemeClr val="accent3">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sz="8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4" name="上矢印 53"/>
          <p:cNvSpPr/>
          <p:nvPr/>
        </p:nvSpPr>
        <p:spPr>
          <a:xfrm>
            <a:off x="7666038" y="2633664"/>
            <a:ext cx="571500" cy="3881437"/>
          </a:xfrm>
          <a:prstGeom prst="upArrow">
            <a:avLst/>
          </a:prstGeom>
          <a:solidFill>
            <a:schemeClr val="accent6">
              <a:lumMod val="60000"/>
              <a:lumOff val="40000"/>
            </a:schemeClr>
          </a:solidFill>
          <a:ln>
            <a:solidFill>
              <a:srgbClr val="FF66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sz="8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5" name="上矢印 54"/>
          <p:cNvSpPr/>
          <p:nvPr/>
        </p:nvSpPr>
        <p:spPr>
          <a:xfrm>
            <a:off x="9131300" y="2630489"/>
            <a:ext cx="571500" cy="3881437"/>
          </a:xfrm>
          <a:prstGeom prst="upArrow">
            <a:avLst/>
          </a:prstGeom>
          <a:solidFill>
            <a:schemeClr val="bg1"/>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sz="8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2" name="AutoShape 132"/>
          <p:cNvSpPr>
            <a:spLocks noChangeArrowheads="1"/>
          </p:cNvSpPr>
          <p:nvPr/>
        </p:nvSpPr>
        <p:spPr bwMode="auto">
          <a:xfrm>
            <a:off x="7388226" y="4735890"/>
            <a:ext cx="1154113" cy="521910"/>
          </a:xfrm>
          <a:prstGeom prst="roundRect">
            <a:avLst>
              <a:gd name="adj" fmla="val 16667"/>
            </a:avLst>
          </a:prstGeom>
          <a:solidFill>
            <a:schemeClr val="accent6">
              <a:lumMod val="60000"/>
              <a:lumOff val="40000"/>
            </a:schemeClr>
          </a:solidFill>
          <a:ln w="12700" cap="flat" cmpd="sng" algn="ctr">
            <a:solidFill>
              <a:srgbClr val="FF6600"/>
            </a:solidFill>
            <a:prstDash val="solid"/>
            <a:round/>
            <a:headEnd type="none" w="med" len="med"/>
            <a:tailEnd type="none" w="med" len="med"/>
          </a:ln>
          <a:effectLst/>
        </p:spPr>
        <p:txBody>
          <a:bodyPr anchor="ctr"/>
          <a:lstStyle/>
          <a:p>
            <a:pPr algn="ctr">
              <a:defRPr/>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診断法開発に有用な臨床分離株の遺伝子データが取得されている</a:t>
            </a:r>
          </a:p>
        </p:txBody>
      </p:sp>
      <p:sp>
        <p:nvSpPr>
          <p:cNvPr id="73" name="AutoShape 133"/>
          <p:cNvSpPr>
            <a:spLocks noChangeArrowheads="1"/>
          </p:cNvSpPr>
          <p:nvPr/>
        </p:nvSpPr>
        <p:spPr bwMode="auto">
          <a:xfrm>
            <a:off x="7388226" y="5574090"/>
            <a:ext cx="1154113" cy="521910"/>
          </a:xfrm>
          <a:prstGeom prst="roundRect">
            <a:avLst>
              <a:gd name="adj" fmla="val 16667"/>
            </a:avLst>
          </a:prstGeom>
          <a:solidFill>
            <a:schemeClr val="accent6">
              <a:lumMod val="60000"/>
              <a:lumOff val="40000"/>
            </a:schemeClr>
          </a:solidFill>
          <a:ln w="12700" cap="flat" cmpd="sng" algn="ctr">
            <a:solidFill>
              <a:srgbClr val="FF6600"/>
            </a:solidFill>
            <a:prstDash val="solid"/>
            <a:round/>
            <a:headEnd type="none" w="med" len="med"/>
            <a:tailEnd type="none" w="med" len="med"/>
          </a:ln>
          <a:effectLst/>
        </p:spPr>
        <p:txBody>
          <a:bodyPr anchor="ctr"/>
          <a:lstStyle/>
          <a:p>
            <a:pPr algn="ctr">
              <a:defRPr/>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ＬＡＭＰ法による迅速遺伝子診断ツールが開発終了している</a:t>
            </a:r>
          </a:p>
        </p:txBody>
      </p:sp>
      <p:sp>
        <p:nvSpPr>
          <p:cNvPr id="74" name="正方形/長方形 73"/>
          <p:cNvSpPr>
            <a:spLocks noChangeArrowheads="1"/>
          </p:cNvSpPr>
          <p:nvPr/>
        </p:nvSpPr>
        <p:spPr bwMode="auto">
          <a:xfrm>
            <a:off x="9278939" y="3810001"/>
            <a:ext cx="268287" cy="2709863"/>
          </a:xfrm>
          <a:prstGeom prst="rect">
            <a:avLst/>
          </a:prstGeom>
          <a:gradFill rotWithShape="1">
            <a:gsLst>
              <a:gs pos="48000">
                <a:srgbClr val="80F549"/>
              </a:gs>
              <a:gs pos="100000">
                <a:schemeClr val="bg1"/>
              </a:gs>
            </a:gsLst>
            <a:lin ang="16200000"/>
          </a:gradFill>
          <a:ln>
            <a:noFill/>
          </a:ln>
          <a:effectLst>
            <a:outerShdw blurRad="40000" dist="23000" dir="5400000" rotWithShape="0">
              <a:srgbClr val="000000">
                <a:alpha val="34999"/>
              </a:srgbClr>
            </a:outerShdw>
          </a:effectLst>
          <a:extLst/>
        </p:spPr>
        <p:txBody>
          <a:bodyPr anchor="ctr"/>
          <a:lstStyle/>
          <a:p>
            <a:pPr algn="ctr">
              <a:defRPr/>
            </a:pPr>
            <a:endParaRPr lang="ja-JP" altLang="en-US" sz="800">
              <a:solidFill>
                <a:schemeClr val="lt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97" name="AutoShape 83"/>
          <p:cNvSpPr>
            <a:spLocks noChangeArrowheads="1"/>
          </p:cNvSpPr>
          <p:nvPr/>
        </p:nvSpPr>
        <p:spPr bwMode="auto">
          <a:xfrm>
            <a:off x="8823325" y="5114925"/>
            <a:ext cx="1189038" cy="381000"/>
          </a:xfrm>
          <a:prstGeom prst="roundRect">
            <a:avLst>
              <a:gd name="adj" fmla="val 16667"/>
            </a:avLst>
          </a:prstGeom>
          <a:solidFill>
            <a:srgbClr val="80F549"/>
          </a:solidFill>
          <a:ln w="12700">
            <a:solidFill>
              <a:srgbClr val="008000"/>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安全性評価の為の</a:t>
            </a:r>
            <a:r>
              <a:rPr lang="en-US" altLang="ja-JP" sz="800" i="1" dirty="0">
                <a:latin typeface="メイリオ" panose="020B0604030504040204" pitchFamily="50" charset="-128"/>
                <a:ea typeface="メイリオ" panose="020B0604030504040204" pitchFamily="50" charset="-128"/>
                <a:cs typeface="メイリオ" panose="020B0604030504040204" pitchFamily="50" charset="-128"/>
              </a:rPr>
              <a:t>in vitro</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評価系が</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確立している</a:t>
            </a:r>
          </a:p>
        </p:txBody>
      </p:sp>
      <p:sp>
        <p:nvSpPr>
          <p:cNvPr id="2098" name="AutoShape 96"/>
          <p:cNvSpPr>
            <a:spLocks noChangeArrowheads="1"/>
          </p:cNvSpPr>
          <p:nvPr/>
        </p:nvSpPr>
        <p:spPr bwMode="auto">
          <a:xfrm>
            <a:off x="8729663" y="5685044"/>
            <a:ext cx="1416050" cy="487156"/>
          </a:xfrm>
          <a:prstGeom prst="roundRect">
            <a:avLst>
              <a:gd name="adj" fmla="val 16667"/>
            </a:avLst>
          </a:prstGeom>
          <a:solidFill>
            <a:srgbClr val="80F549"/>
          </a:solidFill>
          <a:ln w="12700">
            <a:solidFill>
              <a:srgbClr val="008000"/>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抗</a:t>
            </a:r>
            <a:r>
              <a:rPr lang="en-US" altLang="ja-JP" sz="800" dirty="0" err="1">
                <a:latin typeface="メイリオ" panose="020B0604030504040204" pitchFamily="50" charset="-128"/>
                <a:ea typeface="メイリオ" panose="020B0604030504040204" pitchFamily="50" charset="-128"/>
                <a:cs typeface="メイリオ" panose="020B0604030504040204" pitchFamily="50" charset="-128"/>
              </a:rPr>
              <a:t>Tryps</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活性を有するリード化合物を系統的に改変した化合物群が合成されている</a:t>
            </a:r>
          </a:p>
        </p:txBody>
      </p:sp>
      <p:sp>
        <p:nvSpPr>
          <p:cNvPr id="2099" name="AutoShape 81"/>
          <p:cNvSpPr>
            <a:spLocks noChangeArrowheads="1"/>
          </p:cNvSpPr>
          <p:nvPr/>
        </p:nvSpPr>
        <p:spPr bwMode="auto">
          <a:xfrm>
            <a:off x="5011738" y="5257801"/>
            <a:ext cx="1103312" cy="531813"/>
          </a:xfrm>
          <a:prstGeom prst="roundRect">
            <a:avLst>
              <a:gd name="adj" fmla="val 16667"/>
            </a:avLst>
          </a:prstGeom>
          <a:solidFill>
            <a:srgbClr val="95B3D7"/>
          </a:solidFill>
          <a:ln w="12700">
            <a:solidFill>
              <a:srgbClr val="3366FF"/>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ＬＡＭＰ法による迅速遺伝子診断ツールが開発終了している</a:t>
            </a:r>
          </a:p>
        </p:txBody>
      </p:sp>
      <p:sp>
        <p:nvSpPr>
          <p:cNvPr id="2100" name="AutoShape 84"/>
          <p:cNvSpPr>
            <a:spLocks noChangeArrowheads="1"/>
          </p:cNvSpPr>
          <p:nvPr/>
        </p:nvSpPr>
        <p:spPr bwMode="auto">
          <a:xfrm>
            <a:off x="8772526" y="4376738"/>
            <a:ext cx="1274763" cy="457200"/>
          </a:xfrm>
          <a:prstGeom prst="roundRect">
            <a:avLst>
              <a:gd name="adj" fmla="val 16667"/>
            </a:avLst>
          </a:prstGeom>
          <a:solidFill>
            <a:srgbClr val="80F549"/>
          </a:solidFill>
          <a:ln w="12700">
            <a:solidFill>
              <a:srgbClr val="008000"/>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モデルマウスを用いた</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候補化合物の実験系が確立している</a:t>
            </a:r>
          </a:p>
        </p:txBody>
      </p:sp>
      <p:sp>
        <p:nvSpPr>
          <p:cNvPr id="83" name="AutoShape 124"/>
          <p:cNvSpPr>
            <a:spLocks noChangeArrowheads="1"/>
          </p:cNvSpPr>
          <p:nvPr/>
        </p:nvSpPr>
        <p:spPr bwMode="auto">
          <a:xfrm>
            <a:off x="4992688" y="4262438"/>
            <a:ext cx="1122362" cy="533528"/>
          </a:xfrm>
          <a:prstGeom prst="roundRect">
            <a:avLst>
              <a:gd name="adj" fmla="val 16667"/>
            </a:avLst>
          </a:prstGeom>
          <a:solidFill>
            <a:schemeClr val="accent1">
              <a:lumMod val="60000"/>
              <a:lumOff val="40000"/>
            </a:schemeClr>
          </a:solidFill>
          <a:ln w="12700" cap="flat" cmpd="sng" algn="ctr">
            <a:solidFill>
              <a:srgbClr val="3366FF"/>
            </a:solidFill>
            <a:prstDash val="solid"/>
            <a:round/>
            <a:headEnd type="none" w="med" len="med"/>
            <a:tailEnd type="none" w="med" len="med"/>
          </a:ln>
          <a:effectLst/>
        </p:spPr>
        <p:txBody>
          <a:bodyPr anchor="ctr"/>
          <a:lstStyle/>
          <a:p>
            <a:pPr algn="ctr">
              <a:defRPr/>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既存検査法との比較により特異性および感受性が確認されている</a:t>
            </a:r>
          </a:p>
        </p:txBody>
      </p:sp>
      <p:cxnSp>
        <p:nvCxnSpPr>
          <p:cNvPr id="56" name="直線コネクタ 55"/>
          <p:cNvCxnSpPr/>
          <p:nvPr/>
        </p:nvCxnSpPr>
        <p:spPr>
          <a:xfrm>
            <a:off x="4937126" y="6527800"/>
            <a:ext cx="5268913" cy="1588"/>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58" name="AutoShape 134"/>
          <p:cNvSpPr>
            <a:spLocks noChangeArrowheads="1"/>
          </p:cNvSpPr>
          <p:nvPr/>
        </p:nvSpPr>
        <p:spPr bwMode="auto">
          <a:xfrm>
            <a:off x="7388226" y="3897690"/>
            <a:ext cx="1154113" cy="521910"/>
          </a:xfrm>
          <a:prstGeom prst="roundRect">
            <a:avLst>
              <a:gd name="adj" fmla="val 16667"/>
            </a:avLst>
          </a:prstGeom>
          <a:solidFill>
            <a:schemeClr val="accent6">
              <a:lumMod val="60000"/>
              <a:lumOff val="40000"/>
            </a:schemeClr>
          </a:solidFill>
          <a:ln w="12700" cap="flat" cmpd="sng" algn="ctr">
            <a:solidFill>
              <a:srgbClr val="FF6600"/>
            </a:solidFill>
            <a:prstDash val="solid"/>
            <a:round/>
            <a:headEnd type="none" w="med" len="med"/>
            <a:tailEnd type="none" w="med" len="med"/>
          </a:ln>
          <a:effectLst/>
        </p:spPr>
        <p:txBody>
          <a:bodyPr anchor="ctr"/>
          <a:lstStyle/>
          <a:p>
            <a:pPr algn="ctr">
              <a:defRPr/>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既存検査法との比較により特異性および感受性が確認されている</a:t>
            </a:r>
          </a:p>
        </p:txBody>
      </p:sp>
      <p:sp>
        <p:nvSpPr>
          <p:cNvPr id="2104" name="AutoShape 91"/>
          <p:cNvSpPr>
            <a:spLocks noChangeArrowheads="1"/>
          </p:cNvSpPr>
          <p:nvPr/>
        </p:nvSpPr>
        <p:spPr bwMode="auto">
          <a:xfrm>
            <a:off x="8789989" y="3810000"/>
            <a:ext cx="1273175" cy="304800"/>
          </a:xfrm>
          <a:prstGeom prst="roundRect">
            <a:avLst>
              <a:gd name="adj" fmla="val 16667"/>
            </a:avLst>
          </a:prstGeom>
          <a:solidFill>
            <a:srgbClr val="CCFFCC"/>
          </a:solidFill>
          <a:ln w="12700">
            <a:solidFill>
              <a:srgbClr val="008000"/>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大量合成系が</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開発されている</a:t>
            </a:r>
          </a:p>
        </p:txBody>
      </p:sp>
      <p:sp>
        <p:nvSpPr>
          <p:cNvPr id="2105" name="AutoShape 135"/>
          <p:cNvSpPr>
            <a:spLocks noChangeArrowheads="1"/>
          </p:cNvSpPr>
          <p:nvPr/>
        </p:nvSpPr>
        <p:spPr bwMode="auto">
          <a:xfrm>
            <a:off x="8670925" y="3048000"/>
            <a:ext cx="1443038" cy="533400"/>
          </a:xfrm>
          <a:prstGeom prst="roundRect">
            <a:avLst>
              <a:gd name="adj" fmla="val 16667"/>
            </a:avLst>
          </a:prstGeom>
          <a:solidFill>
            <a:schemeClr val="bg1"/>
          </a:solidFill>
          <a:ln w="12700">
            <a:solidFill>
              <a:srgbClr val="008000"/>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家畜レベルの大動物を用いて活性および安全性試験をクリアした最終候補化合物が選定されている</a:t>
            </a:r>
          </a:p>
        </p:txBody>
      </p:sp>
      <p:graphicFrame>
        <p:nvGraphicFramePr>
          <p:cNvPr id="19518" name="Group 62"/>
          <p:cNvGraphicFramePr>
            <a:graphicFrameLocks noGrp="1"/>
          </p:cNvGraphicFramePr>
          <p:nvPr>
            <p:extLst/>
          </p:nvPr>
        </p:nvGraphicFramePr>
        <p:xfrm>
          <a:off x="1631951" y="2417763"/>
          <a:ext cx="3305175" cy="4367212"/>
        </p:xfrm>
        <a:graphic>
          <a:graphicData uri="http://schemas.openxmlformats.org/drawingml/2006/table">
            <a:tbl>
              <a:tblPr/>
              <a:tblGrid>
                <a:gridCol w="1139825"/>
                <a:gridCol w="2165350"/>
              </a:tblGrid>
              <a:tr h="640123">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日本政府、社会、産業への貢献</a:t>
                      </a:r>
                    </a:p>
                  </a:txBody>
                  <a:tcPr marT="45723" marB="45723"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ja-JP" altLang="en-US" sz="800" kern="12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迅速診断法の導入により</a:t>
                      </a:r>
                      <a:r>
                        <a:rPr kumimoji="1" lang="ja-JP" altLang="ja-JP" sz="800" kern="12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喫緊の地球規模課題である結核およびトリパノソーマ症の拡大•蔓延対策が可能と</a:t>
                      </a:r>
                      <a:r>
                        <a:rPr kumimoji="1" lang="ja-JP" altLang="en-US" sz="800" kern="12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なり</a:t>
                      </a:r>
                      <a:r>
                        <a:rPr lang="ja-JP" altLang="en-US" sz="800" dirty="0" smtClean="0">
                          <a:effectLst/>
                          <a:latin typeface="メイリオ" panose="020B0604030504040204" pitchFamily="50" charset="-128"/>
                          <a:ea typeface="メイリオ" panose="020B0604030504040204" pitchFamily="50" charset="-128"/>
                          <a:cs typeface="メイリオ" panose="020B0604030504040204" pitchFamily="50" charset="-128"/>
                        </a:rPr>
                        <a:t>、ザンビアを訪れる邦人の感染リスクを低減できる。</a:t>
                      </a:r>
                      <a:endPar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45723" marB="45723"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2006">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科学技術の発展</a:t>
                      </a:r>
                    </a:p>
                  </a:txBody>
                  <a:tcPr marT="45723" marB="45723"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結核およびトリパノソーマ症診断用</a:t>
                      </a: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LAMP</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法の乾燥キット化法の開発は、当該感染症のみならず、他の感染症の検査技術の向上につながる</a:t>
                      </a:r>
                      <a:endPar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45723" marB="45723"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9593">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知財の獲得、国際標準化の推進、生物資源へのアクセス等</a:t>
                      </a:r>
                    </a:p>
                  </a:txBody>
                  <a:tcPr marT="45723" marB="45723"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7313" marR="0" lvl="0" indent="-87313" algn="l" defTabSz="914400" rtl="0" eaLnBrk="1" fontAlgn="base" latinLnBrk="0" hangingPunct="1">
                        <a:lnSpc>
                          <a:spcPct val="100000"/>
                        </a:lnSpc>
                        <a:spcBef>
                          <a:spcPct val="20000"/>
                        </a:spcBef>
                        <a:spcAft>
                          <a:spcPct val="0"/>
                        </a:spcAft>
                        <a:buClrTx/>
                        <a:buSzTx/>
                        <a:buFont typeface="Arial" charset="0"/>
                        <a:buNone/>
                        <a:tabLst/>
                      </a:pP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結核検体（喀痰、尿）バンク</a:t>
                      </a:r>
                      <a:endPar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87313" marR="0" lvl="0" indent="-87313" algn="l" defTabSz="914400" rtl="0" eaLnBrk="1" fontAlgn="base" latinLnBrk="0" hangingPunct="1">
                        <a:lnSpc>
                          <a:spcPct val="100000"/>
                        </a:lnSpc>
                        <a:spcBef>
                          <a:spcPct val="20000"/>
                        </a:spcBef>
                        <a:spcAft>
                          <a:spcPct val="0"/>
                        </a:spcAft>
                        <a:buClrTx/>
                        <a:buSzTx/>
                        <a:buFont typeface="Arial" charset="0"/>
                        <a:buNone/>
                        <a:tabLst/>
                      </a:pP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結核菌株バンク</a:t>
                      </a:r>
                      <a:endPar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87313" marR="0" lvl="0" indent="-87313" algn="l" defTabSz="914400" rtl="0" eaLnBrk="1" fontAlgn="base" latinLnBrk="0" hangingPunct="1">
                        <a:lnSpc>
                          <a:spcPct val="100000"/>
                        </a:lnSpc>
                        <a:spcBef>
                          <a:spcPct val="20000"/>
                        </a:spcBef>
                        <a:spcAft>
                          <a:spcPct val="0"/>
                        </a:spcAft>
                        <a:buClrTx/>
                        <a:buSzTx/>
                        <a:buFont typeface="Arial" charset="0"/>
                        <a:buNone/>
                        <a:tabLst/>
                        <a:defRPr/>
                      </a:pP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トリパノソーマ症検体（ヒト血液、動物血液、ツェツェバエ）バンク</a:t>
                      </a:r>
                      <a:endPar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87313" marR="0" lvl="0" indent="-87313" algn="l" defTabSz="914400" rtl="0" eaLnBrk="1" fontAlgn="base" latinLnBrk="0" hangingPunct="1">
                        <a:lnSpc>
                          <a:spcPct val="100000"/>
                        </a:lnSpc>
                        <a:spcBef>
                          <a:spcPct val="20000"/>
                        </a:spcBef>
                        <a:spcAft>
                          <a:spcPct val="0"/>
                        </a:spcAft>
                        <a:buClrTx/>
                        <a:buSzTx/>
                        <a:buFont typeface="Arial" charset="0"/>
                        <a:buNone/>
                        <a:tabLst/>
                        <a:defRPr/>
                      </a:pP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トリパノソーマ株バンク</a:t>
                      </a:r>
                      <a:endPar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45723" marB="45723"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69329">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世界で活躍できる日本人人材の育成</a:t>
                      </a:r>
                    </a:p>
                  </a:txBody>
                  <a:tcPr marT="45723" marB="45723"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7313" marR="0" lvl="0" indent="-87313" algn="l" defTabSz="914400" rtl="0" eaLnBrk="1" fontAlgn="base" latinLnBrk="0" hangingPunct="1">
                        <a:lnSpc>
                          <a:spcPct val="100000"/>
                        </a:lnSpc>
                        <a:spcBef>
                          <a:spcPct val="20000"/>
                        </a:spcBef>
                        <a:spcAft>
                          <a:spcPct val="0"/>
                        </a:spcAft>
                        <a:buClrTx/>
                        <a:buSzTx/>
                        <a:buFont typeface="Arial" charset="0"/>
                        <a:buNone/>
                        <a:tabLst/>
                      </a:pP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プロジェクトメンバー</a:t>
                      </a:r>
                      <a:r>
                        <a:rPr kumimoji="1" lang="ja-JP" altLang="en-US" sz="8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が教授に昇任</a:t>
                      </a:r>
                      <a:endPar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87313" marR="0" lvl="0" indent="-87313" algn="l" defTabSz="914400" rtl="0" eaLnBrk="1" fontAlgn="base" latinLnBrk="0" hangingPunct="1">
                        <a:lnSpc>
                          <a:spcPct val="100000"/>
                        </a:lnSpc>
                        <a:spcBef>
                          <a:spcPct val="20000"/>
                        </a:spcBef>
                        <a:spcAft>
                          <a:spcPct val="0"/>
                        </a:spcAft>
                        <a:buClrTx/>
                        <a:buSzTx/>
                        <a:buFont typeface="Arial" charset="0"/>
                        <a:buNone/>
                        <a:tabLst/>
                      </a:pP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が博士号を取得インドで就職</a:t>
                      </a:r>
                      <a:endPar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87313" marR="0" lvl="0" indent="-87313" algn="l" defTabSz="914400" rtl="0" eaLnBrk="1" fontAlgn="base" latinLnBrk="0" hangingPunct="1">
                        <a:lnSpc>
                          <a:spcPct val="100000"/>
                        </a:lnSpc>
                        <a:spcBef>
                          <a:spcPct val="20000"/>
                        </a:spcBef>
                        <a:spcAft>
                          <a:spcPct val="0"/>
                        </a:spcAft>
                        <a:buClrTx/>
                        <a:buSzTx/>
                        <a:buFont typeface="Arial" charset="0"/>
                        <a:buNone/>
                        <a:tabLst/>
                        <a:defRPr/>
                      </a:pP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が博士号を取得、博士研究員に就職</a:t>
                      </a:r>
                      <a:endPar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45723" marB="45723"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5074">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技術及び人的ネットワークの構築</a:t>
                      </a:r>
                    </a:p>
                  </a:txBody>
                  <a:tcPr marT="45723" marB="45723"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結核検体収集ネットワークの構築完了</a:t>
                      </a:r>
                      <a:endPar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トリパノソーマ症検体収集、検査ネットワークの構築完了</a:t>
                      </a:r>
                    </a:p>
                  </a:txBody>
                  <a:tcPr marT="45723" marB="45723"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1087">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成果物（提言書、論文、プログラム、マニュアル、データなど）</a:t>
                      </a:r>
                    </a:p>
                  </a:txBody>
                  <a:tcPr marT="45723" marB="45723"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7313" marR="0" lvl="0" indent="-87313" algn="l" defTabSz="914400" rtl="0" eaLnBrk="1" fontAlgn="base" latinLnBrk="0" hangingPunct="1">
                        <a:lnSpc>
                          <a:spcPct val="100000"/>
                        </a:lnSpc>
                        <a:spcBef>
                          <a:spcPct val="20000"/>
                        </a:spcBef>
                        <a:spcAft>
                          <a:spcPct val="0"/>
                        </a:spcAft>
                        <a:buClrTx/>
                        <a:buSzTx/>
                        <a:buFont typeface="Arial" charset="0"/>
                        <a:buNone/>
                        <a:tabLst/>
                        <a:defRPr/>
                      </a:pP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カウンターパートを筆頭著者とする</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レビュー付論文</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87313" marR="0" lvl="0" indent="-87313" algn="l" defTabSz="914400" rtl="0" eaLnBrk="1" fontAlgn="base" latinLnBrk="0" hangingPunct="1">
                        <a:lnSpc>
                          <a:spcPct val="100000"/>
                        </a:lnSpc>
                        <a:spcBef>
                          <a:spcPct val="20000"/>
                        </a:spcBef>
                        <a:spcAft>
                          <a:spcPct val="0"/>
                        </a:spcAft>
                        <a:buClrTx/>
                        <a:buSzTx/>
                        <a:buFont typeface="Arial" charset="0"/>
                        <a:buNone/>
                        <a:tabLst/>
                        <a:defRPr/>
                      </a:pP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•BCL3</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結核ラボ使用マニュアル</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87313" marR="0" lvl="0" indent="-87313" algn="l" defTabSz="914400" rtl="0" eaLnBrk="1" fontAlgn="base" latinLnBrk="0" hangingPunct="1">
                        <a:lnSpc>
                          <a:spcPct val="100000"/>
                        </a:lnSpc>
                        <a:spcBef>
                          <a:spcPct val="20000"/>
                        </a:spcBef>
                        <a:spcAft>
                          <a:spcPct val="0"/>
                        </a:spcAft>
                        <a:buClrTx/>
                        <a:buSzTx/>
                        <a:buFont typeface="Arial" charset="0"/>
                        <a:buNone/>
                        <a:tabLst/>
                        <a:defRPr/>
                      </a:pPr>
                      <a:r>
                        <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多剤耐性結核の頻度に関するデータ</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T="45723" marB="45723"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129" name="AutoShape 131"/>
          <p:cNvSpPr>
            <a:spLocks noChangeArrowheads="1"/>
          </p:cNvSpPr>
          <p:nvPr/>
        </p:nvSpPr>
        <p:spPr bwMode="auto">
          <a:xfrm>
            <a:off x="6165851" y="3897690"/>
            <a:ext cx="1179513" cy="521910"/>
          </a:xfrm>
          <a:prstGeom prst="roundRect">
            <a:avLst>
              <a:gd name="adj" fmla="val 16667"/>
            </a:avLst>
          </a:prstGeom>
          <a:solidFill>
            <a:srgbClr val="C3D69B"/>
          </a:solidFill>
          <a:ln w="12700">
            <a:solidFill>
              <a:srgbClr val="008000"/>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既存検査法との比較により特異性および感受性が確認されている</a:t>
            </a:r>
          </a:p>
        </p:txBody>
      </p:sp>
      <p:sp>
        <p:nvSpPr>
          <p:cNvPr id="46" name="AutoShape 129"/>
          <p:cNvSpPr>
            <a:spLocks noChangeArrowheads="1"/>
          </p:cNvSpPr>
          <p:nvPr/>
        </p:nvSpPr>
        <p:spPr bwMode="auto">
          <a:xfrm>
            <a:off x="6165851" y="5574091"/>
            <a:ext cx="1179513" cy="513973"/>
          </a:xfrm>
          <a:prstGeom prst="roundRect">
            <a:avLst>
              <a:gd name="adj" fmla="val 16667"/>
            </a:avLst>
          </a:prstGeom>
          <a:solidFill>
            <a:schemeClr val="accent3">
              <a:lumMod val="60000"/>
              <a:lumOff val="40000"/>
            </a:schemeClr>
          </a:solidFill>
          <a:ln w="12700" cap="flat" cmpd="sng" algn="ctr">
            <a:solidFill>
              <a:srgbClr val="008000"/>
            </a:solidFill>
            <a:prstDash val="solid"/>
            <a:round/>
            <a:headEnd type="none" w="med" len="med"/>
            <a:tailEnd type="none" w="med" len="med"/>
          </a:ln>
          <a:effectLst/>
        </p:spPr>
        <p:txBody>
          <a:bodyPr anchor="ctr"/>
          <a:lstStyle/>
          <a:p>
            <a:pPr algn="ctr">
              <a:defRPr/>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遺伝子データに基づいた薬剤耐性菌の試験法が開発終了している</a:t>
            </a:r>
          </a:p>
        </p:txBody>
      </p:sp>
      <p:sp>
        <p:nvSpPr>
          <p:cNvPr id="47" name="AutoShape 123"/>
          <p:cNvSpPr>
            <a:spLocks noChangeArrowheads="1"/>
          </p:cNvSpPr>
          <p:nvPr/>
        </p:nvSpPr>
        <p:spPr bwMode="auto">
          <a:xfrm>
            <a:off x="6165851" y="4735890"/>
            <a:ext cx="1179513" cy="521910"/>
          </a:xfrm>
          <a:prstGeom prst="roundRect">
            <a:avLst>
              <a:gd name="adj" fmla="val 16667"/>
            </a:avLst>
          </a:prstGeom>
          <a:solidFill>
            <a:schemeClr val="accent3">
              <a:lumMod val="60000"/>
              <a:lumOff val="40000"/>
            </a:schemeClr>
          </a:solidFill>
          <a:ln w="12700">
            <a:solidFill>
              <a:srgbClr val="008000"/>
            </a:solidFill>
            <a:round/>
            <a:headEnd/>
            <a:tailEnd/>
          </a:ln>
        </p:spPr>
        <p:txBody>
          <a:bodyPr anchor="ctr"/>
          <a:lstStyle/>
          <a:p>
            <a:pPr algn="ctr">
              <a:defRPr/>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診断法開発に有用な臨床分離株の遺伝子データが取得されている</a:t>
            </a:r>
          </a:p>
        </p:txBody>
      </p:sp>
      <p:sp>
        <p:nvSpPr>
          <p:cNvPr id="48" name="AutoShape 130"/>
          <p:cNvSpPr>
            <a:spLocks noChangeArrowheads="1"/>
          </p:cNvSpPr>
          <p:nvPr/>
        </p:nvSpPr>
        <p:spPr bwMode="auto">
          <a:xfrm>
            <a:off x="4992688" y="3048000"/>
            <a:ext cx="3549650" cy="533400"/>
          </a:xfrm>
          <a:prstGeom prst="roundRect">
            <a:avLst>
              <a:gd name="adj" fmla="val 16667"/>
            </a:avLst>
          </a:prstGeom>
          <a:solidFill>
            <a:schemeClr val="accent2">
              <a:lumMod val="40000"/>
              <a:lumOff val="60000"/>
            </a:schemeClr>
          </a:solidFill>
          <a:ln w="12700">
            <a:solidFill>
              <a:srgbClr val="FF0000"/>
            </a:solidFill>
            <a:round/>
            <a:headEnd/>
            <a:tailEnd/>
          </a:ln>
        </p:spPr>
        <p:txBody>
          <a:bodyPr anchor="ctr"/>
          <a:lstStyle/>
          <a:p>
            <a:pPr algn="ctr">
              <a:defRPr/>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協力機関でのトライアルにより、診断法の実用性が確認終了している</a:t>
            </a:r>
          </a:p>
        </p:txBody>
      </p:sp>
      <p:sp>
        <p:nvSpPr>
          <p:cNvPr id="44" name="Text Box 118"/>
          <p:cNvSpPr txBox="1">
            <a:spLocks noChangeArrowheads="1"/>
          </p:cNvSpPr>
          <p:nvPr/>
        </p:nvSpPr>
        <p:spPr bwMode="auto">
          <a:xfrm>
            <a:off x="1627032" y="44750"/>
            <a:ext cx="3289178"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pPr>
            <a:r>
              <a:rPr lang="en-US" altLang="ja-JP" sz="800" b="1" dirty="0">
                <a:latin typeface="メイリオ" panose="020B0604030504040204" pitchFamily="50" charset="-128"/>
                <a:ea typeface="メイリオ" panose="020B0604030504040204" pitchFamily="50" charset="-128"/>
                <a:cs typeface="メイリオ" panose="020B0604030504040204" pitchFamily="50" charset="-128"/>
              </a:rPr>
              <a:t>AMED</a:t>
            </a:r>
            <a:r>
              <a:rPr lang="ja-JP" altLang="en-US" sz="800" b="1" dirty="0">
                <a:latin typeface="メイリオ" panose="020B0604030504040204" pitchFamily="50" charset="-128"/>
                <a:ea typeface="メイリオ" panose="020B0604030504040204" pitchFamily="50" charset="-128"/>
                <a:cs typeface="メイリオ" panose="020B0604030504040204" pitchFamily="50" charset="-128"/>
              </a:rPr>
              <a:t>成果目標シート（作成例）</a:t>
            </a:r>
          </a:p>
        </p:txBody>
      </p:sp>
      <p:sp>
        <p:nvSpPr>
          <p:cNvPr id="2" name="正方形/長方形 1"/>
          <p:cNvSpPr/>
          <p:nvPr/>
        </p:nvSpPr>
        <p:spPr>
          <a:xfrm>
            <a:off x="1627033" y="2127588"/>
            <a:ext cx="3322067" cy="2425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日本への貢献・研究成果</a:t>
            </a:r>
          </a:p>
        </p:txBody>
      </p:sp>
    </p:spTree>
    <p:extLst>
      <p:ext uri="{BB962C8B-B14F-4D97-AF65-F5344CB8AC3E}">
        <p14:creationId xmlns:p14="http://schemas.microsoft.com/office/powerpoint/2010/main" val="10913993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Text Box 118"/>
          <p:cNvSpPr txBox="1">
            <a:spLocks noChangeArrowheads="1"/>
          </p:cNvSpPr>
          <p:nvPr/>
        </p:nvSpPr>
        <p:spPr bwMode="auto">
          <a:xfrm>
            <a:off x="1839302" y="6306721"/>
            <a:ext cx="5826736" cy="215444"/>
          </a:xfrm>
          <a:prstGeom prst="rect">
            <a:avLst/>
          </a:prstGeom>
          <a:solidFill>
            <a:schemeClr val="bg1"/>
          </a:solidFill>
          <a:ln>
            <a:noFill/>
          </a:ln>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pPr>
            <a:endParaRPr lang="ja-JP" altLang="en-US" sz="800"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9458" name="Group 2"/>
          <p:cNvGraphicFramePr>
            <a:graphicFrameLocks noGrp="1"/>
          </p:cNvGraphicFramePr>
          <p:nvPr>
            <p:extLst>
              <p:ext uri="{D42A27DB-BD31-4B8C-83A1-F6EECF244321}">
                <p14:modId xmlns:p14="http://schemas.microsoft.com/office/powerpoint/2010/main" val="1299003140"/>
              </p:ext>
            </p:extLst>
          </p:nvPr>
        </p:nvGraphicFramePr>
        <p:xfrm>
          <a:off x="1631950" y="297044"/>
          <a:ext cx="3305174" cy="1793694"/>
        </p:xfrm>
        <a:graphic>
          <a:graphicData uri="http://schemas.openxmlformats.org/drawingml/2006/table">
            <a:tbl>
              <a:tblPr/>
              <a:tblGrid>
                <a:gridCol w="948117"/>
                <a:gridCol w="2357057"/>
              </a:tblGrid>
              <a:tr h="3658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研究課題名</a:t>
                      </a:r>
                      <a:r>
                        <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324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研究代表者名</a:t>
                      </a:r>
                      <a:r>
                        <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r>
                      <a:br>
                        <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br>
                      <a:r>
                        <a:rPr kumimoji="1" lang="ja-JP" altLang="en-US"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（所属機関）</a:t>
                      </a:r>
                      <a:r>
                        <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8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8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endPar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276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研究期間</a:t>
                      </a:r>
                      <a:r>
                        <a:rPr kumimoji="1" lang="en-US" altLang="ja-JP" sz="8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相手国名</a:t>
                      </a:r>
                      <a:r>
                        <a:rPr kumimoji="1" lang="en-US" altLang="ja-JP" sz="8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324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主要相手国研究機関</a:t>
                      </a:r>
                      <a:r>
                        <a:rPr kumimoji="1" lang="en-US" altLang="ja-JP" sz="800" b="0"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71" name="AutoShape 3"/>
          <p:cNvSpPr>
            <a:spLocks noChangeArrowheads="1"/>
          </p:cNvSpPr>
          <p:nvPr/>
        </p:nvSpPr>
        <p:spPr bwMode="auto">
          <a:xfrm>
            <a:off x="4992688" y="2077244"/>
            <a:ext cx="3549650" cy="538956"/>
          </a:xfrm>
          <a:prstGeom prst="roundRect">
            <a:avLst>
              <a:gd name="adj" fmla="val 16667"/>
            </a:avLst>
          </a:prstGeom>
          <a:solidFill>
            <a:srgbClr val="CCFFCC"/>
          </a:solidFill>
          <a:ln w="9525">
            <a:solidFill>
              <a:schemeClr val="tx1"/>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Rectangle 4"/>
          <p:cNvSpPr>
            <a:spLocks noChangeArrowheads="1"/>
          </p:cNvSpPr>
          <p:nvPr/>
        </p:nvSpPr>
        <p:spPr bwMode="auto">
          <a:xfrm>
            <a:off x="5087938" y="6569075"/>
            <a:ext cx="933450" cy="228600"/>
          </a:xfrm>
          <a:prstGeom prst="rect">
            <a:avLst/>
          </a:prstGeom>
          <a:solidFill>
            <a:schemeClr val="tx2">
              <a:lumMod val="40000"/>
              <a:lumOff val="60000"/>
            </a:schemeClr>
          </a:solidFill>
          <a:ln w="9525">
            <a:solidFill>
              <a:schemeClr val="tx1"/>
            </a:solidFill>
            <a:miter lim="800000"/>
            <a:headEnd/>
            <a:tailEnd/>
          </a:ln>
          <a:effectLst/>
        </p:spPr>
        <p:txBody>
          <a:bodyPr wrap="none" anchor="ctr"/>
          <a:lstStyle/>
          <a:p>
            <a:pPr>
              <a:defRPr/>
            </a:pPr>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73" name="Rectangle 5"/>
          <p:cNvSpPr>
            <a:spLocks noChangeArrowheads="1"/>
          </p:cNvSpPr>
          <p:nvPr/>
        </p:nvSpPr>
        <p:spPr bwMode="auto">
          <a:xfrm>
            <a:off x="7524750" y="6561138"/>
            <a:ext cx="1017588" cy="228600"/>
          </a:xfrm>
          <a:prstGeom prst="rect">
            <a:avLst/>
          </a:prstGeom>
          <a:solidFill>
            <a:srgbClr val="FFCC66"/>
          </a:solidFill>
          <a:ln w="9525">
            <a:solidFill>
              <a:srgbClr val="FF6600"/>
            </a:solidFill>
            <a:miter lim="800000"/>
            <a:headEnd/>
            <a:tailEnd/>
          </a:ln>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74" name="AutoShape 7"/>
          <p:cNvSpPr>
            <a:spLocks noChangeArrowheads="1"/>
          </p:cNvSpPr>
          <p:nvPr/>
        </p:nvSpPr>
        <p:spPr bwMode="auto">
          <a:xfrm>
            <a:off x="4987925" y="523627"/>
            <a:ext cx="3549650" cy="650875"/>
          </a:xfrm>
          <a:prstGeom prst="roundRect">
            <a:avLst>
              <a:gd name="adj" fmla="val 16667"/>
            </a:avLst>
          </a:prstGeom>
          <a:solidFill>
            <a:schemeClr val="bg1"/>
          </a:solidFill>
          <a:ln w="9525">
            <a:solidFill>
              <a:schemeClr val="tx1"/>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kumimoji="0"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75" name="Rectangle 31"/>
          <p:cNvSpPr>
            <a:spLocks noChangeArrowheads="1"/>
          </p:cNvSpPr>
          <p:nvPr/>
        </p:nvSpPr>
        <p:spPr bwMode="auto">
          <a:xfrm>
            <a:off x="4987926" y="1781969"/>
            <a:ext cx="5121275" cy="228600"/>
          </a:xfrm>
          <a:prstGeom prst="rect">
            <a:avLst/>
          </a:prstGeom>
          <a:solidFill>
            <a:srgbClr val="FF9900"/>
          </a:solidFill>
          <a:ln w="9525">
            <a:solidFill>
              <a:srgbClr val="FF9900"/>
            </a:solidFill>
            <a:miter lim="800000"/>
            <a:headEnd/>
            <a:tailEnd/>
          </a:ln>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8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プロジェクト目標</a:t>
            </a:r>
          </a:p>
        </p:txBody>
      </p:sp>
      <p:sp>
        <p:nvSpPr>
          <p:cNvPr id="2076" name="Rectangle 32"/>
          <p:cNvSpPr>
            <a:spLocks noChangeArrowheads="1"/>
          </p:cNvSpPr>
          <p:nvPr/>
        </p:nvSpPr>
        <p:spPr bwMode="auto">
          <a:xfrm>
            <a:off x="4987925" y="271214"/>
            <a:ext cx="5116512" cy="228600"/>
          </a:xfrm>
          <a:prstGeom prst="rect">
            <a:avLst/>
          </a:prstGeom>
          <a:solidFill>
            <a:srgbClr val="FF6600"/>
          </a:solidFill>
          <a:ln w="9525">
            <a:solidFill>
              <a:srgbClr val="FF6600"/>
            </a:solidFill>
            <a:miter lim="800000"/>
            <a:headEnd/>
            <a:tailEnd/>
          </a:ln>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8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上位目標</a:t>
            </a:r>
          </a:p>
        </p:txBody>
      </p:sp>
      <p:sp>
        <p:nvSpPr>
          <p:cNvPr id="13" name="Rectangle 65"/>
          <p:cNvSpPr>
            <a:spLocks noChangeArrowheads="1"/>
          </p:cNvSpPr>
          <p:nvPr/>
        </p:nvSpPr>
        <p:spPr bwMode="auto">
          <a:xfrm>
            <a:off x="8855075" y="6561138"/>
            <a:ext cx="1189038" cy="228600"/>
          </a:xfrm>
          <a:prstGeom prst="rect">
            <a:avLst/>
          </a:prstGeom>
          <a:solidFill>
            <a:schemeClr val="accent5">
              <a:lumMod val="40000"/>
              <a:lumOff val="60000"/>
            </a:schemeClr>
          </a:solidFill>
          <a:ln w="9525">
            <a:solidFill>
              <a:schemeClr val="tx1"/>
            </a:solidFill>
            <a:miter lim="800000"/>
            <a:headEnd/>
            <a:tailEnd/>
          </a:ln>
          <a:effectLst/>
        </p:spPr>
        <p:txBody>
          <a:bodyPr wrap="none" anchor="ctr"/>
          <a:lstStyle/>
          <a:p>
            <a:pPr>
              <a:defRPr/>
            </a:pPr>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78" name="AutoShape 92"/>
          <p:cNvSpPr>
            <a:spLocks noChangeArrowheads="1"/>
          </p:cNvSpPr>
          <p:nvPr/>
        </p:nvSpPr>
        <p:spPr bwMode="auto">
          <a:xfrm>
            <a:off x="8666162" y="1174502"/>
            <a:ext cx="1443038" cy="568325"/>
          </a:xfrm>
          <a:prstGeom prst="upArrowCallout">
            <a:avLst>
              <a:gd name="adj1" fmla="val 63948"/>
              <a:gd name="adj2" fmla="val 63936"/>
              <a:gd name="adj3" fmla="val 16667"/>
              <a:gd name="adj4" fmla="val 6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79" name="AutoShape 95"/>
          <p:cNvSpPr>
            <a:spLocks noChangeArrowheads="1"/>
          </p:cNvSpPr>
          <p:nvPr/>
        </p:nvSpPr>
        <p:spPr bwMode="auto">
          <a:xfrm>
            <a:off x="8670925" y="2057400"/>
            <a:ext cx="1443038" cy="558800"/>
          </a:xfrm>
          <a:prstGeom prst="roundRect">
            <a:avLst>
              <a:gd name="adj" fmla="val 16667"/>
            </a:avLst>
          </a:prstGeom>
          <a:solidFill>
            <a:schemeClr val="bg1"/>
          </a:solidFill>
          <a:ln w="9525">
            <a:solidFill>
              <a:schemeClr val="tx1"/>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kumimoji="0"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Rectangle 128"/>
          <p:cNvSpPr>
            <a:spLocks noChangeArrowheads="1"/>
          </p:cNvSpPr>
          <p:nvPr/>
        </p:nvSpPr>
        <p:spPr bwMode="auto">
          <a:xfrm>
            <a:off x="6132514" y="6561138"/>
            <a:ext cx="1273175" cy="228600"/>
          </a:xfrm>
          <a:prstGeom prst="rect">
            <a:avLst/>
          </a:prstGeom>
          <a:solidFill>
            <a:schemeClr val="accent3">
              <a:lumMod val="60000"/>
              <a:lumOff val="40000"/>
            </a:schemeClr>
          </a:solidFill>
          <a:ln w="9525">
            <a:solidFill>
              <a:srgbClr val="008000"/>
            </a:solidFill>
            <a:miter lim="800000"/>
            <a:headEnd/>
            <a:tailEnd/>
          </a:ln>
          <a:effectLst/>
        </p:spPr>
        <p:txBody>
          <a:bodyPr wrap="none" anchor="ctr"/>
          <a:lstStyle/>
          <a:p>
            <a:pPr>
              <a:defRPr/>
            </a:pPr>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81" name="AutoShape 136"/>
          <p:cNvSpPr>
            <a:spLocks noChangeArrowheads="1"/>
          </p:cNvSpPr>
          <p:nvPr/>
        </p:nvSpPr>
        <p:spPr bwMode="auto">
          <a:xfrm>
            <a:off x="4987925" y="1174502"/>
            <a:ext cx="3549650" cy="568325"/>
          </a:xfrm>
          <a:prstGeom prst="upArrowCallout">
            <a:avLst>
              <a:gd name="adj1" fmla="val 102882"/>
              <a:gd name="adj2" fmla="val 102882"/>
              <a:gd name="adj3" fmla="val 16667"/>
              <a:gd name="adj4" fmla="val 6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82" name="AutoShape 137"/>
          <p:cNvSpPr>
            <a:spLocks noChangeArrowheads="1"/>
          </p:cNvSpPr>
          <p:nvPr/>
        </p:nvSpPr>
        <p:spPr bwMode="auto">
          <a:xfrm>
            <a:off x="8605838" y="523627"/>
            <a:ext cx="1503363" cy="650875"/>
          </a:xfrm>
          <a:prstGeom prst="roundRect">
            <a:avLst>
              <a:gd name="adj" fmla="val 16667"/>
            </a:avLst>
          </a:prstGeom>
          <a:solidFill>
            <a:schemeClr val="bg1"/>
          </a:solidFill>
          <a:ln w="9525">
            <a:solidFill>
              <a:schemeClr val="tx1"/>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kumimoji="0"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36" name="直線コネクタ 35"/>
          <p:cNvCxnSpPr/>
          <p:nvPr/>
        </p:nvCxnSpPr>
        <p:spPr>
          <a:xfrm rot="5400000">
            <a:off x="8232776" y="4564063"/>
            <a:ext cx="3944937" cy="1588"/>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2084" name="テキスト ボックス 45"/>
          <p:cNvSpPr txBox="1">
            <a:spLocks noChangeArrowheads="1"/>
          </p:cNvSpPr>
          <p:nvPr/>
        </p:nvSpPr>
        <p:spPr bwMode="auto">
          <a:xfrm>
            <a:off x="10131426" y="2370138"/>
            <a:ext cx="508473"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800" b="1">
                <a:latin typeface="メイリオ" panose="020B0604030504040204" pitchFamily="50" charset="-128"/>
                <a:ea typeface="メイリオ" panose="020B0604030504040204" pitchFamily="50" charset="-128"/>
                <a:cs typeface="メイリオ" panose="020B0604030504040204" pitchFamily="50" charset="-128"/>
              </a:rPr>
              <a:t>100%</a:t>
            </a:r>
            <a:endParaRPr lang="ja-JP" altLang="en-US" sz="8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85" name="テキスト ボックス 46"/>
          <p:cNvSpPr txBox="1">
            <a:spLocks noChangeArrowheads="1"/>
          </p:cNvSpPr>
          <p:nvPr/>
        </p:nvSpPr>
        <p:spPr bwMode="auto">
          <a:xfrm>
            <a:off x="10137775" y="3182938"/>
            <a:ext cx="43954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800" b="1">
                <a:latin typeface="メイリオ" panose="020B0604030504040204" pitchFamily="50" charset="-128"/>
                <a:ea typeface="メイリオ" panose="020B0604030504040204" pitchFamily="50" charset="-128"/>
                <a:cs typeface="メイリオ" panose="020B0604030504040204" pitchFamily="50" charset="-128"/>
              </a:rPr>
              <a:t>80%</a:t>
            </a:r>
            <a:endParaRPr lang="ja-JP" altLang="en-US" sz="8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86" name="テキスト ボックス 47"/>
          <p:cNvSpPr txBox="1">
            <a:spLocks noChangeArrowheads="1"/>
          </p:cNvSpPr>
          <p:nvPr/>
        </p:nvSpPr>
        <p:spPr bwMode="auto">
          <a:xfrm>
            <a:off x="10148888" y="4019550"/>
            <a:ext cx="43954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800" b="1">
                <a:latin typeface="メイリオ" panose="020B0604030504040204" pitchFamily="50" charset="-128"/>
                <a:ea typeface="メイリオ" panose="020B0604030504040204" pitchFamily="50" charset="-128"/>
                <a:cs typeface="メイリオ" panose="020B0604030504040204" pitchFamily="50" charset="-128"/>
              </a:rPr>
              <a:t>60%</a:t>
            </a:r>
            <a:endParaRPr lang="ja-JP" altLang="en-US" sz="8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87" name="テキスト ボックス 48"/>
          <p:cNvSpPr txBox="1">
            <a:spLocks noChangeArrowheads="1"/>
          </p:cNvSpPr>
          <p:nvPr/>
        </p:nvSpPr>
        <p:spPr bwMode="auto">
          <a:xfrm>
            <a:off x="10144125" y="4695825"/>
            <a:ext cx="43954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800" b="1">
                <a:latin typeface="メイリオ" panose="020B0604030504040204" pitchFamily="50" charset="-128"/>
                <a:ea typeface="メイリオ" panose="020B0604030504040204" pitchFamily="50" charset="-128"/>
                <a:cs typeface="メイリオ" panose="020B0604030504040204" pitchFamily="50" charset="-128"/>
              </a:rPr>
              <a:t>40%</a:t>
            </a:r>
            <a:endParaRPr lang="ja-JP" altLang="en-US" sz="8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88" name="テキスト ボックス 49"/>
          <p:cNvSpPr txBox="1">
            <a:spLocks noChangeArrowheads="1"/>
          </p:cNvSpPr>
          <p:nvPr/>
        </p:nvSpPr>
        <p:spPr bwMode="auto">
          <a:xfrm>
            <a:off x="10152063" y="5576888"/>
            <a:ext cx="43954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800" b="1">
                <a:latin typeface="メイリオ" panose="020B0604030504040204" pitchFamily="50" charset="-128"/>
                <a:ea typeface="メイリオ" panose="020B0604030504040204" pitchFamily="50" charset="-128"/>
                <a:cs typeface="メイリオ" panose="020B0604030504040204" pitchFamily="50" charset="-128"/>
              </a:rPr>
              <a:t>20%</a:t>
            </a:r>
            <a:endParaRPr lang="ja-JP" altLang="en-US" sz="8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89" name="テキスト ボックス 50"/>
          <p:cNvSpPr txBox="1">
            <a:spLocks noChangeArrowheads="1"/>
          </p:cNvSpPr>
          <p:nvPr/>
        </p:nvSpPr>
        <p:spPr bwMode="auto">
          <a:xfrm>
            <a:off x="10152063" y="6369050"/>
            <a:ext cx="37061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800" b="1">
                <a:latin typeface="メイリオ" panose="020B0604030504040204" pitchFamily="50" charset="-128"/>
                <a:ea typeface="メイリオ" panose="020B0604030504040204" pitchFamily="50" charset="-128"/>
                <a:cs typeface="メイリオ" panose="020B0604030504040204" pitchFamily="50" charset="-128"/>
              </a:rPr>
              <a:t>0%</a:t>
            </a:r>
            <a:endParaRPr lang="ja-JP" altLang="en-US" sz="8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2" name="上矢印 51"/>
          <p:cNvSpPr/>
          <p:nvPr/>
        </p:nvSpPr>
        <p:spPr>
          <a:xfrm>
            <a:off x="5265738" y="2628900"/>
            <a:ext cx="571500" cy="3881438"/>
          </a:xfrm>
          <a:prstGeom prst="upArrow">
            <a:avLst/>
          </a:prstGeom>
          <a:solidFill>
            <a:schemeClr val="tx2">
              <a:lumMod val="40000"/>
              <a:lumOff val="60000"/>
            </a:schemeClr>
          </a:solidFill>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sz="8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3" name="上矢印 52"/>
          <p:cNvSpPr/>
          <p:nvPr/>
        </p:nvSpPr>
        <p:spPr>
          <a:xfrm>
            <a:off x="6483350" y="2624139"/>
            <a:ext cx="571500" cy="3881437"/>
          </a:xfrm>
          <a:prstGeom prst="upArrow">
            <a:avLst/>
          </a:prstGeom>
          <a:solidFill>
            <a:schemeClr val="accent3">
              <a:lumMod val="60000"/>
              <a:lumOff val="40000"/>
            </a:schemeClr>
          </a:solidFill>
          <a:ln>
            <a:solidFill>
              <a:schemeClr val="accent3">
                <a:lumMod val="7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sz="8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4" name="上矢印 53"/>
          <p:cNvSpPr/>
          <p:nvPr/>
        </p:nvSpPr>
        <p:spPr>
          <a:xfrm>
            <a:off x="7666038" y="2633664"/>
            <a:ext cx="571500" cy="3881437"/>
          </a:xfrm>
          <a:prstGeom prst="upArrow">
            <a:avLst/>
          </a:prstGeom>
          <a:solidFill>
            <a:schemeClr val="accent6">
              <a:lumMod val="60000"/>
              <a:lumOff val="40000"/>
            </a:schemeClr>
          </a:solidFill>
          <a:ln>
            <a:solidFill>
              <a:srgbClr val="FF66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sz="8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5" name="上矢印 54"/>
          <p:cNvSpPr/>
          <p:nvPr/>
        </p:nvSpPr>
        <p:spPr>
          <a:xfrm>
            <a:off x="9131300" y="2630489"/>
            <a:ext cx="571500" cy="3881437"/>
          </a:xfrm>
          <a:prstGeom prst="upArrow">
            <a:avLst/>
          </a:prstGeom>
          <a:solidFill>
            <a:schemeClr val="bg1"/>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ja-JP" altLang="en-US" sz="8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2" name="AutoShape 132"/>
          <p:cNvSpPr>
            <a:spLocks noChangeArrowheads="1"/>
          </p:cNvSpPr>
          <p:nvPr/>
        </p:nvSpPr>
        <p:spPr bwMode="auto">
          <a:xfrm>
            <a:off x="7388226" y="4735890"/>
            <a:ext cx="1154113" cy="521910"/>
          </a:xfrm>
          <a:prstGeom prst="roundRect">
            <a:avLst>
              <a:gd name="adj" fmla="val 16667"/>
            </a:avLst>
          </a:prstGeom>
          <a:solidFill>
            <a:schemeClr val="accent6">
              <a:lumMod val="60000"/>
              <a:lumOff val="40000"/>
            </a:schemeClr>
          </a:solidFill>
          <a:ln w="12700" cap="flat" cmpd="sng" algn="ctr">
            <a:solidFill>
              <a:srgbClr val="FF6600"/>
            </a:solidFill>
            <a:prstDash val="solid"/>
            <a:round/>
            <a:headEnd type="none" w="med" len="med"/>
            <a:tailEnd type="none" w="med" len="med"/>
          </a:ln>
          <a:effectLst/>
        </p:spPr>
        <p:txBody>
          <a:bodyPr anchor="ctr"/>
          <a:lstStyle/>
          <a:p>
            <a:pPr algn="ctr">
              <a:defRPr/>
            </a:pPr>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3" name="AutoShape 133"/>
          <p:cNvSpPr>
            <a:spLocks noChangeArrowheads="1"/>
          </p:cNvSpPr>
          <p:nvPr/>
        </p:nvSpPr>
        <p:spPr bwMode="auto">
          <a:xfrm>
            <a:off x="7388226" y="5574090"/>
            <a:ext cx="1154113" cy="521910"/>
          </a:xfrm>
          <a:prstGeom prst="roundRect">
            <a:avLst>
              <a:gd name="adj" fmla="val 16667"/>
            </a:avLst>
          </a:prstGeom>
          <a:solidFill>
            <a:schemeClr val="accent6">
              <a:lumMod val="60000"/>
              <a:lumOff val="40000"/>
            </a:schemeClr>
          </a:solidFill>
          <a:ln w="12700" cap="flat" cmpd="sng" algn="ctr">
            <a:solidFill>
              <a:srgbClr val="FF6600"/>
            </a:solidFill>
            <a:prstDash val="solid"/>
            <a:round/>
            <a:headEnd type="none" w="med" len="med"/>
            <a:tailEnd type="none" w="med" len="med"/>
          </a:ln>
          <a:effectLst/>
        </p:spPr>
        <p:txBody>
          <a:bodyPr anchor="ctr"/>
          <a:lstStyle/>
          <a:p>
            <a:pPr algn="ctr">
              <a:defRPr/>
            </a:pPr>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4" name="正方形/長方形 73"/>
          <p:cNvSpPr>
            <a:spLocks noChangeArrowheads="1"/>
          </p:cNvSpPr>
          <p:nvPr/>
        </p:nvSpPr>
        <p:spPr bwMode="auto">
          <a:xfrm>
            <a:off x="9278939" y="3810001"/>
            <a:ext cx="268287" cy="2709863"/>
          </a:xfrm>
          <a:prstGeom prst="rect">
            <a:avLst/>
          </a:prstGeom>
          <a:gradFill rotWithShape="1">
            <a:gsLst>
              <a:gs pos="48000">
                <a:srgbClr val="80F549"/>
              </a:gs>
              <a:gs pos="100000">
                <a:schemeClr val="bg1"/>
              </a:gs>
            </a:gsLst>
            <a:lin ang="16200000"/>
          </a:gradFill>
          <a:ln>
            <a:noFill/>
          </a:ln>
          <a:effectLst>
            <a:outerShdw blurRad="40000" dist="23000" dir="5400000" rotWithShape="0">
              <a:srgbClr val="000000">
                <a:alpha val="34999"/>
              </a:srgbClr>
            </a:outerShdw>
          </a:effectLst>
          <a:extLst/>
        </p:spPr>
        <p:txBody>
          <a:bodyPr anchor="ctr"/>
          <a:lstStyle/>
          <a:p>
            <a:pPr algn="ctr">
              <a:defRPr/>
            </a:pPr>
            <a:endParaRPr lang="ja-JP" altLang="en-US" sz="800">
              <a:solidFill>
                <a:schemeClr val="lt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97" name="AutoShape 83"/>
          <p:cNvSpPr>
            <a:spLocks noChangeArrowheads="1"/>
          </p:cNvSpPr>
          <p:nvPr/>
        </p:nvSpPr>
        <p:spPr bwMode="auto">
          <a:xfrm>
            <a:off x="8823325" y="5114925"/>
            <a:ext cx="1189038" cy="381000"/>
          </a:xfrm>
          <a:prstGeom prst="roundRect">
            <a:avLst>
              <a:gd name="adj" fmla="val 16667"/>
            </a:avLst>
          </a:prstGeom>
          <a:solidFill>
            <a:srgbClr val="80F549"/>
          </a:solidFill>
          <a:ln w="12700">
            <a:solidFill>
              <a:srgbClr val="008000"/>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98" name="AutoShape 96"/>
          <p:cNvSpPr>
            <a:spLocks noChangeArrowheads="1"/>
          </p:cNvSpPr>
          <p:nvPr/>
        </p:nvSpPr>
        <p:spPr bwMode="auto">
          <a:xfrm>
            <a:off x="8729663" y="5685044"/>
            <a:ext cx="1416050" cy="487156"/>
          </a:xfrm>
          <a:prstGeom prst="roundRect">
            <a:avLst>
              <a:gd name="adj" fmla="val 16667"/>
            </a:avLst>
          </a:prstGeom>
          <a:solidFill>
            <a:srgbClr val="80F549"/>
          </a:solidFill>
          <a:ln w="12700">
            <a:solidFill>
              <a:srgbClr val="008000"/>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99" name="AutoShape 81"/>
          <p:cNvSpPr>
            <a:spLocks noChangeArrowheads="1"/>
          </p:cNvSpPr>
          <p:nvPr/>
        </p:nvSpPr>
        <p:spPr bwMode="auto">
          <a:xfrm>
            <a:off x="5011738" y="5257801"/>
            <a:ext cx="1103312" cy="531813"/>
          </a:xfrm>
          <a:prstGeom prst="roundRect">
            <a:avLst>
              <a:gd name="adj" fmla="val 16667"/>
            </a:avLst>
          </a:prstGeom>
          <a:solidFill>
            <a:srgbClr val="95B3D7"/>
          </a:solidFill>
          <a:ln w="12700">
            <a:solidFill>
              <a:srgbClr val="3366FF"/>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00" name="AutoShape 84"/>
          <p:cNvSpPr>
            <a:spLocks noChangeArrowheads="1"/>
          </p:cNvSpPr>
          <p:nvPr/>
        </p:nvSpPr>
        <p:spPr bwMode="auto">
          <a:xfrm>
            <a:off x="8772526" y="4376738"/>
            <a:ext cx="1274763" cy="457200"/>
          </a:xfrm>
          <a:prstGeom prst="roundRect">
            <a:avLst>
              <a:gd name="adj" fmla="val 16667"/>
            </a:avLst>
          </a:prstGeom>
          <a:solidFill>
            <a:srgbClr val="80F549"/>
          </a:solidFill>
          <a:ln w="12700">
            <a:solidFill>
              <a:srgbClr val="008000"/>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3" name="AutoShape 124"/>
          <p:cNvSpPr>
            <a:spLocks noChangeArrowheads="1"/>
          </p:cNvSpPr>
          <p:nvPr/>
        </p:nvSpPr>
        <p:spPr bwMode="auto">
          <a:xfrm>
            <a:off x="4992688" y="4262438"/>
            <a:ext cx="1122362" cy="533528"/>
          </a:xfrm>
          <a:prstGeom prst="roundRect">
            <a:avLst>
              <a:gd name="adj" fmla="val 16667"/>
            </a:avLst>
          </a:prstGeom>
          <a:solidFill>
            <a:schemeClr val="accent1">
              <a:lumMod val="60000"/>
              <a:lumOff val="40000"/>
            </a:schemeClr>
          </a:solidFill>
          <a:ln w="12700" cap="flat" cmpd="sng" algn="ctr">
            <a:solidFill>
              <a:srgbClr val="3366FF"/>
            </a:solidFill>
            <a:prstDash val="solid"/>
            <a:round/>
            <a:headEnd type="none" w="med" len="med"/>
            <a:tailEnd type="none" w="med" len="med"/>
          </a:ln>
          <a:effectLst/>
        </p:spPr>
        <p:txBody>
          <a:bodyPr anchor="ctr"/>
          <a:lstStyle/>
          <a:p>
            <a:pPr algn="ctr">
              <a:defRPr/>
            </a:pPr>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6" name="直線コネクタ 55"/>
          <p:cNvCxnSpPr/>
          <p:nvPr/>
        </p:nvCxnSpPr>
        <p:spPr>
          <a:xfrm>
            <a:off x="4937126" y="6527800"/>
            <a:ext cx="5268913" cy="1588"/>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58" name="AutoShape 134"/>
          <p:cNvSpPr>
            <a:spLocks noChangeArrowheads="1"/>
          </p:cNvSpPr>
          <p:nvPr/>
        </p:nvSpPr>
        <p:spPr bwMode="auto">
          <a:xfrm>
            <a:off x="7388226" y="3897690"/>
            <a:ext cx="1154113" cy="521910"/>
          </a:xfrm>
          <a:prstGeom prst="roundRect">
            <a:avLst>
              <a:gd name="adj" fmla="val 16667"/>
            </a:avLst>
          </a:prstGeom>
          <a:solidFill>
            <a:schemeClr val="accent6">
              <a:lumMod val="60000"/>
              <a:lumOff val="40000"/>
            </a:schemeClr>
          </a:solidFill>
          <a:ln w="12700" cap="flat" cmpd="sng" algn="ctr">
            <a:solidFill>
              <a:srgbClr val="FF6600"/>
            </a:solidFill>
            <a:prstDash val="solid"/>
            <a:round/>
            <a:headEnd type="none" w="med" len="med"/>
            <a:tailEnd type="none" w="med" len="med"/>
          </a:ln>
          <a:effectLst/>
        </p:spPr>
        <p:txBody>
          <a:bodyPr anchor="ctr"/>
          <a:lstStyle/>
          <a:p>
            <a:pPr algn="ctr">
              <a:defRPr/>
            </a:pPr>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04" name="AutoShape 91"/>
          <p:cNvSpPr>
            <a:spLocks noChangeArrowheads="1"/>
          </p:cNvSpPr>
          <p:nvPr/>
        </p:nvSpPr>
        <p:spPr bwMode="auto">
          <a:xfrm>
            <a:off x="8789989" y="3810000"/>
            <a:ext cx="1273175" cy="304800"/>
          </a:xfrm>
          <a:prstGeom prst="roundRect">
            <a:avLst>
              <a:gd name="adj" fmla="val 16667"/>
            </a:avLst>
          </a:prstGeom>
          <a:solidFill>
            <a:srgbClr val="CCFFCC"/>
          </a:solidFill>
          <a:ln w="12700">
            <a:solidFill>
              <a:srgbClr val="008000"/>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05" name="AutoShape 135"/>
          <p:cNvSpPr>
            <a:spLocks noChangeArrowheads="1"/>
          </p:cNvSpPr>
          <p:nvPr/>
        </p:nvSpPr>
        <p:spPr bwMode="auto">
          <a:xfrm>
            <a:off x="8670925" y="3048000"/>
            <a:ext cx="1443038" cy="533400"/>
          </a:xfrm>
          <a:prstGeom prst="roundRect">
            <a:avLst>
              <a:gd name="adj" fmla="val 16667"/>
            </a:avLst>
          </a:prstGeom>
          <a:solidFill>
            <a:schemeClr val="bg1"/>
          </a:solidFill>
          <a:ln w="12700">
            <a:solidFill>
              <a:srgbClr val="008000"/>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9518" name="Group 62"/>
          <p:cNvGraphicFramePr>
            <a:graphicFrameLocks noGrp="1"/>
          </p:cNvGraphicFramePr>
          <p:nvPr>
            <p:extLst>
              <p:ext uri="{D42A27DB-BD31-4B8C-83A1-F6EECF244321}">
                <p14:modId xmlns:p14="http://schemas.microsoft.com/office/powerpoint/2010/main" val="3138179193"/>
              </p:ext>
            </p:extLst>
          </p:nvPr>
        </p:nvGraphicFramePr>
        <p:xfrm>
          <a:off x="1631951" y="2417763"/>
          <a:ext cx="3305175" cy="4367212"/>
        </p:xfrm>
        <a:graphic>
          <a:graphicData uri="http://schemas.openxmlformats.org/drawingml/2006/table">
            <a:tbl>
              <a:tblPr/>
              <a:tblGrid>
                <a:gridCol w="1139825"/>
                <a:gridCol w="2165350"/>
              </a:tblGrid>
              <a:tr h="640123">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日本政府、社会、産業への貢献</a:t>
                      </a:r>
                    </a:p>
                  </a:txBody>
                  <a:tcPr marT="45723" marB="45723"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45723" marB="45723"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2006">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科学技術の発展</a:t>
                      </a:r>
                    </a:p>
                  </a:txBody>
                  <a:tcPr marT="45723" marB="45723"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45723" marB="45723"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9593">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知財の獲得、国際標準化の推進、生物資源へのアクセス等</a:t>
                      </a:r>
                    </a:p>
                  </a:txBody>
                  <a:tcPr marT="45723" marB="45723"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7313" marR="0" lvl="0" indent="-87313" algn="l" defTabSz="914400" rtl="0" eaLnBrk="1" fontAlgn="base" latinLnBrk="0" hangingPunct="1">
                        <a:lnSpc>
                          <a:spcPct val="100000"/>
                        </a:lnSpc>
                        <a:spcBef>
                          <a:spcPct val="20000"/>
                        </a:spcBef>
                        <a:spcAft>
                          <a:spcPct val="0"/>
                        </a:spcAft>
                        <a:buClrTx/>
                        <a:buSzTx/>
                        <a:buFont typeface="Arial" charset="0"/>
                        <a:buNone/>
                        <a:tabLst/>
                      </a:pPr>
                      <a:endPar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45723" marB="45723"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69329">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世界で活躍できる日本人人材の育成</a:t>
                      </a:r>
                    </a:p>
                  </a:txBody>
                  <a:tcPr marT="45723" marB="45723"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7313" marR="0" lvl="0" indent="-87313" algn="l" defTabSz="914400" rtl="0" eaLnBrk="1" fontAlgn="base" latinLnBrk="0" hangingPunct="1">
                        <a:lnSpc>
                          <a:spcPct val="100000"/>
                        </a:lnSpc>
                        <a:spcBef>
                          <a:spcPct val="20000"/>
                        </a:spcBef>
                        <a:spcAft>
                          <a:spcPct val="0"/>
                        </a:spcAft>
                        <a:buClrTx/>
                        <a:buSzTx/>
                        <a:buFont typeface="Arial" charset="0"/>
                        <a:buNone/>
                        <a:tabLst/>
                      </a:pPr>
                      <a:endParaRPr kumimoji="1" lang="en-US" altLang="ja-JP"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45723" marB="45723"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5074">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技術及び人的ネットワークの構築</a:t>
                      </a:r>
                    </a:p>
                  </a:txBody>
                  <a:tcPr marT="45723" marB="45723"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1" lang="ja-JP" altLang="en-US" sz="800" b="0"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45723" marB="45723"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1087">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1" lang="ja-JP" altLang="en-US" sz="800" b="0" i="0" u="none" strike="noStrike" cap="none" normalizeH="0" baseline="0" dirty="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成果物（提言書、論文、プログラム、マニュアル、データなど）</a:t>
                      </a:r>
                    </a:p>
                  </a:txBody>
                  <a:tcPr marT="45723" marB="45723"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7313" marR="0" lvl="0" indent="-87313" algn="l" defTabSz="914400" rtl="0" eaLnBrk="1" fontAlgn="base" latinLnBrk="0" hangingPunct="1">
                        <a:lnSpc>
                          <a:spcPct val="100000"/>
                        </a:lnSpc>
                        <a:spcBef>
                          <a:spcPct val="20000"/>
                        </a:spcBef>
                        <a:spcAft>
                          <a:spcPct val="0"/>
                        </a:spcAft>
                        <a:buClrTx/>
                        <a:buSzTx/>
                        <a:buFont typeface="Arial" charset="0"/>
                        <a:buNone/>
                        <a:tabLst/>
                        <a:defRPr/>
                      </a:pP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T="45723" marB="45723"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129" name="AutoShape 131"/>
          <p:cNvSpPr>
            <a:spLocks noChangeArrowheads="1"/>
          </p:cNvSpPr>
          <p:nvPr/>
        </p:nvSpPr>
        <p:spPr bwMode="auto">
          <a:xfrm>
            <a:off x="6165851" y="3897690"/>
            <a:ext cx="1179513" cy="521910"/>
          </a:xfrm>
          <a:prstGeom prst="roundRect">
            <a:avLst>
              <a:gd name="adj" fmla="val 16667"/>
            </a:avLst>
          </a:prstGeom>
          <a:solidFill>
            <a:srgbClr val="C3D69B"/>
          </a:solidFill>
          <a:ln w="12700">
            <a:solidFill>
              <a:srgbClr val="008000"/>
            </a:solidFill>
            <a:round/>
            <a:headEnd/>
            <a:tailEnd/>
          </a:ln>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6" name="AutoShape 129"/>
          <p:cNvSpPr>
            <a:spLocks noChangeArrowheads="1"/>
          </p:cNvSpPr>
          <p:nvPr/>
        </p:nvSpPr>
        <p:spPr bwMode="auto">
          <a:xfrm>
            <a:off x="6165851" y="5574091"/>
            <a:ext cx="1179513" cy="513973"/>
          </a:xfrm>
          <a:prstGeom prst="roundRect">
            <a:avLst>
              <a:gd name="adj" fmla="val 16667"/>
            </a:avLst>
          </a:prstGeom>
          <a:solidFill>
            <a:schemeClr val="accent3">
              <a:lumMod val="60000"/>
              <a:lumOff val="40000"/>
            </a:schemeClr>
          </a:solidFill>
          <a:ln w="12700" cap="flat" cmpd="sng" algn="ctr">
            <a:solidFill>
              <a:srgbClr val="008000"/>
            </a:solidFill>
            <a:prstDash val="solid"/>
            <a:round/>
            <a:headEnd type="none" w="med" len="med"/>
            <a:tailEnd type="none" w="med" len="med"/>
          </a:ln>
          <a:effectLst/>
        </p:spPr>
        <p:txBody>
          <a:bodyPr anchor="ctr"/>
          <a:lstStyle/>
          <a:p>
            <a:pPr algn="ctr">
              <a:defRPr/>
            </a:pPr>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7" name="AutoShape 123"/>
          <p:cNvSpPr>
            <a:spLocks noChangeArrowheads="1"/>
          </p:cNvSpPr>
          <p:nvPr/>
        </p:nvSpPr>
        <p:spPr bwMode="auto">
          <a:xfrm>
            <a:off x="6165851" y="4735890"/>
            <a:ext cx="1179513" cy="521910"/>
          </a:xfrm>
          <a:prstGeom prst="roundRect">
            <a:avLst>
              <a:gd name="adj" fmla="val 16667"/>
            </a:avLst>
          </a:prstGeom>
          <a:solidFill>
            <a:schemeClr val="accent3">
              <a:lumMod val="60000"/>
              <a:lumOff val="40000"/>
            </a:schemeClr>
          </a:solidFill>
          <a:ln w="12700">
            <a:solidFill>
              <a:srgbClr val="008000"/>
            </a:solidFill>
            <a:round/>
            <a:headEnd/>
            <a:tailEnd/>
          </a:ln>
        </p:spPr>
        <p:txBody>
          <a:bodyPr anchor="ctr"/>
          <a:lstStyle/>
          <a:p>
            <a:pPr algn="ctr">
              <a:defRPr/>
            </a:pPr>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8" name="AutoShape 130"/>
          <p:cNvSpPr>
            <a:spLocks noChangeArrowheads="1"/>
          </p:cNvSpPr>
          <p:nvPr/>
        </p:nvSpPr>
        <p:spPr bwMode="auto">
          <a:xfrm>
            <a:off x="4992688" y="3048000"/>
            <a:ext cx="3549650" cy="533400"/>
          </a:xfrm>
          <a:prstGeom prst="roundRect">
            <a:avLst>
              <a:gd name="adj" fmla="val 16667"/>
            </a:avLst>
          </a:prstGeom>
          <a:solidFill>
            <a:schemeClr val="accent2">
              <a:lumMod val="40000"/>
              <a:lumOff val="60000"/>
            </a:schemeClr>
          </a:solidFill>
          <a:ln w="12700">
            <a:solidFill>
              <a:srgbClr val="FF0000"/>
            </a:solidFill>
            <a:round/>
            <a:headEnd/>
            <a:tailEnd/>
          </a:ln>
        </p:spPr>
        <p:txBody>
          <a:bodyPr anchor="ctr"/>
          <a:lstStyle/>
          <a:p>
            <a:pPr algn="ctr">
              <a:defRPr/>
            </a:pPr>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4" name="Text Box 118"/>
          <p:cNvSpPr txBox="1">
            <a:spLocks noChangeArrowheads="1"/>
          </p:cNvSpPr>
          <p:nvPr/>
        </p:nvSpPr>
        <p:spPr bwMode="auto">
          <a:xfrm>
            <a:off x="1627032" y="44750"/>
            <a:ext cx="3289178"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pPr>
            <a:r>
              <a:rPr lang="en-US" altLang="ja-JP" sz="800" b="1" dirty="0">
                <a:latin typeface="メイリオ" panose="020B0604030504040204" pitchFamily="50" charset="-128"/>
                <a:ea typeface="メイリオ" panose="020B0604030504040204" pitchFamily="50" charset="-128"/>
                <a:cs typeface="メイリオ" panose="020B0604030504040204" pitchFamily="50" charset="-128"/>
              </a:rPr>
              <a:t>AMED</a:t>
            </a:r>
            <a:r>
              <a:rPr lang="ja-JP" altLang="en-US" sz="800" b="1" dirty="0">
                <a:latin typeface="メイリオ" panose="020B0604030504040204" pitchFamily="50" charset="-128"/>
                <a:ea typeface="メイリオ" panose="020B0604030504040204" pitchFamily="50" charset="-128"/>
                <a:cs typeface="メイリオ" panose="020B0604030504040204" pitchFamily="50" charset="-128"/>
              </a:rPr>
              <a:t>成果目標</a:t>
            </a:r>
            <a:r>
              <a:rPr lang="ja-JP" altLang="en-US" sz="800" b="1" dirty="0" smtClean="0">
                <a:latin typeface="メイリオ" panose="020B0604030504040204" pitchFamily="50" charset="-128"/>
                <a:ea typeface="メイリオ" panose="020B0604030504040204" pitchFamily="50" charset="-128"/>
                <a:cs typeface="メイリオ" panose="020B0604030504040204" pitchFamily="50" charset="-128"/>
              </a:rPr>
              <a:t>シート</a:t>
            </a:r>
            <a:endParaRPr lang="ja-JP" altLang="en-US" sz="8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正方形/長方形 1"/>
          <p:cNvSpPr/>
          <p:nvPr/>
        </p:nvSpPr>
        <p:spPr>
          <a:xfrm>
            <a:off x="1627033" y="2127588"/>
            <a:ext cx="3322067" cy="2425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日本への貢献・研究成果</a:t>
            </a:r>
          </a:p>
        </p:txBody>
      </p:sp>
    </p:spTree>
    <p:extLst>
      <p:ext uri="{BB962C8B-B14F-4D97-AF65-F5344CB8AC3E}">
        <p14:creationId xmlns:p14="http://schemas.microsoft.com/office/powerpoint/2010/main" val="32092195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1485</Words>
  <Application>Microsoft Office PowerPoint</Application>
  <PresentationFormat>ワイド画面</PresentationFormat>
  <Paragraphs>181</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ＭＳ Ｐゴシック</vt:lpstr>
      <vt:lpstr>メイリオ</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2019-09-06T02:49:52Z</dcterms:created>
  <dcterms:modified xsi:type="dcterms:W3CDTF">2019-09-06T02:50:05Z</dcterms:modified>
</cp:coreProperties>
</file>