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6" r:id="rId1"/>
  </p:sldMasterIdLst>
  <p:notesMasterIdLst>
    <p:notesMasterId r:id="rId50"/>
  </p:notesMasterIdLst>
  <p:handoutMasterIdLst>
    <p:handoutMasterId r:id="rId51"/>
  </p:handoutMasterIdLst>
  <p:sldIdLst>
    <p:sldId id="256" r:id="rId2"/>
    <p:sldId id="269" r:id="rId3"/>
    <p:sldId id="356" r:id="rId4"/>
    <p:sldId id="336" r:id="rId5"/>
    <p:sldId id="406" r:id="rId6"/>
    <p:sldId id="359" r:id="rId7"/>
    <p:sldId id="360" r:id="rId8"/>
    <p:sldId id="361" r:id="rId9"/>
    <p:sldId id="270" r:id="rId10"/>
    <p:sldId id="352" r:id="rId11"/>
    <p:sldId id="407" r:id="rId12"/>
    <p:sldId id="408" r:id="rId13"/>
    <p:sldId id="409" r:id="rId14"/>
    <p:sldId id="410" r:id="rId15"/>
    <p:sldId id="416" r:id="rId16"/>
    <p:sldId id="419" r:id="rId17"/>
    <p:sldId id="417" r:id="rId18"/>
    <p:sldId id="420" r:id="rId19"/>
    <p:sldId id="421" r:id="rId20"/>
    <p:sldId id="422" r:id="rId21"/>
    <p:sldId id="424" r:id="rId22"/>
    <p:sldId id="425" r:id="rId23"/>
    <p:sldId id="426" r:id="rId24"/>
    <p:sldId id="429" r:id="rId25"/>
    <p:sldId id="427" r:id="rId26"/>
    <p:sldId id="428" r:id="rId27"/>
    <p:sldId id="415" r:id="rId28"/>
    <p:sldId id="432" r:id="rId29"/>
    <p:sldId id="430" r:id="rId30"/>
    <p:sldId id="434" r:id="rId31"/>
    <p:sldId id="433" r:id="rId32"/>
    <p:sldId id="436" r:id="rId33"/>
    <p:sldId id="437" r:id="rId34"/>
    <p:sldId id="438" r:id="rId35"/>
    <p:sldId id="439" r:id="rId36"/>
    <p:sldId id="441" r:id="rId37"/>
    <p:sldId id="442" r:id="rId38"/>
    <p:sldId id="451" r:id="rId39"/>
    <p:sldId id="440" r:id="rId40"/>
    <p:sldId id="443" r:id="rId41"/>
    <p:sldId id="444" r:id="rId42"/>
    <p:sldId id="445" r:id="rId43"/>
    <p:sldId id="452" r:id="rId44"/>
    <p:sldId id="447" r:id="rId45"/>
    <p:sldId id="448" r:id="rId46"/>
    <p:sldId id="449" r:id="rId47"/>
    <p:sldId id="450" r:id="rId48"/>
    <p:sldId id="446" r:id="rId49"/>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新谷靖" initials="新谷靖" lastIdx="1" clrIdx="0">
    <p:extLst>
      <p:ext uri="{19B8F6BF-5375-455C-9EA6-DF929625EA0E}">
        <p15:presenceInfo xmlns:p15="http://schemas.microsoft.com/office/powerpoint/2012/main" userId="S-1-5-21-556963932-3576165714-689861326-39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FF6600"/>
    <a:srgbClr val="FFCCCC"/>
    <a:srgbClr val="FFFFCC"/>
    <a:srgbClr val="FF6699"/>
    <a:srgbClr val="2555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98" autoAdjust="0"/>
    <p:restoredTop sz="94424" autoAdjust="0"/>
  </p:normalViewPr>
  <p:slideViewPr>
    <p:cSldViewPr snapToGrid="0" showGuides="1">
      <p:cViewPr varScale="1">
        <p:scale>
          <a:sx n="115" d="100"/>
          <a:sy n="115" d="100"/>
        </p:scale>
        <p:origin x="1596" y="96"/>
      </p:cViewPr>
      <p:guideLst>
        <p:guide orient="horz" pos="2160"/>
        <p:guide pos="2880"/>
      </p:guideLst>
    </p:cSldViewPr>
  </p:slideViewPr>
  <p:outlineViewPr>
    <p:cViewPr>
      <p:scale>
        <a:sx n="33" d="100"/>
        <a:sy n="33" d="100"/>
      </p:scale>
      <p:origin x="0" y="-6984"/>
    </p:cViewPr>
  </p:outlineViewPr>
  <p:notesTextViewPr>
    <p:cViewPr>
      <p:scale>
        <a:sx n="1" d="1"/>
        <a:sy n="1" d="1"/>
      </p:scale>
      <p:origin x="0" y="0"/>
    </p:cViewPr>
  </p:notesTextViewPr>
  <p:sorterViewPr>
    <p:cViewPr>
      <p:scale>
        <a:sx n="100" d="100"/>
        <a:sy n="100" d="100"/>
      </p:scale>
      <p:origin x="0" y="-7938"/>
    </p:cViewPr>
  </p:sorterViewPr>
  <p:notesViewPr>
    <p:cSldViewPr snapToGrid="0" showGuides="1">
      <p:cViewPr varScale="1">
        <p:scale>
          <a:sx n="51" d="100"/>
          <a:sy n="51" d="100"/>
        </p:scale>
        <p:origin x="2886"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AE6968F3-382A-499D-8063-456E687A9D41}" type="datetimeFigureOut">
              <a:rPr kumimoji="1" lang="ja-JP" altLang="en-US" smtClean="0"/>
              <a:t>2019/9/18</a:t>
            </a:fld>
            <a:endParaRPr kumimoji="1" lang="ja-JP" altLang="en-US"/>
          </a:p>
        </p:txBody>
      </p:sp>
      <p:sp>
        <p:nvSpPr>
          <p:cNvPr id="4" name="フッター プレースホルダー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C9EE8521-CDBA-4ED8-8ECA-E9236EE6E704}" type="slidenum">
              <a:rPr kumimoji="1" lang="ja-JP" altLang="en-US" smtClean="0"/>
              <a:t>‹#›</a:t>
            </a:fld>
            <a:endParaRPr kumimoji="1" lang="ja-JP" altLang="en-US"/>
          </a:p>
        </p:txBody>
      </p:sp>
    </p:spTree>
    <p:extLst>
      <p:ext uri="{BB962C8B-B14F-4D97-AF65-F5344CB8AC3E}">
        <p14:creationId xmlns:p14="http://schemas.microsoft.com/office/powerpoint/2010/main" val="262280731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DE458645-C24C-4E33-A0B7-7088337D768C}" type="datetimeFigureOut">
              <a:rPr kumimoji="1" lang="ja-JP" altLang="en-US" smtClean="0"/>
              <a:t>2019/9/18</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21A22938-FBBD-4697-9886-610DFE12F0C0}" type="slidenum">
              <a:rPr kumimoji="1" lang="ja-JP" altLang="en-US" smtClean="0"/>
              <a:t>‹#›</a:t>
            </a:fld>
            <a:endParaRPr kumimoji="1" lang="ja-JP" altLang="en-US"/>
          </a:p>
        </p:txBody>
      </p:sp>
    </p:spTree>
    <p:extLst>
      <p:ext uri="{BB962C8B-B14F-4D97-AF65-F5344CB8AC3E}">
        <p14:creationId xmlns:p14="http://schemas.microsoft.com/office/powerpoint/2010/main" val="226853224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7100430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5937550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2951713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3632327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txBox="1">
            <a:spLocks noGrp="1" noChangeArrowheads="1"/>
          </p:cNvSpPr>
          <p:nvPr/>
        </p:nvSpPr>
        <p:spPr bwMode="auto">
          <a:xfrm>
            <a:off x="3813320" y="9369925"/>
            <a:ext cx="2920872" cy="49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97" tIns="45699" rIns="91397" bIns="45699" anchor="b"/>
          <a:lstStyle>
            <a:lvl1pPr defTabSz="922338" eaLnBrk="0" hangingPunct="0">
              <a:spcBef>
                <a:spcPct val="30000"/>
              </a:spcBef>
              <a:defRPr kumimoji="1" sz="1200">
                <a:solidFill>
                  <a:schemeClr val="tx1"/>
                </a:solidFill>
                <a:latin typeface="Arial" charset="0"/>
                <a:ea typeface="ＭＳ Ｐ明朝" pitchFamily="18" charset="-128"/>
              </a:defRPr>
            </a:lvl1pPr>
            <a:lvl2pPr marL="749300" indent="-287338" defTabSz="922338" eaLnBrk="0" hangingPunct="0">
              <a:spcBef>
                <a:spcPct val="30000"/>
              </a:spcBef>
              <a:defRPr kumimoji="1" sz="1200">
                <a:solidFill>
                  <a:schemeClr val="tx1"/>
                </a:solidFill>
                <a:latin typeface="Arial" charset="0"/>
                <a:ea typeface="ＭＳ Ｐ明朝" pitchFamily="18" charset="-128"/>
              </a:defRPr>
            </a:lvl2pPr>
            <a:lvl3pPr marL="1152525" indent="-230188" defTabSz="922338" eaLnBrk="0" hangingPunct="0">
              <a:spcBef>
                <a:spcPct val="30000"/>
              </a:spcBef>
              <a:defRPr kumimoji="1" sz="1200">
                <a:solidFill>
                  <a:schemeClr val="tx1"/>
                </a:solidFill>
                <a:latin typeface="Arial" charset="0"/>
                <a:ea typeface="ＭＳ Ｐ明朝" pitchFamily="18" charset="-128"/>
              </a:defRPr>
            </a:lvl3pPr>
            <a:lvl4pPr marL="1612900" indent="-230188" defTabSz="922338" eaLnBrk="0" hangingPunct="0">
              <a:spcBef>
                <a:spcPct val="30000"/>
              </a:spcBef>
              <a:defRPr kumimoji="1" sz="1200">
                <a:solidFill>
                  <a:schemeClr val="tx1"/>
                </a:solidFill>
                <a:latin typeface="Arial" charset="0"/>
                <a:ea typeface="ＭＳ Ｐ明朝" pitchFamily="18" charset="-128"/>
              </a:defRPr>
            </a:lvl4pPr>
            <a:lvl5pPr marL="2074863" indent="-230188" defTabSz="922338" eaLnBrk="0" hangingPunct="0">
              <a:spcBef>
                <a:spcPct val="30000"/>
              </a:spcBef>
              <a:defRPr kumimoji="1" sz="1200">
                <a:solidFill>
                  <a:schemeClr val="tx1"/>
                </a:solidFill>
                <a:latin typeface="Arial" charset="0"/>
                <a:ea typeface="ＭＳ Ｐ明朝" pitchFamily="18" charset="-128"/>
              </a:defRPr>
            </a:lvl5pPr>
            <a:lvl6pPr marL="2532063" indent="-230188" defTabSz="922338"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89263" indent="-230188" defTabSz="922338"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46463" indent="-230188" defTabSz="922338" eaLnBrk="0" fontAlgn="base" hangingPunct="0">
              <a:spcBef>
                <a:spcPct val="30000"/>
              </a:spcBef>
              <a:spcAft>
                <a:spcPct val="0"/>
              </a:spcAft>
              <a:defRPr kumimoji="1" sz="1200">
                <a:solidFill>
                  <a:schemeClr val="tx1"/>
                </a:solidFill>
                <a:latin typeface="Arial" charset="0"/>
                <a:ea typeface="ＭＳ Ｐ明朝" pitchFamily="18" charset="-128"/>
              </a:defRPr>
            </a:lvl8pPr>
            <a:lvl9pPr marL="3903663" indent="-230188" defTabSz="922338"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276AAE81-FB18-42EF-AF69-0DFF3A831494}" type="slidenum">
              <a:rPr lang="en-US" altLang="ja-JP" sz="1300">
                <a:ea typeface="ＭＳ Ｐゴシック" pitchFamily="50" charset="-128"/>
              </a:rPr>
              <a:pPr algn="r" eaLnBrk="1" hangingPunct="1">
                <a:spcBef>
                  <a:spcPct val="0"/>
                </a:spcBef>
              </a:pPr>
              <a:t>42</a:t>
            </a:fld>
            <a:endParaRPr lang="en-US" altLang="ja-JP" sz="1300">
              <a:ea typeface="ＭＳ Ｐゴシック" pitchFamily="50" charset="-128"/>
            </a:endParaRPr>
          </a:p>
        </p:txBody>
      </p:sp>
      <p:sp>
        <p:nvSpPr>
          <p:cNvPr id="76803" name="Rectangle 2"/>
          <p:cNvSpPr>
            <a:spLocks noGrp="1" noRot="1" noChangeAspect="1" noChangeArrowheads="1" noTextEdit="1"/>
          </p:cNvSpPr>
          <p:nvPr>
            <p:ph type="sldImg"/>
          </p:nvPr>
        </p:nvSpPr>
        <p:spPr>
          <a:xfrm>
            <a:off x="903288" y="739775"/>
            <a:ext cx="4932362" cy="3698875"/>
          </a:xfrm>
          <a:ln/>
        </p:spPr>
      </p:sp>
      <p:sp>
        <p:nvSpPr>
          <p:cNvPr id="76804" name="Rectangle 3"/>
          <p:cNvSpPr>
            <a:spLocks noGrp="1" noChangeArrowheads="1"/>
          </p:cNvSpPr>
          <p:nvPr>
            <p:ph type="body" idx="1"/>
          </p:nvPr>
        </p:nvSpPr>
        <p:spPr>
          <a:xfrm>
            <a:off x="674049" y="4688116"/>
            <a:ext cx="5387666" cy="4439131"/>
          </a:xfrm>
          <a:noFill/>
        </p:spPr>
        <p:txBody>
          <a:bodyPr lIns="91397" tIns="45699" rIns="91397" bIns="45699"/>
          <a:lstStyle/>
          <a:p>
            <a:pPr eaLnBrk="1" hangingPunct="1"/>
            <a:endParaRPr lang="ja-JP" altLang="en-US" dirty="0" smtClean="0"/>
          </a:p>
        </p:txBody>
      </p:sp>
    </p:spTree>
    <p:extLst>
      <p:ext uri="{BB962C8B-B14F-4D97-AF65-F5344CB8AC3E}">
        <p14:creationId xmlns:p14="http://schemas.microsoft.com/office/powerpoint/2010/main" val="29649997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JST</a:t>
            </a:r>
            <a:r>
              <a:rPr kumimoji="1" lang="ja-JP" altLang="en-US" dirty="0" smtClean="0"/>
              <a:t>と同様　</a:t>
            </a:r>
            <a:r>
              <a:rPr kumimoji="1" lang="en-US" altLang="ja-JP" dirty="0" smtClean="0"/>
              <a:t>2</a:t>
            </a:r>
            <a:r>
              <a:rPr kumimoji="1" lang="ja-JP" altLang="en-US" dirty="0" smtClean="0"/>
              <a:t>ポツの様式番号と</a:t>
            </a:r>
            <a:r>
              <a:rPr kumimoji="1" lang="en-US" altLang="ja-JP" dirty="0" smtClean="0"/>
              <a:t>3</a:t>
            </a:r>
            <a:r>
              <a:rPr kumimoji="1" lang="ja-JP" altLang="en-US" dirty="0" smtClean="0"/>
              <a:t>ポツを</a:t>
            </a:r>
            <a:r>
              <a:rPr kumimoji="1" lang="en-US" altLang="ja-JP" dirty="0" smtClean="0"/>
              <a:t>AMED</a:t>
            </a:r>
            <a:r>
              <a:rPr kumimoji="1" lang="ja-JP" altLang="en-US" dirty="0" smtClean="0"/>
              <a:t>仕様に修正</a:t>
            </a:r>
            <a:endParaRPr kumimoji="1" lang="en-US" altLang="ja-JP" dirty="0" smtClean="0"/>
          </a:p>
          <a:p>
            <a:endParaRPr kumimoji="1" lang="ja-JP" altLang="en-US" dirty="0"/>
          </a:p>
        </p:txBody>
      </p:sp>
    </p:spTree>
    <p:extLst>
      <p:ext uri="{BB962C8B-B14F-4D97-AF65-F5344CB8AC3E}">
        <p14:creationId xmlns:p14="http://schemas.microsoft.com/office/powerpoint/2010/main" val="25964748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JST</a:t>
            </a:r>
            <a:r>
              <a:rPr kumimoji="1" lang="ja-JP" altLang="en-US" dirty="0" smtClean="0"/>
              <a:t>と同様</a:t>
            </a:r>
            <a:endParaRPr kumimoji="1" lang="ja-JP" altLang="en-US" dirty="0"/>
          </a:p>
        </p:txBody>
      </p:sp>
    </p:spTree>
    <p:extLst>
      <p:ext uri="{BB962C8B-B14F-4D97-AF65-F5344CB8AC3E}">
        <p14:creationId xmlns:p14="http://schemas.microsoft.com/office/powerpoint/2010/main" val="7059983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JST</a:t>
            </a:r>
            <a:r>
              <a:rPr kumimoji="1" lang="ja-JP" altLang="en-US" dirty="0" smtClean="0"/>
              <a:t>と同様</a:t>
            </a:r>
            <a:endParaRPr kumimoji="1" lang="ja-JP" altLang="en-US" dirty="0"/>
          </a:p>
        </p:txBody>
      </p:sp>
    </p:spTree>
    <p:extLst>
      <p:ext uri="{BB962C8B-B14F-4D97-AF65-F5344CB8AC3E}">
        <p14:creationId xmlns:p14="http://schemas.microsoft.com/office/powerpoint/2010/main" val="21256741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JST</a:t>
            </a:r>
            <a:r>
              <a:rPr kumimoji="1" lang="ja-JP" altLang="en-US" dirty="0" smtClean="0"/>
              <a:t>と同様</a:t>
            </a:r>
            <a:endParaRPr kumimoji="1" lang="ja-JP" altLang="en-US" dirty="0"/>
          </a:p>
        </p:txBody>
      </p:sp>
    </p:spTree>
    <p:extLst>
      <p:ext uri="{BB962C8B-B14F-4D97-AF65-F5344CB8AC3E}">
        <p14:creationId xmlns:p14="http://schemas.microsoft.com/office/powerpoint/2010/main" val="217833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6380513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904875" y="741363"/>
            <a:ext cx="4933950" cy="3700462"/>
          </a:xfrm>
          <a:ln/>
        </p:spPr>
      </p:sp>
      <p:sp>
        <p:nvSpPr>
          <p:cNvPr id="32771" name="Rectangle 3"/>
          <p:cNvSpPr>
            <a:spLocks noGrp="1" noChangeArrowheads="1"/>
          </p:cNvSpPr>
          <p:nvPr>
            <p:ph type="body" idx="1"/>
          </p:nvPr>
        </p:nvSpPr>
        <p:spPr>
          <a:noFill/>
        </p:spPr>
        <p:txBody>
          <a:bodyPr lIns="91349" tIns="45676" rIns="91349" bIns="45676"/>
          <a:lstStyle/>
          <a:p>
            <a:endParaRPr lang="en-US" altLang="ja-JP" smtClean="0">
              <a:latin typeface="Arial" panose="020B0604020202020204" pitchFamily="34" charset="0"/>
              <a:ea typeface="Arial Unicode MS" panose="020B0604020202020204" pitchFamily="50" charset="-128"/>
              <a:cs typeface="Arial Unicode MS" panose="020B0604020202020204" pitchFamily="50" charset="-128"/>
            </a:endParaRPr>
          </a:p>
        </p:txBody>
      </p:sp>
    </p:spTree>
    <p:extLst>
      <p:ext uri="{BB962C8B-B14F-4D97-AF65-F5344CB8AC3E}">
        <p14:creationId xmlns:p14="http://schemas.microsoft.com/office/powerpoint/2010/main" val="256426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txBox="1">
            <a:spLocks noGrp="1" noChangeArrowheads="1"/>
          </p:cNvSpPr>
          <p:nvPr/>
        </p:nvSpPr>
        <p:spPr bwMode="auto">
          <a:xfrm>
            <a:off x="3814890" y="9369925"/>
            <a:ext cx="2919302" cy="49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90" tIns="45697" rIns="91390" bIns="45697" anchor="b"/>
          <a:lstStyle>
            <a:lvl1pPr defTabSz="922338" eaLnBrk="0" hangingPunct="0">
              <a:spcBef>
                <a:spcPct val="30000"/>
              </a:spcBef>
              <a:defRPr kumimoji="1" sz="1200">
                <a:solidFill>
                  <a:schemeClr val="tx1"/>
                </a:solidFill>
                <a:latin typeface="Arial" charset="0"/>
                <a:ea typeface="ＭＳ Ｐ明朝" pitchFamily="18" charset="-128"/>
              </a:defRPr>
            </a:lvl1pPr>
            <a:lvl2pPr marL="749300" indent="-287338" defTabSz="922338" eaLnBrk="0" hangingPunct="0">
              <a:spcBef>
                <a:spcPct val="30000"/>
              </a:spcBef>
              <a:defRPr kumimoji="1" sz="1200">
                <a:solidFill>
                  <a:schemeClr val="tx1"/>
                </a:solidFill>
                <a:latin typeface="Arial" charset="0"/>
                <a:ea typeface="ＭＳ Ｐ明朝" pitchFamily="18" charset="-128"/>
              </a:defRPr>
            </a:lvl2pPr>
            <a:lvl3pPr marL="1152525" indent="-230188" defTabSz="922338" eaLnBrk="0" hangingPunct="0">
              <a:spcBef>
                <a:spcPct val="30000"/>
              </a:spcBef>
              <a:defRPr kumimoji="1" sz="1200">
                <a:solidFill>
                  <a:schemeClr val="tx1"/>
                </a:solidFill>
                <a:latin typeface="Arial" charset="0"/>
                <a:ea typeface="ＭＳ Ｐ明朝" pitchFamily="18" charset="-128"/>
              </a:defRPr>
            </a:lvl3pPr>
            <a:lvl4pPr marL="1612900" indent="-230188" defTabSz="922338" eaLnBrk="0" hangingPunct="0">
              <a:spcBef>
                <a:spcPct val="30000"/>
              </a:spcBef>
              <a:defRPr kumimoji="1" sz="1200">
                <a:solidFill>
                  <a:schemeClr val="tx1"/>
                </a:solidFill>
                <a:latin typeface="Arial" charset="0"/>
                <a:ea typeface="ＭＳ Ｐ明朝" pitchFamily="18" charset="-128"/>
              </a:defRPr>
            </a:lvl4pPr>
            <a:lvl5pPr marL="2074863" indent="-230188" defTabSz="922338" eaLnBrk="0" hangingPunct="0">
              <a:spcBef>
                <a:spcPct val="30000"/>
              </a:spcBef>
              <a:defRPr kumimoji="1" sz="1200">
                <a:solidFill>
                  <a:schemeClr val="tx1"/>
                </a:solidFill>
                <a:latin typeface="Arial" charset="0"/>
                <a:ea typeface="ＭＳ Ｐ明朝" pitchFamily="18" charset="-128"/>
              </a:defRPr>
            </a:lvl5pPr>
            <a:lvl6pPr marL="2532063" indent="-230188" defTabSz="922338"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89263" indent="-230188" defTabSz="922338"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46463" indent="-230188" defTabSz="922338" eaLnBrk="0" fontAlgn="base" hangingPunct="0">
              <a:spcBef>
                <a:spcPct val="30000"/>
              </a:spcBef>
              <a:spcAft>
                <a:spcPct val="0"/>
              </a:spcAft>
              <a:defRPr kumimoji="1" sz="1200">
                <a:solidFill>
                  <a:schemeClr val="tx1"/>
                </a:solidFill>
                <a:latin typeface="Arial" charset="0"/>
                <a:ea typeface="ＭＳ Ｐ明朝" pitchFamily="18" charset="-128"/>
              </a:defRPr>
            </a:lvl8pPr>
            <a:lvl9pPr marL="3903663" indent="-230188" defTabSz="922338"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55304964-FA8F-4129-897C-11CDC4896DD3}" type="slidenum">
              <a:rPr lang="en-US" altLang="ja-JP" sz="1300">
                <a:ea typeface="ＭＳ Ｐゴシック" pitchFamily="50" charset="-128"/>
              </a:rPr>
              <a:pPr algn="r" eaLnBrk="1" hangingPunct="1">
                <a:spcBef>
                  <a:spcPct val="0"/>
                </a:spcBef>
              </a:pPr>
              <a:t>8</a:t>
            </a:fld>
            <a:endParaRPr lang="en-US" altLang="ja-JP" sz="1300">
              <a:ea typeface="ＭＳ Ｐゴシック" pitchFamily="50" charset="-128"/>
            </a:endParaRPr>
          </a:p>
        </p:txBody>
      </p:sp>
      <p:sp>
        <p:nvSpPr>
          <p:cNvPr id="63491" name="Rectangle 7"/>
          <p:cNvSpPr txBox="1">
            <a:spLocks noGrp="1" noChangeArrowheads="1"/>
          </p:cNvSpPr>
          <p:nvPr/>
        </p:nvSpPr>
        <p:spPr bwMode="auto">
          <a:xfrm>
            <a:off x="3813320" y="9369925"/>
            <a:ext cx="2920872" cy="49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24" tIns="45261" rIns="90524" bIns="45261" anchor="b"/>
          <a:lstStyle>
            <a:lvl1pPr eaLnBrk="0" hangingPunct="0">
              <a:spcBef>
                <a:spcPct val="30000"/>
              </a:spcBef>
              <a:defRPr kumimoji="1" sz="1200">
                <a:solidFill>
                  <a:schemeClr val="tx1"/>
                </a:solidFill>
                <a:latin typeface="Arial" charset="0"/>
                <a:ea typeface="ＭＳ Ｐ明朝" pitchFamily="18" charset="-128"/>
              </a:defRPr>
            </a:lvl1pPr>
            <a:lvl2pPr marL="749300" indent="-287338" eaLnBrk="0" hangingPunct="0">
              <a:spcBef>
                <a:spcPct val="30000"/>
              </a:spcBef>
              <a:defRPr kumimoji="1" sz="1200">
                <a:solidFill>
                  <a:schemeClr val="tx1"/>
                </a:solidFill>
                <a:latin typeface="Arial" charset="0"/>
                <a:ea typeface="ＭＳ Ｐ明朝" pitchFamily="18" charset="-128"/>
              </a:defRPr>
            </a:lvl2pPr>
            <a:lvl3pPr marL="1152525" indent="-230188" eaLnBrk="0" hangingPunct="0">
              <a:spcBef>
                <a:spcPct val="30000"/>
              </a:spcBef>
              <a:defRPr kumimoji="1" sz="1200">
                <a:solidFill>
                  <a:schemeClr val="tx1"/>
                </a:solidFill>
                <a:latin typeface="Arial" charset="0"/>
                <a:ea typeface="ＭＳ Ｐ明朝" pitchFamily="18" charset="-128"/>
              </a:defRPr>
            </a:lvl3pPr>
            <a:lvl4pPr marL="1612900" indent="-230188" eaLnBrk="0" hangingPunct="0">
              <a:spcBef>
                <a:spcPct val="30000"/>
              </a:spcBef>
              <a:defRPr kumimoji="1" sz="1200">
                <a:solidFill>
                  <a:schemeClr val="tx1"/>
                </a:solidFill>
                <a:latin typeface="Arial" charset="0"/>
                <a:ea typeface="ＭＳ Ｐ明朝" pitchFamily="18" charset="-128"/>
              </a:defRPr>
            </a:lvl4pPr>
            <a:lvl5pPr marL="2074863" indent="-230188" eaLnBrk="0" hangingPunct="0">
              <a:spcBef>
                <a:spcPct val="30000"/>
              </a:spcBef>
              <a:defRPr kumimoji="1" sz="1200">
                <a:solidFill>
                  <a:schemeClr val="tx1"/>
                </a:solidFill>
                <a:latin typeface="Arial" charset="0"/>
                <a:ea typeface="ＭＳ Ｐ明朝" pitchFamily="18" charset="-128"/>
              </a:defRPr>
            </a:lvl5pPr>
            <a:lvl6pPr marL="2532063" indent="-230188"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89263" indent="-230188"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46463" indent="-230188" eaLnBrk="0" fontAlgn="base" hangingPunct="0">
              <a:spcBef>
                <a:spcPct val="30000"/>
              </a:spcBef>
              <a:spcAft>
                <a:spcPct val="0"/>
              </a:spcAft>
              <a:defRPr kumimoji="1" sz="1200">
                <a:solidFill>
                  <a:schemeClr val="tx1"/>
                </a:solidFill>
                <a:latin typeface="Arial" charset="0"/>
                <a:ea typeface="ＭＳ Ｐ明朝" pitchFamily="18" charset="-128"/>
              </a:defRPr>
            </a:lvl8pPr>
            <a:lvl9pPr marL="3903663" indent="-230188"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07121DDC-7570-4AC8-8811-D63D30A48351}" type="slidenum">
              <a:rPr lang="en-US" altLang="ja-JP" sz="1300">
                <a:ea typeface="ＭＳ Ｐゴシック" pitchFamily="50" charset="-128"/>
              </a:rPr>
              <a:pPr algn="r" eaLnBrk="1" hangingPunct="1">
                <a:spcBef>
                  <a:spcPct val="0"/>
                </a:spcBef>
              </a:pPr>
              <a:t>8</a:t>
            </a:fld>
            <a:endParaRPr lang="en-US" altLang="ja-JP" sz="1300">
              <a:ea typeface="ＭＳ Ｐゴシック" pitchFamily="50" charset="-128"/>
            </a:endParaRPr>
          </a:p>
        </p:txBody>
      </p:sp>
      <p:sp>
        <p:nvSpPr>
          <p:cNvPr id="63492" name="Rectangle 2"/>
          <p:cNvSpPr>
            <a:spLocks noGrp="1" noRot="1" noChangeAspect="1" noChangeArrowheads="1" noTextEdit="1"/>
          </p:cNvSpPr>
          <p:nvPr>
            <p:ph type="sldImg"/>
          </p:nvPr>
        </p:nvSpPr>
        <p:spPr>
          <a:xfrm>
            <a:off x="908050" y="742950"/>
            <a:ext cx="4930775" cy="3698875"/>
          </a:xfrm>
          <a:ln/>
        </p:spPr>
      </p:sp>
      <p:sp>
        <p:nvSpPr>
          <p:cNvPr id="63493" name="Rectangle 3"/>
          <p:cNvSpPr>
            <a:spLocks noGrp="1" noChangeArrowheads="1"/>
          </p:cNvSpPr>
          <p:nvPr>
            <p:ph type="body" idx="1"/>
          </p:nvPr>
        </p:nvSpPr>
        <p:spPr>
          <a:xfrm>
            <a:off x="674049" y="4689690"/>
            <a:ext cx="5387666" cy="4434404"/>
          </a:xfrm>
          <a:noFill/>
        </p:spPr>
        <p:txBody>
          <a:bodyPr lIns="90524" tIns="45261" rIns="90524" bIns="45261"/>
          <a:lstStyle/>
          <a:p>
            <a:pPr eaLnBrk="1" hangingPunct="1"/>
            <a:endParaRPr lang="ja-JP" altLang="en-US" dirty="0" smtClean="0"/>
          </a:p>
        </p:txBody>
      </p:sp>
    </p:spTree>
    <p:extLst>
      <p:ext uri="{BB962C8B-B14F-4D97-AF65-F5344CB8AC3E}">
        <p14:creationId xmlns:p14="http://schemas.microsoft.com/office/powerpoint/2010/main" val="40708442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14890" y="9369925"/>
            <a:ext cx="2919302" cy="49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90" tIns="45697" rIns="91390" bIns="45697" anchor="b"/>
          <a:lstStyle>
            <a:lvl1pPr defTabSz="922338" eaLnBrk="0" hangingPunct="0">
              <a:spcBef>
                <a:spcPct val="30000"/>
              </a:spcBef>
              <a:defRPr kumimoji="1" sz="1200">
                <a:solidFill>
                  <a:schemeClr val="tx1"/>
                </a:solidFill>
                <a:latin typeface="Arial" charset="0"/>
                <a:ea typeface="ＭＳ Ｐ明朝" pitchFamily="18" charset="-128"/>
              </a:defRPr>
            </a:lvl1pPr>
            <a:lvl2pPr marL="749300" indent="-287338" defTabSz="922338" eaLnBrk="0" hangingPunct="0">
              <a:spcBef>
                <a:spcPct val="30000"/>
              </a:spcBef>
              <a:defRPr kumimoji="1" sz="1200">
                <a:solidFill>
                  <a:schemeClr val="tx1"/>
                </a:solidFill>
                <a:latin typeface="Arial" charset="0"/>
                <a:ea typeface="ＭＳ Ｐ明朝" pitchFamily="18" charset="-128"/>
              </a:defRPr>
            </a:lvl2pPr>
            <a:lvl3pPr marL="1152525" indent="-230188" defTabSz="922338" eaLnBrk="0" hangingPunct="0">
              <a:spcBef>
                <a:spcPct val="30000"/>
              </a:spcBef>
              <a:defRPr kumimoji="1" sz="1200">
                <a:solidFill>
                  <a:schemeClr val="tx1"/>
                </a:solidFill>
                <a:latin typeface="Arial" charset="0"/>
                <a:ea typeface="ＭＳ Ｐ明朝" pitchFamily="18" charset="-128"/>
              </a:defRPr>
            </a:lvl3pPr>
            <a:lvl4pPr marL="1612900" indent="-230188" defTabSz="922338" eaLnBrk="0" hangingPunct="0">
              <a:spcBef>
                <a:spcPct val="30000"/>
              </a:spcBef>
              <a:defRPr kumimoji="1" sz="1200">
                <a:solidFill>
                  <a:schemeClr val="tx1"/>
                </a:solidFill>
                <a:latin typeface="Arial" charset="0"/>
                <a:ea typeface="ＭＳ Ｐ明朝" pitchFamily="18" charset="-128"/>
              </a:defRPr>
            </a:lvl4pPr>
            <a:lvl5pPr marL="2074863" indent="-230188" defTabSz="922338" eaLnBrk="0" hangingPunct="0">
              <a:spcBef>
                <a:spcPct val="30000"/>
              </a:spcBef>
              <a:defRPr kumimoji="1" sz="1200">
                <a:solidFill>
                  <a:schemeClr val="tx1"/>
                </a:solidFill>
                <a:latin typeface="Arial" charset="0"/>
                <a:ea typeface="ＭＳ Ｐ明朝" pitchFamily="18" charset="-128"/>
              </a:defRPr>
            </a:lvl5pPr>
            <a:lvl6pPr marL="2532063" indent="-230188" defTabSz="922338"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89263" indent="-230188" defTabSz="922338"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46463" indent="-230188" defTabSz="922338" eaLnBrk="0" fontAlgn="base" hangingPunct="0">
              <a:spcBef>
                <a:spcPct val="30000"/>
              </a:spcBef>
              <a:spcAft>
                <a:spcPct val="0"/>
              </a:spcAft>
              <a:defRPr kumimoji="1" sz="1200">
                <a:solidFill>
                  <a:schemeClr val="tx1"/>
                </a:solidFill>
                <a:latin typeface="Arial" charset="0"/>
                <a:ea typeface="ＭＳ Ｐ明朝" pitchFamily="18" charset="-128"/>
              </a:defRPr>
            </a:lvl8pPr>
            <a:lvl9pPr marL="3903663" indent="-230188" defTabSz="922338"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F7093A25-5F3D-46DB-9E9E-54157B7A8954}" type="slidenum">
              <a:rPr lang="en-US" altLang="ja-JP" sz="1300">
                <a:ea typeface="ＭＳ Ｐゴシック" pitchFamily="50" charset="-128"/>
              </a:rPr>
              <a:pPr algn="r" eaLnBrk="1" hangingPunct="1">
                <a:spcBef>
                  <a:spcPct val="0"/>
                </a:spcBef>
              </a:pPr>
              <a:t>9</a:t>
            </a:fld>
            <a:endParaRPr lang="en-US" altLang="ja-JP" sz="1300">
              <a:ea typeface="ＭＳ Ｐゴシック" pitchFamily="50" charset="-128"/>
            </a:endParaRPr>
          </a:p>
        </p:txBody>
      </p:sp>
      <p:sp>
        <p:nvSpPr>
          <p:cNvPr id="60419" name="スライド イメージ プレースホルダ 1"/>
          <p:cNvSpPr>
            <a:spLocks noGrp="1" noRot="1" noChangeAspect="1" noTextEdit="1"/>
          </p:cNvSpPr>
          <p:nvPr>
            <p:ph type="sldImg"/>
          </p:nvPr>
        </p:nvSpPr>
        <p:spPr>
          <a:xfrm>
            <a:off x="908050" y="741363"/>
            <a:ext cx="4930775" cy="3698875"/>
          </a:xfrm>
          <a:ln/>
        </p:spPr>
      </p:sp>
      <p:sp>
        <p:nvSpPr>
          <p:cNvPr id="60420" name="ノート プレースホルダ 2"/>
          <p:cNvSpPr>
            <a:spLocks noGrp="1"/>
          </p:cNvSpPr>
          <p:nvPr>
            <p:ph type="body" idx="1"/>
          </p:nvPr>
        </p:nvSpPr>
        <p:spPr>
          <a:xfrm>
            <a:off x="674049" y="4689690"/>
            <a:ext cx="5387666" cy="4435981"/>
          </a:xfrm>
          <a:noFill/>
        </p:spPr>
        <p:txBody>
          <a:bodyPr lIns="91308" tIns="45656" rIns="91308" bIns="45656"/>
          <a:lstStyle/>
          <a:p>
            <a:pPr eaLnBrk="1" hangingPunct="1"/>
            <a:endParaRPr lang="ja-JP" altLang="ja-JP" smtClean="0"/>
          </a:p>
        </p:txBody>
      </p:sp>
      <p:sp>
        <p:nvSpPr>
          <p:cNvPr id="60421" name="スライド番号プレースホルダ 3"/>
          <p:cNvSpPr txBox="1">
            <a:spLocks noGrp="1"/>
          </p:cNvSpPr>
          <p:nvPr/>
        </p:nvSpPr>
        <p:spPr bwMode="auto">
          <a:xfrm>
            <a:off x="3813320" y="9369925"/>
            <a:ext cx="2920872" cy="49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08" tIns="45656" rIns="91308" bIns="45656" anchor="b"/>
          <a:lstStyle>
            <a:lvl1pPr defTabSz="922338" eaLnBrk="0" hangingPunct="0">
              <a:spcBef>
                <a:spcPct val="30000"/>
              </a:spcBef>
              <a:defRPr kumimoji="1" sz="1200">
                <a:solidFill>
                  <a:schemeClr val="tx1"/>
                </a:solidFill>
                <a:latin typeface="Arial" charset="0"/>
                <a:ea typeface="ＭＳ Ｐ明朝" pitchFamily="18" charset="-128"/>
              </a:defRPr>
            </a:lvl1pPr>
            <a:lvl2pPr marL="749300" indent="-287338" defTabSz="922338" eaLnBrk="0" hangingPunct="0">
              <a:spcBef>
                <a:spcPct val="30000"/>
              </a:spcBef>
              <a:defRPr kumimoji="1" sz="1200">
                <a:solidFill>
                  <a:schemeClr val="tx1"/>
                </a:solidFill>
                <a:latin typeface="Arial" charset="0"/>
                <a:ea typeface="ＭＳ Ｐ明朝" pitchFamily="18" charset="-128"/>
              </a:defRPr>
            </a:lvl2pPr>
            <a:lvl3pPr marL="1152525" indent="-230188" defTabSz="922338" eaLnBrk="0" hangingPunct="0">
              <a:spcBef>
                <a:spcPct val="30000"/>
              </a:spcBef>
              <a:defRPr kumimoji="1" sz="1200">
                <a:solidFill>
                  <a:schemeClr val="tx1"/>
                </a:solidFill>
                <a:latin typeface="Arial" charset="0"/>
                <a:ea typeface="ＭＳ Ｐ明朝" pitchFamily="18" charset="-128"/>
              </a:defRPr>
            </a:lvl3pPr>
            <a:lvl4pPr marL="1612900" indent="-230188" defTabSz="922338" eaLnBrk="0" hangingPunct="0">
              <a:spcBef>
                <a:spcPct val="30000"/>
              </a:spcBef>
              <a:defRPr kumimoji="1" sz="1200">
                <a:solidFill>
                  <a:schemeClr val="tx1"/>
                </a:solidFill>
                <a:latin typeface="Arial" charset="0"/>
                <a:ea typeface="ＭＳ Ｐ明朝" pitchFamily="18" charset="-128"/>
              </a:defRPr>
            </a:lvl4pPr>
            <a:lvl5pPr marL="2074863" indent="-230188" defTabSz="922338" eaLnBrk="0" hangingPunct="0">
              <a:spcBef>
                <a:spcPct val="30000"/>
              </a:spcBef>
              <a:defRPr kumimoji="1" sz="1200">
                <a:solidFill>
                  <a:schemeClr val="tx1"/>
                </a:solidFill>
                <a:latin typeface="Arial" charset="0"/>
                <a:ea typeface="ＭＳ Ｐ明朝" pitchFamily="18" charset="-128"/>
              </a:defRPr>
            </a:lvl5pPr>
            <a:lvl6pPr marL="2532063" indent="-230188" defTabSz="922338"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89263" indent="-230188" defTabSz="922338"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46463" indent="-230188" defTabSz="922338" eaLnBrk="0" fontAlgn="base" hangingPunct="0">
              <a:spcBef>
                <a:spcPct val="30000"/>
              </a:spcBef>
              <a:spcAft>
                <a:spcPct val="0"/>
              </a:spcAft>
              <a:defRPr kumimoji="1" sz="1200">
                <a:solidFill>
                  <a:schemeClr val="tx1"/>
                </a:solidFill>
                <a:latin typeface="Arial" charset="0"/>
                <a:ea typeface="ＭＳ Ｐ明朝" pitchFamily="18" charset="-128"/>
              </a:defRPr>
            </a:lvl8pPr>
            <a:lvl9pPr marL="3903663" indent="-230188" defTabSz="922338"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34506974-6D41-4C79-8F3D-E97D3AEBA8B0}" type="slidenum">
              <a:rPr lang="en-US" altLang="ja-JP" sz="1300">
                <a:ea typeface="ＭＳ Ｐゴシック" pitchFamily="50" charset="-128"/>
              </a:rPr>
              <a:pPr algn="r" eaLnBrk="1" hangingPunct="1">
                <a:spcBef>
                  <a:spcPct val="0"/>
                </a:spcBef>
              </a:pPr>
              <a:t>9</a:t>
            </a:fld>
            <a:endParaRPr lang="en-US" altLang="ja-JP" sz="1300">
              <a:ea typeface="ＭＳ Ｐゴシック" pitchFamily="50" charset="-128"/>
            </a:endParaRPr>
          </a:p>
        </p:txBody>
      </p:sp>
    </p:spTree>
    <p:extLst>
      <p:ext uri="{BB962C8B-B14F-4D97-AF65-F5344CB8AC3E}">
        <p14:creationId xmlns:p14="http://schemas.microsoft.com/office/powerpoint/2010/main" val="31788165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14890" y="9369925"/>
            <a:ext cx="2919302" cy="49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90" tIns="45697" rIns="91390" bIns="45697" anchor="b"/>
          <a:lstStyle>
            <a:lvl1pPr defTabSz="922338" eaLnBrk="0" hangingPunct="0">
              <a:spcBef>
                <a:spcPct val="30000"/>
              </a:spcBef>
              <a:defRPr kumimoji="1" sz="1200">
                <a:solidFill>
                  <a:schemeClr val="tx1"/>
                </a:solidFill>
                <a:latin typeface="Arial" charset="0"/>
                <a:ea typeface="ＭＳ Ｐ明朝" pitchFamily="18" charset="-128"/>
              </a:defRPr>
            </a:lvl1pPr>
            <a:lvl2pPr marL="749300" indent="-287338" defTabSz="922338" eaLnBrk="0" hangingPunct="0">
              <a:spcBef>
                <a:spcPct val="30000"/>
              </a:spcBef>
              <a:defRPr kumimoji="1" sz="1200">
                <a:solidFill>
                  <a:schemeClr val="tx1"/>
                </a:solidFill>
                <a:latin typeface="Arial" charset="0"/>
                <a:ea typeface="ＭＳ Ｐ明朝" pitchFamily="18" charset="-128"/>
              </a:defRPr>
            </a:lvl2pPr>
            <a:lvl3pPr marL="1152525" indent="-230188" defTabSz="922338" eaLnBrk="0" hangingPunct="0">
              <a:spcBef>
                <a:spcPct val="30000"/>
              </a:spcBef>
              <a:defRPr kumimoji="1" sz="1200">
                <a:solidFill>
                  <a:schemeClr val="tx1"/>
                </a:solidFill>
                <a:latin typeface="Arial" charset="0"/>
                <a:ea typeface="ＭＳ Ｐ明朝" pitchFamily="18" charset="-128"/>
              </a:defRPr>
            </a:lvl3pPr>
            <a:lvl4pPr marL="1612900" indent="-230188" defTabSz="922338" eaLnBrk="0" hangingPunct="0">
              <a:spcBef>
                <a:spcPct val="30000"/>
              </a:spcBef>
              <a:defRPr kumimoji="1" sz="1200">
                <a:solidFill>
                  <a:schemeClr val="tx1"/>
                </a:solidFill>
                <a:latin typeface="Arial" charset="0"/>
                <a:ea typeface="ＭＳ Ｐ明朝" pitchFamily="18" charset="-128"/>
              </a:defRPr>
            </a:lvl4pPr>
            <a:lvl5pPr marL="2074863" indent="-230188" defTabSz="922338" eaLnBrk="0" hangingPunct="0">
              <a:spcBef>
                <a:spcPct val="30000"/>
              </a:spcBef>
              <a:defRPr kumimoji="1" sz="1200">
                <a:solidFill>
                  <a:schemeClr val="tx1"/>
                </a:solidFill>
                <a:latin typeface="Arial" charset="0"/>
                <a:ea typeface="ＭＳ Ｐ明朝" pitchFamily="18" charset="-128"/>
              </a:defRPr>
            </a:lvl5pPr>
            <a:lvl6pPr marL="2532063" indent="-230188" defTabSz="922338"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89263" indent="-230188" defTabSz="922338"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46463" indent="-230188" defTabSz="922338" eaLnBrk="0" fontAlgn="base" hangingPunct="0">
              <a:spcBef>
                <a:spcPct val="30000"/>
              </a:spcBef>
              <a:spcAft>
                <a:spcPct val="0"/>
              </a:spcAft>
              <a:defRPr kumimoji="1" sz="1200">
                <a:solidFill>
                  <a:schemeClr val="tx1"/>
                </a:solidFill>
                <a:latin typeface="Arial" charset="0"/>
                <a:ea typeface="ＭＳ Ｐ明朝" pitchFamily="18" charset="-128"/>
              </a:defRPr>
            </a:lvl8pPr>
            <a:lvl9pPr marL="3903663" indent="-230188" defTabSz="922338"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F7093A25-5F3D-46DB-9E9E-54157B7A8954}" type="slidenum">
              <a:rPr lang="en-US" altLang="ja-JP" sz="1300">
                <a:solidFill>
                  <a:prstClr val="black"/>
                </a:solidFill>
                <a:ea typeface="ＭＳ Ｐゴシック" pitchFamily="50" charset="-128"/>
              </a:rPr>
              <a:pPr algn="r" eaLnBrk="1" hangingPunct="1">
                <a:spcBef>
                  <a:spcPct val="0"/>
                </a:spcBef>
              </a:pPr>
              <a:t>10</a:t>
            </a:fld>
            <a:endParaRPr lang="en-US" altLang="ja-JP" sz="1300">
              <a:solidFill>
                <a:prstClr val="black"/>
              </a:solidFill>
              <a:ea typeface="ＭＳ Ｐゴシック" pitchFamily="50" charset="-128"/>
            </a:endParaRPr>
          </a:p>
        </p:txBody>
      </p:sp>
      <p:sp>
        <p:nvSpPr>
          <p:cNvPr id="60419" name="スライド イメージ プレースホルダ 1"/>
          <p:cNvSpPr>
            <a:spLocks noGrp="1" noRot="1" noChangeAspect="1" noTextEdit="1"/>
          </p:cNvSpPr>
          <p:nvPr>
            <p:ph type="sldImg"/>
          </p:nvPr>
        </p:nvSpPr>
        <p:spPr>
          <a:xfrm>
            <a:off x="908050" y="741363"/>
            <a:ext cx="4930775" cy="3698875"/>
          </a:xfrm>
          <a:ln/>
        </p:spPr>
      </p:sp>
      <p:sp>
        <p:nvSpPr>
          <p:cNvPr id="60420" name="ノート プレースホルダ 2"/>
          <p:cNvSpPr>
            <a:spLocks noGrp="1"/>
          </p:cNvSpPr>
          <p:nvPr>
            <p:ph type="body" idx="1"/>
          </p:nvPr>
        </p:nvSpPr>
        <p:spPr>
          <a:xfrm>
            <a:off x="674049" y="4689690"/>
            <a:ext cx="5387666" cy="4435981"/>
          </a:xfrm>
          <a:noFill/>
        </p:spPr>
        <p:txBody>
          <a:bodyPr lIns="91308" tIns="45656" rIns="91308" bIns="45656"/>
          <a:lstStyle/>
          <a:p>
            <a:pPr eaLnBrk="1" hangingPunct="1"/>
            <a:endParaRPr lang="ja-JP" altLang="ja-JP" smtClean="0"/>
          </a:p>
        </p:txBody>
      </p:sp>
      <p:sp>
        <p:nvSpPr>
          <p:cNvPr id="60421" name="スライド番号プレースホルダ 3"/>
          <p:cNvSpPr txBox="1">
            <a:spLocks noGrp="1"/>
          </p:cNvSpPr>
          <p:nvPr/>
        </p:nvSpPr>
        <p:spPr bwMode="auto">
          <a:xfrm>
            <a:off x="3813320" y="9369925"/>
            <a:ext cx="2920872" cy="49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08" tIns="45656" rIns="91308" bIns="45656" anchor="b"/>
          <a:lstStyle>
            <a:lvl1pPr defTabSz="922338" eaLnBrk="0" hangingPunct="0">
              <a:spcBef>
                <a:spcPct val="30000"/>
              </a:spcBef>
              <a:defRPr kumimoji="1" sz="1200">
                <a:solidFill>
                  <a:schemeClr val="tx1"/>
                </a:solidFill>
                <a:latin typeface="Arial" charset="0"/>
                <a:ea typeface="ＭＳ Ｐ明朝" pitchFamily="18" charset="-128"/>
              </a:defRPr>
            </a:lvl1pPr>
            <a:lvl2pPr marL="749300" indent="-287338" defTabSz="922338" eaLnBrk="0" hangingPunct="0">
              <a:spcBef>
                <a:spcPct val="30000"/>
              </a:spcBef>
              <a:defRPr kumimoji="1" sz="1200">
                <a:solidFill>
                  <a:schemeClr val="tx1"/>
                </a:solidFill>
                <a:latin typeface="Arial" charset="0"/>
                <a:ea typeface="ＭＳ Ｐ明朝" pitchFamily="18" charset="-128"/>
              </a:defRPr>
            </a:lvl2pPr>
            <a:lvl3pPr marL="1152525" indent="-230188" defTabSz="922338" eaLnBrk="0" hangingPunct="0">
              <a:spcBef>
                <a:spcPct val="30000"/>
              </a:spcBef>
              <a:defRPr kumimoji="1" sz="1200">
                <a:solidFill>
                  <a:schemeClr val="tx1"/>
                </a:solidFill>
                <a:latin typeface="Arial" charset="0"/>
                <a:ea typeface="ＭＳ Ｐ明朝" pitchFamily="18" charset="-128"/>
              </a:defRPr>
            </a:lvl3pPr>
            <a:lvl4pPr marL="1612900" indent="-230188" defTabSz="922338" eaLnBrk="0" hangingPunct="0">
              <a:spcBef>
                <a:spcPct val="30000"/>
              </a:spcBef>
              <a:defRPr kumimoji="1" sz="1200">
                <a:solidFill>
                  <a:schemeClr val="tx1"/>
                </a:solidFill>
                <a:latin typeface="Arial" charset="0"/>
                <a:ea typeface="ＭＳ Ｐ明朝" pitchFamily="18" charset="-128"/>
              </a:defRPr>
            </a:lvl4pPr>
            <a:lvl5pPr marL="2074863" indent="-230188" defTabSz="922338" eaLnBrk="0" hangingPunct="0">
              <a:spcBef>
                <a:spcPct val="30000"/>
              </a:spcBef>
              <a:defRPr kumimoji="1" sz="1200">
                <a:solidFill>
                  <a:schemeClr val="tx1"/>
                </a:solidFill>
                <a:latin typeface="Arial" charset="0"/>
                <a:ea typeface="ＭＳ Ｐ明朝" pitchFamily="18" charset="-128"/>
              </a:defRPr>
            </a:lvl5pPr>
            <a:lvl6pPr marL="2532063" indent="-230188" defTabSz="922338"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89263" indent="-230188" defTabSz="922338"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46463" indent="-230188" defTabSz="922338" eaLnBrk="0" fontAlgn="base" hangingPunct="0">
              <a:spcBef>
                <a:spcPct val="30000"/>
              </a:spcBef>
              <a:spcAft>
                <a:spcPct val="0"/>
              </a:spcAft>
              <a:defRPr kumimoji="1" sz="1200">
                <a:solidFill>
                  <a:schemeClr val="tx1"/>
                </a:solidFill>
                <a:latin typeface="Arial" charset="0"/>
                <a:ea typeface="ＭＳ Ｐ明朝" pitchFamily="18" charset="-128"/>
              </a:defRPr>
            </a:lvl8pPr>
            <a:lvl9pPr marL="3903663" indent="-230188" defTabSz="922338"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34506974-6D41-4C79-8F3D-E97D3AEBA8B0}" type="slidenum">
              <a:rPr lang="en-US" altLang="ja-JP" sz="1300">
                <a:solidFill>
                  <a:prstClr val="black"/>
                </a:solidFill>
                <a:ea typeface="ＭＳ Ｐゴシック" pitchFamily="50" charset="-128"/>
              </a:rPr>
              <a:pPr algn="r" eaLnBrk="1" hangingPunct="1">
                <a:spcBef>
                  <a:spcPct val="0"/>
                </a:spcBef>
              </a:pPr>
              <a:t>10</a:t>
            </a:fld>
            <a:endParaRPr lang="en-US" altLang="ja-JP" sz="1300">
              <a:solidFill>
                <a:prstClr val="black"/>
              </a:solidFill>
              <a:ea typeface="ＭＳ Ｐゴシック" pitchFamily="50" charset="-128"/>
            </a:endParaRPr>
          </a:p>
        </p:txBody>
      </p:sp>
    </p:spTree>
    <p:extLst>
      <p:ext uri="{BB962C8B-B14F-4D97-AF65-F5344CB8AC3E}">
        <p14:creationId xmlns:p14="http://schemas.microsoft.com/office/powerpoint/2010/main" val="7544894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313215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14890" y="9369925"/>
            <a:ext cx="2919302" cy="49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90" tIns="45697" rIns="91390" bIns="45697" anchor="b"/>
          <a:lstStyle>
            <a:lvl1pPr defTabSz="922338" eaLnBrk="0" hangingPunct="0">
              <a:spcBef>
                <a:spcPct val="30000"/>
              </a:spcBef>
              <a:defRPr kumimoji="1" sz="1200">
                <a:solidFill>
                  <a:schemeClr val="tx1"/>
                </a:solidFill>
                <a:latin typeface="Arial" charset="0"/>
                <a:ea typeface="ＭＳ Ｐ明朝" pitchFamily="18" charset="-128"/>
              </a:defRPr>
            </a:lvl1pPr>
            <a:lvl2pPr marL="749300" indent="-287338" defTabSz="922338" eaLnBrk="0" hangingPunct="0">
              <a:spcBef>
                <a:spcPct val="30000"/>
              </a:spcBef>
              <a:defRPr kumimoji="1" sz="1200">
                <a:solidFill>
                  <a:schemeClr val="tx1"/>
                </a:solidFill>
                <a:latin typeface="Arial" charset="0"/>
                <a:ea typeface="ＭＳ Ｐ明朝" pitchFamily="18" charset="-128"/>
              </a:defRPr>
            </a:lvl2pPr>
            <a:lvl3pPr marL="1152525" indent="-230188" defTabSz="922338" eaLnBrk="0" hangingPunct="0">
              <a:spcBef>
                <a:spcPct val="30000"/>
              </a:spcBef>
              <a:defRPr kumimoji="1" sz="1200">
                <a:solidFill>
                  <a:schemeClr val="tx1"/>
                </a:solidFill>
                <a:latin typeface="Arial" charset="0"/>
                <a:ea typeface="ＭＳ Ｐ明朝" pitchFamily="18" charset="-128"/>
              </a:defRPr>
            </a:lvl3pPr>
            <a:lvl4pPr marL="1612900" indent="-230188" defTabSz="922338" eaLnBrk="0" hangingPunct="0">
              <a:spcBef>
                <a:spcPct val="30000"/>
              </a:spcBef>
              <a:defRPr kumimoji="1" sz="1200">
                <a:solidFill>
                  <a:schemeClr val="tx1"/>
                </a:solidFill>
                <a:latin typeface="Arial" charset="0"/>
                <a:ea typeface="ＭＳ Ｐ明朝" pitchFamily="18" charset="-128"/>
              </a:defRPr>
            </a:lvl4pPr>
            <a:lvl5pPr marL="2074863" indent="-230188" defTabSz="922338" eaLnBrk="0" hangingPunct="0">
              <a:spcBef>
                <a:spcPct val="30000"/>
              </a:spcBef>
              <a:defRPr kumimoji="1" sz="1200">
                <a:solidFill>
                  <a:schemeClr val="tx1"/>
                </a:solidFill>
                <a:latin typeface="Arial" charset="0"/>
                <a:ea typeface="ＭＳ Ｐ明朝" pitchFamily="18" charset="-128"/>
              </a:defRPr>
            </a:lvl5pPr>
            <a:lvl6pPr marL="2532063" indent="-230188" defTabSz="922338"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89263" indent="-230188" defTabSz="922338"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46463" indent="-230188" defTabSz="922338" eaLnBrk="0" fontAlgn="base" hangingPunct="0">
              <a:spcBef>
                <a:spcPct val="30000"/>
              </a:spcBef>
              <a:spcAft>
                <a:spcPct val="0"/>
              </a:spcAft>
              <a:defRPr kumimoji="1" sz="1200">
                <a:solidFill>
                  <a:schemeClr val="tx1"/>
                </a:solidFill>
                <a:latin typeface="Arial" charset="0"/>
                <a:ea typeface="ＭＳ Ｐ明朝" pitchFamily="18" charset="-128"/>
              </a:defRPr>
            </a:lvl8pPr>
            <a:lvl9pPr marL="3903663" indent="-230188" defTabSz="922338"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F7093A25-5F3D-46DB-9E9E-54157B7A8954}" type="slidenum">
              <a:rPr lang="en-US" altLang="ja-JP" sz="1300">
                <a:ea typeface="ＭＳ Ｐゴシック" pitchFamily="50" charset="-128"/>
              </a:rPr>
              <a:pPr algn="r" eaLnBrk="1" hangingPunct="1">
                <a:spcBef>
                  <a:spcPct val="0"/>
                </a:spcBef>
              </a:pPr>
              <a:t>13</a:t>
            </a:fld>
            <a:endParaRPr lang="en-US" altLang="ja-JP" sz="1300">
              <a:ea typeface="ＭＳ Ｐゴシック" pitchFamily="50" charset="-128"/>
            </a:endParaRPr>
          </a:p>
        </p:txBody>
      </p:sp>
      <p:sp>
        <p:nvSpPr>
          <p:cNvPr id="60419" name="スライド イメージ プレースホルダ 1"/>
          <p:cNvSpPr>
            <a:spLocks noGrp="1" noRot="1" noChangeAspect="1" noTextEdit="1"/>
          </p:cNvSpPr>
          <p:nvPr>
            <p:ph type="sldImg"/>
          </p:nvPr>
        </p:nvSpPr>
        <p:spPr>
          <a:xfrm>
            <a:off x="908050" y="741363"/>
            <a:ext cx="4930775" cy="3698875"/>
          </a:xfrm>
          <a:ln/>
        </p:spPr>
      </p:sp>
      <p:sp>
        <p:nvSpPr>
          <p:cNvPr id="60420" name="ノート プレースホルダ 2"/>
          <p:cNvSpPr>
            <a:spLocks noGrp="1"/>
          </p:cNvSpPr>
          <p:nvPr>
            <p:ph type="body" idx="1"/>
          </p:nvPr>
        </p:nvSpPr>
        <p:spPr>
          <a:xfrm>
            <a:off x="674049" y="4689690"/>
            <a:ext cx="5387666" cy="4435981"/>
          </a:xfrm>
          <a:noFill/>
        </p:spPr>
        <p:txBody>
          <a:bodyPr lIns="91308" tIns="45656" rIns="91308" bIns="45656"/>
          <a:lstStyle/>
          <a:p>
            <a:pPr eaLnBrk="1" hangingPunct="1"/>
            <a:endParaRPr lang="ja-JP" altLang="ja-JP" smtClean="0"/>
          </a:p>
        </p:txBody>
      </p:sp>
      <p:sp>
        <p:nvSpPr>
          <p:cNvPr id="60421" name="スライド番号プレースホルダ 3"/>
          <p:cNvSpPr txBox="1">
            <a:spLocks noGrp="1"/>
          </p:cNvSpPr>
          <p:nvPr/>
        </p:nvSpPr>
        <p:spPr bwMode="auto">
          <a:xfrm>
            <a:off x="3813320" y="9369925"/>
            <a:ext cx="2920872" cy="49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08" tIns="45656" rIns="91308" bIns="45656" anchor="b"/>
          <a:lstStyle>
            <a:lvl1pPr defTabSz="922338" eaLnBrk="0" hangingPunct="0">
              <a:spcBef>
                <a:spcPct val="30000"/>
              </a:spcBef>
              <a:defRPr kumimoji="1" sz="1200">
                <a:solidFill>
                  <a:schemeClr val="tx1"/>
                </a:solidFill>
                <a:latin typeface="Arial" charset="0"/>
                <a:ea typeface="ＭＳ Ｐ明朝" pitchFamily="18" charset="-128"/>
              </a:defRPr>
            </a:lvl1pPr>
            <a:lvl2pPr marL="749300" indent="-287338" defTabSz="922338" eaLnBrk="0" hangingPunct="0">
              <a:spcBef>
                <a:spcPct val="30000"/>
              </a:spcBef>
              <a:defRPr kumimoji="1" sz="1200">
                <a:solidFill>
                  <a:schemeClr val="tx1"/>
                </a:solidFill>
                <a:latin typeface="Arial" charset="0"/>
                <a:ea typeface="ＭＳ Ｐ明朝" pitchFamily="18" charset="-128"/>
              </a:defRPr>
            </a:lvl2pPr>
            <a:lvl3pPr marL="1152525" indent="-230188" defTabSz="922338" eaLnBrk="0" hangingPunct="0">
              <a:spcBef>
                <a:spcPct val="30000"/>
              </a:spcBef>
              <a:defRPr kumimoji="1" sz="1200">
                <a:solidFill>
                  <a:schemeClr val="tx1"/>
                </a:solidFill>
                <a:latin typeface="Arial" charset="0"/>
                <a:ea typeface="ＭＳ Ｐ明朝" pitchFamily="18" charset="-128"/>
              </a:defRPr>
            </a:lvl3pPr>
            <a:lvl4pPr marL="1612900" indent="-230188" defTabSz="922338" eaLnBrk="0" hangingPunct="0">
              <a:spcBef>
                <a:spcPct val="30000"/>
              </a:spcBef>
              <a:defRPr kumimoji="1" sz="1200">
                <a:solidFill>
                  <a:schemeClr val="tx1"/>
                </a:solidFill>
                <a:latin typeface="Arial" charset="0"/>
                <a:ea typeface="ＭＳ Ｐ明朝" pitchFamily="18" charset="-128"/>
              </a:defRPr>
            </a:lvl4pPr>
            <a:lvl5pPr marL="2074863" indent="-230188" defTabSz="922338" eaLnBrk="0" hangingPunct="0">
              <a:spcBef>
                <a:spcPct val="30000"/>
              </a:spcBef>
              <a:defRPr kumimoji="1" sz="1200">
                <a:solidFill>
                  <a:schemeClr val="tx1"/>
                </a:solidFill>
                <a:latin typeface="Arial" charset="0"/>
                <a:ea typeface="ＭＳ Ｐ明朝" pitchFamily="18" charset="-128"/>
              </a:defRPr>
            </a:lvl5pPr>
            <a:lvl6pPr marL="2532063" indent="-230188" defTabSz="922338"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89263" indent="-230188" defTabSz="922338"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46463" indent="-230188" defTabSz="922338" eaLnBrk="0" fontAlgn="base" hangingPunct="0">
              <a:spcBef>
                <a:spcPct val="30000"/>
              </a:spcBef>
              <a:spcAft>
                <a:spcPct val="0"/>
              </a:spcAft>
              <a:defRPr kumimoji="1" sz="1200">
                <a:solidFill>
                  <a:schemeClr val="tx1"/>
                </a:solidFill>
                <a:latin typeface="Arial" charset="0"/>
                <a:ea typeface="ＭＳ Ｐ明朝" pitchFamily="18" charset="-128"/>
              </a:defRPr>
            </a:lvl8pPr>
            <a:lvl9pPr marL="3903663" indent="-230188" defTabSz="922338"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34506974-6D41-4C79-8F3D-E97D3AEBA8B0}" type="slidenum">
              <a:rPr lang="en-US" altLang="ja-JP" sz="1300">
                <a:ea typeface="ＭＳ Ｐゴシック" pitchFamily="50" charset="-128"/>
              </a:rPr>
              <a:pPr algn="r" eaLnBrk="1" hangingPunct="1">
                <a:spcBef>
                  <a:spcPct val="0"/>
                </a:spcBef>
              </a:pPr>
              <a:t>13</a:t>
            </a:fld>
            <a:endParaRPr lang="en-US" altLang="ja-JP" sz="1300">
              <a:ea typeface="ＭＳ Ｐゴシック" pitchFamily="50" charset="-128"/>
            </a:endParaRPr>
          </a:p>
        </p:txBody>
      </p:sp>
    </p:spTree>
    <p:extLst>
      <p:ext uri="{BB962C8B-B14F-4D97-AF65-F5344CB8AC3E}">
        <p14:creationId xmlns:p14="http://schemas.microsoft.com/office/powerpoint/2010/main" val="10008155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JST</a:t>
            </a:r>
            <a:r>
              <a:rPr kumimoji="1" lang="ja-JP" altLang="en-US" dirty="0" smtClean="0"/>
              <a:t>と同様　</a:t>
            </a:r>
            <a:r>
              <a:rPr kumimoji="1" lang="en-US" altLang="ja-JP" dirty="0" smtClean="0"/>
              <a:t>2</a:t>
            </a:r>
            <a:r>
              <a:rPr kumimoji="1" lang="ja-JP" altLang="en-US" dirty="0" smtClean="0"/>
              <a:t>ポツの様式番号と</a:t>
            </a:r>
            <a:r>
              <a:rPr kumimoji="1" lang="en-US" altLang="ja-JP" dirty="0" smtClean="0"/>
              <a:t>3</a:t>
            </a:r>
            <a:r>
              <a:rPr kumimoji="1" lang="ja-JP" altLang="en-US" dirty="0" smtClean="0"/>
              <a:t>ポツを</a:t>
            </a:r>
            <a:r>
              <a:rPr kumimoji="1" lang="en-US" altLang="ja-JP" dirty="0" smtClean="0"/>
              <a:t>AMED</a:t>
            </a:r>
            <a:r>
              <a:rPr kumimoji="1" lang="ja-JP" altLang="en-US" dirty="0" smtClean="0"/>
              <a:t>仕様に修正</a:t>
            </a:r>
            <a:endParaRPr kumimoji="1" lang="en-US" altLang="ja-JP" dirty="0" smtClean="0"/>
          </a:p>
          <a:p>
            <a:endParaRPr kumimoji="1" lang="ja-JP" altLang="en-US" dirty="0"/>
          </a:p>
        </p:txBody>
      </p:sp>
    </p:spTree>
    <p:extLst>
      <p:ext uri="{BB962C8B-B14F-4D97-AF65-F5344CB8AC3E}">
        <p14:creationId xmlns:p14="http://schemas.microsoft.com/office/powerpoint/2010/main" val="262113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1</a:t>
            </a:r>
            <a:endParaRPr kumimoji="1" lang="ja-JP" altLang="en-US"/>
          </a:p>
        </p:txBody>
      </p:sp>
      <p:sp>
        <p:nvSpPr>
          <p:cNvPr id="6" name="スライド番号プレースホルダー 5"/>
          <p:cNvSpPr>
            <a:spLocks noGrp="1"/>
          </p:cNvSpPr>
          <p:nvPr>
            <p:ph type="sldNum" sz="quarter" idx="12"/>
          </p:nvPr>
        </p:nvSpPr>
        <p:spPr/>
        <p:txBody>
          <a:bodyPr/>
          <a:lstStyle/>
          <a:p>
            <a:fld id="{D82AF772-E739-4CCD-B951-3D0086C64721}" type="slidenum">
              <a:rPr kumimoji="1" lang="ja-JP" altLang="en-US" smtClean="0"/>
              <a:t>‹#›</a:t>
            </a:fld>
            <a:endParaRPr kumimoji="1" lang="ja-JP" altLang="en-US"/>
          </a:p>
        </p:txBody>
      </p:sp>
      <p:cxnSp>
        <p:nvCxnSpPr>
          <p:cNvPr id="7" name="直線コネクタ 6"/>
          <p:cNvCxnSpPr/>
          <p:nvPr userDrawn="1"/>
        </p:nvCxnSpPr>
        <p:spPr>
          <a:xfrm>
            <a:off x="716555" y="3439623"/>
            <a:ext cx="8066087" cy="0"/>
          </a:xfrm>
          <a:prstGeom prst="line">
            <a:avLst/>
          </a:prstGeom>
          <a:ln w="63500" cmpd="thinThick">
            <a:solidFill>
              <a:srgbClr val="8F9BB5"/>
            </a:solidFill>
          </a:ln>
        </p:spPr>
        <p:style>
          <a:lnRef idx="3">
            <a:schemeClr val="accent5"/>
          </a:lnRef>
          <a:fillRef idx="0">
            <a:schemeClr val="accent5"/>
          </a:fillRef>
          <a:effectRef idx="2">
            <a:schemeClr val="accent5"/>
          </a:effectRef>
          <a:fontRef idx="minor">
            <a:schemeClr val="tx1"/>
          </a:fontRef>
        </p:style>
      </p:cxnSp>
      <p:sp>
        <p:nvSpPr>
          <p:cNvPr id="8" name="正方形/長方形 7"/>
          <p:cNvSpPr/>
          <p:nvPr userDrawn="1"/>
        </p:nvSpPr>
        <p:spPr>
          <a:xfrm>
            <a:off x="351692" y="6314147"/>
            <a:ext cx="5711483" cy="2244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58580108"/>
      </p:ext>
    </p:extLst>
  </p:cSld>
  <p:clrMapOvr>
    <a:masterClrMapping/>
  </p:clrMapOvr>
  <p:extLst mod="1">
    <p:ext uri="{DCECCB84-F9BA-43D5-87BE-67443E8EF086}">
      <p15:sldGuideLst xmlns:p15="http://schemas.microsoft.com/office/powerpoint/2012/main">
        <p15:guide id="1" pos="2880" userDrawn="1">
          <p15:clr>
            <a:srgbClr val="FBAE40"/>
          </p15:clr>
        </p15:guide>
        <p15:guide id="2" orient="horz" pos="2160" userDrawn="1">
          <p15:clr>
            <a:srgbClr val="FBAE40"/>
          </p15:clr>
        </p15:guide>
        <p15:guide id="3" pos="453" userDrawn="1">
          <p15:clr>
            <a:srgbClr val="FBAE40"/>
          </p15:clr>
        </p15:guide>
        <p15:guide id="4" orient="horz" pos="4065"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1</a:t>
            </a:r>
            <a:endParaRPr kumimoji="1" lang="ja-JP" altLang="en-US"/>
          </a:p>
        </p:txBody>
      </p:sp>
      <p:sp>
        <p:nvSpPr>
          <p:cNvPr id="6" name="スライド番号プレースホルダー 5"/>
          <p:cNvSpPr>
            <a:spLocks noGrp="1"/>
          </p:cNvSpPr>
          <p:nvPr>
            <p:ph type="sldNum" sz="quarter" idx="12"/>
          </p:nvPr>
        </p:nvSpPr>
        <p:spPr/>
        <p:txBody>
          <a:bodyPr/>
          <a:lstStyle/>
          <a:p>
            <a:fld id="{02E94863-59CC-4E9A-971D-6BEE8B0ADDF9}" type="slidenum">
              <a:rPr lang="ja-JP" altLang="en-US" smtClean="0"/>
              <a:pPr/>
              <a:t>‹#›</a:t>
            </a:fld>
            <a:endParaRPr lang="ja-JP" altLang="en-US" dirty="0"/>
          </a:p>
        </p:txBody>
      </p:sp>
    </p:spTree>
    <p:extLst>
      <p:ext uri="{BB962C8B-B14F-4D97-AF65-F5344CB8AC3E}">
        <p14:creationId xmlns:p14="http://schemas.microsoft.com/office/powerpoint/2010/main" val="470356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1</a:t>
            </a:r>
            <a:endParaRPr kumimoji="1" lang="ja-JP" altLang="en-US"/>
          </a:p>
        </p:txBody>
      </p:sp>
      <p:sp>
        <p:nvSpPr>
          <p:cNvPr id="6" name="スライド番号プレースホルダー 5"/>
          <p:cNvSpPr>
            <a:spLocks noGrp="1"/>
          </p:cNvSpPr>
          <p:nvPr>
            <p:ph type="sldNum" sz="quarter" idx="12"/>
          </p:nvPr>
        </p:nvSpPr>
        <p:spPr/>
        <p:txBody>
          <a:bodyPr/>
          <a:lstStyle/>
          <a:p>
            <a:fld id="{02E94863-59CC-4E9A-971D-6BEE8B0ADDF9}" type="slidenum">
              <a:rPr lang="ja-JP" altLang="en-US" smtClean="0"/>
              <a:pPr/>
              <a:t>‹#›</a:t>
            </a:fld>
            <a:endParaRPr lang="ja-JP" altLang="en-US" dirty="0"/>
          </a:p>
        </p:txBody>
      </p:sp>
    </p:spTree>
    <p:extLst>
      <p:ext uri="{BB962C8B-B14F-4D97-AF65-F5344CB8AC3E}">
        <p14:creationId xmlns:p14="http://schemas.microsoft.com/office/powerpoint/2010/main" val="3491131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r>
              <a:rPr lang="en-US" altLang="ja-JP" smtClean="0">
                <a:solidFill>
                  <a:prstClr val="black">
                    <a:tint val="75000"/>
                  </a:prstClr>
                </a:solidFill>
              </a:rPr>
              <a:t>1</a:t>
            </a:r>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687452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1</a:t>
            </a:r>
            <a:endParaRPr kumimoji="1" lang="ja-JP" altLang="en-US"/>
          </a:p>
        </p:txBody>
      </p:sp>
      <p:sp>
        <p:nvSpPr>
          <p:cNvPr id="6" name="スライド番号プレースホルダー 5"/>
          <p:cNvSpPr>
            <a:spLocks noGrp="1"/>
          </p:cNvSpPr>
          <p:nvPr>
            <p:ph type="sldNum" sz="quarter" idx="12"/>
          </p:nvPr>
        </p:nvSpPr>
        <p:spPr/>
        <p:txBody>
          <a:bodyPr/>
          <a:lstStyle/>
          <a:p>
            <a:fld id="{02E94863-59CC-4E9A-971D-6BEE8B0ADDF9}" type="slidenum">
              <a:rPr lang="ja-JP" altLang="en-US" smtClean="0"/>
              <a:pPr/>
              <a:t>‹#›</a:t>
            </a:fld>
            <a:endParaRPr lang="ja-JP" altLang="en-US" dirty="0"/>
          </a:p>
        </p:txBody>
      </p:sp>
    </p:spTree>
    <p:extLst>
      <p:ext uri="{BB962C8B-B14F-4D97-AF65-F5344CB8AC3E}">
        <p14:creationId xmlns:p14="http://schemas.microsoft.com/office/powerpoint/2010/main" val="1843759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1</a:t>
            </a:r>
            <a:endParaRPr kumimoji="1" lang="ja-JP" altLang="en-US"/>
          </a:p>
        </p:txBody>
      </p:sp>
      <p:sp>
        <p:nvSpPr>
          <p:cNvPr id="7" name="スライド番号プレースホルダー 6"/>
          <p:cNvSpPr>
            <a:spLocks noGrp="1"/>
          </p:cNvSpPr>
          <p:nvPr>
            <p:ph type="sldNum" sz="quarter" idx="12"/>
          </p:nvPr>
        </p:nvSpPr>
        <p:spPr/>
        <p:txBody>
          <a:bodyPr/>
          <a:lstStyle/>
          <a:p>
            <a:fld id="{02E94863-59CC-4E9A-971D-6BEE8B0ADDF9}" type="slidenum">
              <a:rPr lang="ja-JP" altLang="en-US" smtClean="0"/>
              <a:pPr/>
              <a:t>‹#›</a:t>
            </a:fld>
            <a:endParaRPr lang="ja-JP" altLang="en-US" dirty="0"/>
          </a:p>
        </p:txBody>
      </p:sp>
    </p:spTree>
    <p:extLst>
      <p:ext uri="{BB962C8B-B14F-4D97-AF65-F5344CB8AC3E}">
        <p14:creationId xmlns:p14="http://schemas.microsoft.com/office/powerpoint/2010/main" val="524772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r>
              <a:rPr kumimoji="1" lang="en-US" altLang="ja-JP" smtClean="0"/>
              <a:t>1</a:t>
            </a:r>
            <a:endParaRPr kumimoji="1" lang="ja-JP" altLang="en-US"/>
          </a:p>
        </p:txBody>
      </p:sp>
      <p:sp>
        <p:nvSpPr>
          <p:cNvPr id="9" name="スライド番号プレースホルダー 8"/>
          <p:cNvSpPr>
            <a:spLocks noGrp="1"/>
          </p:cNvSpPr>
          <p:nvPr>
            <p:ph type="sldNum" sz="quarter" idx="12"/>
          </p:nvPr>
        </p:nvSpPr>
        <p:spPr/>
        <p:txBody>
          <a:bodyPr/>
          <a:lstStyle/>
          <a:p>
            <a:fld id="{02E94863-59CC-4E9A-971D-6BEE8B0ADDF9}" type="slidenum">
              <a:rPr lang="ja-JP" altLang="en-US" smtClean="0"/>
              <a:pPr/>
              <a:t>‹#›</a:t>
            </a:fld>
            <a:endParaRPr lang="ja-JP" altLang="en-US" dirty="0"/>
          </a:p>
        </p:txBody>
      </p:sp>
    </p:spTree>
    <p:extLst>
      <p:ext uri="{BB962C8B-B14F-4D97-AF65-F5344CB8AC3E}">
        <p14:creationId xmlns:p14="http://schemas.microsoft.com/office/powerpoint/2010/main" val="1610499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endParaRPr lang="en-US" altLang="ja-JP"/>
          </a:p>
        </p:txBody>
      </p:sp>
      <p:sp>
        <p:nvSpPr>
          <p:cNvPr id="4" name="フッター プレースホルダー 3"/>
          <p:cNvSpPr>
            <a:spLocks noGrp="1"/>
          </p:cNvSpPr>
          <p:nvPr>
            <p:ph type="ftr" sz="quarter" idx="11"/>
          </p:nvPr>
        </p:nvSpPr>
        <p:spPr/>
        <p:txBody>
          <a:bodyPr/>
          <a:lstStyle/>
          <a:p>
            <a:pPr>
              <a:defRPr/>
            </a:pPr>
            <a:r>
              <a:rPr lang="en-US" altLang="ja-JP" smtClean="0"/>
              <a:t>1</a:t>
            </a:r>
            <a:endParaRPr lang="en-US" altLang="ja-JP"/>
          </a:p>
        </p:txBody>
      </p:sp>
      <p:sp>
        <p:nvSpPr>
          <p:cNvPr id="5" name="スライド番号プレースホルダー 4"/>
          <p:cNvSpPr>
            <a:spLocks noGrp="1"/>
          </p:cNvSpPr>
          <p:nvPr>
            <p:ph type="sldNum" sz="quarter" idx="12"/>
          </p:nvPr>
        </p:nvSpPr>
        <p:spPr/>
        <p:txBody>
          <a:bodyPr/>
          <a:lstStyle/>
          <a:p>
            <a:pPr>
              <a:defRPr/>
            </a:pPr>
            <a:endParaRPr lang="ja-JP" altLang="ja-JP"/>
          </a:p>
        </p:txBody>
      </p:sp>
    </p:spTree>
    <p:extLst>
      <p:ext uri="{BB962C8B-B14F-4D97-AF65-F5344CB8AC3E}">
        <p14:creationId xmlns:p14="http://schemas.microsoft.com/office/powerpoint/2010/main" val="4025446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dirty="0"/>
          </a:p>
        </p:txBody>
      </p:sp>
      <p:sp>
        <p:nvSpPr>
          <p:cNvPr id="3" name="フッター プレースホルダー 2"/>
          <p:cNvSpPr>
            <a:spLocks noGrp="1"/>
          </p:cNvSpPr>
          <p:nvPr>
            <p:ph type="ftr" sz="quarter" idx="11"/>
          </p:nvPr>
        </p:nvSpPr>
        <p:spPr/>
        <p:txBody>
          <a:bodyPr/>
          <a:lstStyle/>
          <a:p>
            <a:pPr>
              <a:defRPr/>
            </a:pPr>
            <a:r>
              <a:rPr lang="en-US" altLang="ja-JP" smtClean="0"/>
              <a:t>1</a:t>
            </a:r>
            <a:endParaRPr lang="en-US" altLang="ja-JP"/>
          </a:p>
        </p:txBody>
      </p:sp>
      <p:sp>
        <p:nvSpPr>
          <p:cNvPr id="4" name="スライド番号プレースホルダー 3"/>
          <p:cNvSpPr>
            <a:spLocks noGrp="1"/>
          </p:cNvSpPr>
          <p:nvPr>
            <p:ph type="sldNum" sz="quarter" idx="12"/>
          </p:nvPr>
        </p:nvSpPr>
        <p:spPr/>
        <p:txBody>
          <a:bodyPr/>
          <a:lstStyle/>
          <a:p>
            <a:pPr>
              <a:defRPr/>
            </a:pPr>
            <a:endParaRPr lang="ja-JP" altLang="ja-JP"/>
          </a:p>
        </p:txBody>
      </p:sp>
    </p:spTree>
    <p:extLst>
      <p:ext uri="{BB962C8B-B14F-4D97-AF65-F5344CB8AC3E}">
        <p14:creationId xmlns:p14="http://schemas.microsoft.com/office/powerpoint/2010/main" val="2150043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1</a:t>
            </a:r>
            <a:endParaRPr kumimoji="1" lang="ja-JP" altLang="en-US"/>
          </a:p>
        </p:txBody>
      </p:sp>
      <p:sp>
        <p:nvSpPr>
          <p:cNvPr id="7" name="スライド番号プレースホルダー 6"/>
          <p:cNvSpPr>
            <a:spLocks noGrp="1"/>
          </p:cNvSpPr>
          <p:nvPr>
            <p:ph type="sldNum" sz="quarter" idx="12"/>
          </p:nvPr>
        </p:nvSpPr>
        <p:spPr/>
        <p:txBody>
          <a:bodyPr/>
          <a:lstStyle/>
          <a:p>
            <a:fld id="{02E94863-59CC-4E9A-971D-6BEE8B0ADDF9}" type="slidenum">
              <a:rPr lang="ja-JP" altLang="en-US" smtClean="0"/>
              <a:pPr/>
              <a:t>‹#›</a:t>
            </a:fld>
            <a:endParaRPr lang="ja-JP" altLang="en-US" dirty="0"/>
          </a:p>
        </p:txBody>
      </p:sp>
    </p:spTree>
    <p:extLst>
      <p:ext uri="{BB962C8B-B14F-4D97-AF65-F5344CB8AC3E}">
        <p14:creationId xmlns:p14="http://schemas.microsoft.com/office/powerpoint/2010/main" val="3268875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1</a:t>
            </a:r>
            <a:endParaRPr kumimoji="1" lang="ja-JP" altLang="en-US"/>
          </a:p>
        </p:txBody>
      </p:sp>
      <p:sp>
        <p:nvSpPr>
          <p:cNvPr id="7" name="スライド番号プレースホルダー 6"/>
          <p:cNvSpPr>
            <a:spLocks noGrp="1"/>
          </p:cNvSpPr>
          <p:nvPr>
            <p:ph type="sldNum" sz="quarter" idx="12"/>
          </p:nvPr>
        </p:nvSpPr>
        <p:spPr/>
        <p:txBody>
          <a:bodyPr/>
          <a:lstStyle/>
          <a:p>
            <a:fld id="{02E94863-59CC-4E9A-971D-6BEE8B0ADDF9}" type="slidenum">
              <a:rPr lang="ja-JP" altLang="en-US" smtClean="0"/>
              <a:pPr/>
              <a:t>‹#›</a:t>
            </a:fld>
            <a:endParaRPr lang="ja-JP" altLang="en-US" dirty="0"/>
          </a:p>
        </p:txBody>
      </p:sp>
    </p:spTree>
    <p:extLst>
      <p:ext uri="{BB962C8B-B14F-4D97-AF65-F5344CB8AC3E}">
        <p14:creationId xmlns:p14="http://schemas.microsoft.com/office/powerpoint/2010/main" val="190625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kumimoji="1" lang="en-US" altLang="ja-JP" smtClean="0"/>
              <a:t>1</a:t>
            </a:r>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altLang="ja-JP" dirty="0" smtClean="0"/>
              <a:t>&lt;#&gt;</a:t>
            </a:r>
            <a:endParaRPr lang="ja-JP" altLang="en-US" dirty="0"/>
          </a:p>
        </p:txBody>
      </p:sp>
      <p:pic>
        <p:nvPicPr>
          <p:cNvPr id="7" name="図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959537" y="345387"/>
            <a:ext cx="823105" cy="827530"/>
          </a:xfrm>
          <a:prstGeom prst="rect">
            <a:avLst/>
          </a:prstGeom>
        </p:spPr>
      </p:pic>
      <p:sp>
        <p:nvSpPr>
          <p:cNvPr id="8" name="テキスト プレースホルダー 2"/>
          <p:cNvSpPr txBox="1">
            <a:spLocks/>
          </p:cNvSpPr>
          <p:nvPr userDrawn="1"/>
        </p:nvSpPr>
        <p:spPr>
          <a:xfrm>
            <a:off x="395288" y="6314147"/>
            <a:ext cx="6371272" cy="365125"/>
          </a:xfrm>
          <a:prstGeom prst="rect">
            <a:avLst/>
          </a:prstGeom>
        </p:spPr>
        <p:txBody>
          <a:bodyPr>
            <a:normAutofit/>
          </a:bodyPr>
          <a:lstStyle>
            <a:lvl1pPr marL="0" indent="0" algn="l" defTabSz="914400" rtl="0" eaLnBrk="1" latinLnBrk="0" hangingPunct="1">
              <a:lnSpc>
                <a:spcPct val="90000"/>
              </a:lnSpc>
              <a:spcBef>
                <a:spcPts val="1000"/>
              </a:spcBef>
              <a:buFontTx/>
              <a:buNone/>
              <a:defRPr kumimoji="1" sz="1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en-US" altLang="ja-JP" dirty="0" smtClean="0"/>
              <a:t>Copyright 2017 Japan</a:t>
            </a:r>
            <a:r>
              <a:rPr lang="ja-JP" altLang="en-US" dirty="0" smtClean="0"/>
              <a:t> </a:t>
            </a:r>
            <a:r>
              <a:rPr lang="en-US" altLang="ja-JP" dirty="0" smtClean="0"/>
              <a:t>Agency</a:t>
            </a:r>
            <a:r>
              <a:rPr lang="ja-JP" altLang="en-US" dirty="0" smtClean="0"/>
              <a:t> </a:t>
            </a:r>
            <a:r>
              <a:rPr lang="en-US" altLang="ja-JP" dirty="0" smtClean="0"/>
              <a:t>for</a:t>
            </a:r>
            <a:r>
              <a:rPr lang="ja-JP" altLang="en-US" dirty="0" smtClean="0"/>
              <a:t> </a:t>
            </a:r>
            <a:r>
              <a:rPr lang="en-US" altLang="ja-JP" dirty="0" smtClean="0"/>
              <a:t>Medical</a:t>
            </a:r>
            <a:r>
              <a:rPr lang="ja-JP" altLang="en-US" dirty="0" smtClean="0"/>
              <a:t> </a:t>
            </a:r>
            <a:r>
              <a:rPr lang="en-US" altLang="ja-JP" dirty="0" smtClean="0"/>
              <a:t>Research</a:t>
            </a:r>
            <a:r>
              <a:rPr lang="ja-JP" altLang="en-US" dirty="0" smtClean="0"/>
              <a:t> </a:t>
            </a:r>
            <a:r>
              <a:rPr lang="en-US" altLang="ja-JP" dirty="0" smtClean="0"/>
              <a:t>and</a:t>
            </a:r>
            <a:r>
              <a:rPr lang="ja-JP" altLang="en-US" dirty="0" smtClean="0"/>
              <a:t> </a:t>
            </a:r>
            <a:r>
              <a:rPr lang="en-US" altLang="ja-JP" dirty="0" smtClean="0"/>
              <a:t>Development. All Rights Reserved.</a:t>
            </a:r>
            <a:endParaRPr lang="ja-JP" altLang="en-US" dirty="0" smtClean="0"/>
          </a:p>
        </p:txBody>
      </p:sp>
    </p:spTree>
    <p:extLst>
      <p:ext uri="{BB962C8B-B14F-4D97-AF65-F5344CB8AC3E}">
        <p14:creationId xmlns:p14="http://schemas.microsoft.com/office/powerpoint/2010/main" val="2974283335"/>
      </p:ext>
    </p:extLst>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www.amed.go.jp/" TargetMode="External"/><Relationship Id="rId2" Type="http://schemas.openxmlformats.org/officeDocument/2006/relationships/hyperlink" Target="http://www.e-rad.go.jp/" TargetMode="External"/><Relationship Id="rId1" Type="http://schemas.openxmlformats.org/officeDocument/2006/relationships/slideLayout" Target="../slideLayouts/slideLayout7.xml"/><Relationship Id="rId5" Type="http://schemas.openxmlformats.org/officeDocument/2006/relationships/hyperlink" Target="https://www.amed.go.jp/koubo/03/01/0301B_00049.html" TargetMode="External"/><Relationship Id="rId4" Type="http://schemas.openxmlformats.org/officeDocument/2006/relationships/hyperlink" Target="http://www.amed.go.jp/program/list/03/01/035.html"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8172" y="815760"/>
            <a:ext cx="7667644" cy="2521956"/>
          </a:xfrm>
        </p:spPr>
        <p:txBody>
          <a:bodyPr>
            <a:normAutofit fontScale="90000"/>
          </a:bodyPr>
          <a:lstStyle/>
          <a:p>
            <a:pPr lvl="1" algn="l" rtl="0">
              <a:lnSpc>
                <a:spcPct val="90000"/>
              </a:lnSpc>
              <a:spcBef>
                <a:spcPct val="0"/>
              </a:spcBef>
            </a:pPr>
            <a:r>
              <a:rPr lang="en-US" altLang="ja-JP" sz="36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36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医療分野国際科学技術共同研究開発推進事業</a:t>
            </a:r>
            <a:r>
              <a:rPr lang="en-US" altLang="ja-JP" sz="2400" b="1" dirty="0" smtClean="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
            </a:r>
            <a:br>
              <a:rPr lang="en-US" altLang="ja-JP" sz="2400" b="1" dirty="0" smtClean="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2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国際科学技術協力プログラム（</a:t>
            </a:r>
            <a:r>
              <a:rPr lang="en-US" altLang="ja-JP" sz="2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SATREPS</a:t>
            </a:r>
            <a:r>
              <a:rPr lang="ja-JP" altLang="en-US" sz="2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2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Science and Technology Research Partnership for Sustainable Development</a:t>
            </a:r>
            <a:r>
              <a:rPr lang="en-US" altLang="ja-JP" sz="2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2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en-US" altLang="ja-JP" sz="2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2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en-US" altLang="ja-JP" sz="2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2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en-US" altLang="ja-JP" sz="2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2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40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令和</a:t>
            </a:r>
            <a:r>
              <a:rPr lang="en-US" altLang="ja-JP" sz="40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40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年度</a:t>
            </a:r>
            <a:r>
              <a:rPr lang="en-US" altLang="ja-JP" sz="40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SATREPS</a:t>
            </a:r>
            <a:r>
              <a:rPr lang="ja-JP" altLang="en-US" sz="40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公募</a:t>
            </a:r>
            <a:r>
              <a:rPr lang="ja-JP" altLang="en-US" sz="4000" b="1" dirty="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について</a:t>
            </a:r>
            <a:endParaRPr kumimoji="1" lang="ja-JP" altLang="en-US" sz="4000" dirty="0">
              <a:solidFill>
                <a:srgbClr val="000099"/>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サブタイトル 2"/>
          <p:cNvSpPr>
            <a:spLocks noGrp="1"/>
          </p:cNvSpPr>
          <p:nvPr>
            <p:ph type="subTitle" idx="1"/>
          </p:nvPr>
        </p:nvSpPr>
        <p:spPr>
          <a:xfrm>
            <a:off x="1931406" y="3561996"/>
            <a:ext cx="6858000" cy="1655762"/>
          </a:xfrm>
        </p:spPr>
        <p:txBody>
          <a:bodyPr/>
          <a:lstStyle/>
          <a:p>
            <a:pPr algn="r"/>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令和元年</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９月</a:t>
            </a: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19</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日（大阪ナレッジキャピタル）</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令和元年</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９月</a:t>
            </a: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25</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日（東京</a:t>
            </a: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本部）</a:t>
            </a:r>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1219622" y="5839332"/>
            <a:ext cx="7466753" cy="400110"/>
          </a:xfrm>
          <a:prstGeom prst="rect">
            <a:avLst/>
          </a:prstGeom>
          <a:noFill/>
        </p:spPr>
        <p:txBody>
          <a:bodyPr wrap="square" rtlCol="0">
            <a:spAutoFit/>
          </a:bodyPr>
          <a:lstStyle/>
          <a:p>
            <a:pPr algn="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国立研究開発法人 日本医療研究開発機構（</a:t>
            </a:r>
            <a:r>
              <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）国際事業部</a:t>
            </a:r>
            <a:endParaRPr kumimoji="1" lang="ja-JP" altLang="en-US"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4117802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4"/>
          <p:cNvSpPr>
            <a:spLocks noChangeArrowheads="1"/>
          </p:cNvSpPr>
          <p:nvPr/>
        </p:nvSpPr>
        <p:spPr bwMode="auto">
          <a:xfrm>
            <a:off x="386384" y="450425"/>
            <a:ext cx="6451143" cy="1100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1016000" indent="-1016000">
              <a:defRPr/>
            </a:pPr>
            <a:r>
              <a:rPr lang="ja-JP" altLang="en-US" sz="40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令和２年度公募について</a:t>
            </a:r>
            <a:endParaRPr lang="ja-JP" altLang="en-US" sz="4000" b="1"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Rectangle 4"/>
          <p:cNvSpPr>
            <a:spLocks noChangeArrowheads="1"/>
          </p:cNvSpPr>
          <p:nvPr/>
        </p:nvSpPr>
        <p:spPr bwMode="auto">
          <a:xfrm>
            <a:off x="522863" y="1569493"/>
            <a:ext cx="8102522" cy="39305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1016000" indent="-1016000">
              <a:defRPr/>
            </a:pPr>
            <a:endParaRPr lang="ja-JP" altLang="en-US" sz="2000" dirty="0">
              <a:solidFill>
                <a:srgbClr val="000099"/>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386384" y="1918663"/>
            <a:ext cx="8487159" cy="4062651"/>
          </a:xfrm>
          <a:prstGeom prst="rect">
            <a:avLst/>
          </a:prstGeom>
        </p:spPr>
        <p:txBody>
          <a:bodyPr wrap="square">
            <a:spAutoFit/>
          </a:bodyPr>
          <a:lstStyle/>
          <a:p>
            <a:pPr>
              <a:defRPr/>
            </a:pP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この公募</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は予算２年度</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予算に基づいて推進される課題を募るものですが、本プログラム</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は</a:t>
            </a:r>
            <a:r>
              <a:rPr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ODA</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の連携事業であり、相手国機関との調整にも時間を要することから、課題採択後</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の速やかな</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研究開始を可能とするために、予算成立に先だって募集を実施しております。</a:t>
            </a:r>
            <a:endParaRPr lang="en-US" altLang="ja-JP" sz="2000" b="1" dirty="0">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2000" b="1" dirty="0">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したがって、</a:t>
            </a:r>
            <a:r>
              <a:rPr lang="ja-JP" altLang="en-US" sz="2000" b="1" dirty="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予算成立の内容に応じて、研究領域の内容、委託研究費、採択件数等の変更が生じる場合や、追加資料の提出等をお願いする場合がありますので、あらかじめご了承下さい。</a:t>
            </a:r>
            <a:endParaRPr lang="en-US" altLang="ja-JP" sz="2000" b="1" dirty="0">
              <a:solidFill>
                <a:srgbClr val="000099"/>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2000" b="1" dirty="0">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公募・選考に関する最新</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情報は</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、下記ホームページに掲載しますので、適宜、ご参照下さい</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b="1" dirty="0">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http</a:t>
            </a:r>
            <a:r>
              <a:rPr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www.amed.go.jp/koubo/</a:t>
            </a:r>
          </a:p>
          <a:p>
            <a:pPr>
              <a:defRPr/>
            </a:pPr>
            <a:endParaRPr lang="en-US" altLang="ja-JP" b="1" dirty="0" smtClean="0">
              <a:latin typeface="+mj-ea"/>
              <a:ea typeface="+mj-ea"/>
            </a:endParaRPr>
          </a:p>
        </p:txBody>
      </p:sp>
      <p:sp>
        <p:nvSpPr>
          <p:cNvPr id="7" name="テキスト ボックス 6"/>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Tree>
    <p:extLst>
      <p:ext uri="{BB962C8B-B14F-4D97-AF65-F5344CB8AC3E}">
        <p14:creationId xmlns:p14="http://schemas.microsoft.com/office/powerpoint/2010/main" val="129916382"/>
      </p:ext>
    </p:extLst>
  </p:cSld>
  <p:clrMapOvr>
    <a:masterClrMapping/>
  </p:clrMapOvr>
  <p:transition advTm="1656"/>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712340901"/>
              </p:ext>
            </p:extLst>
          </p:nvPr>
        </p:nvGraphicFramePr>
        <p:xfrm>
          <a:off x="723206" y="1338345"/>
          <a:ext cx="7780713" cy="3840484"/>
        </p:xfrm>
        <a:graphic>
          <a:graphicData uri="http://schemas.openxmlformats.org/drawingml/2006/table">
            <a:tbl>
              <a:tblPr firstRow="1" firstCol="1" bandRow="1">
                <a:tableStyleId>{5C22544A-7EE6-4342-B048-85BDC9FD1C3A}</a:tableStyleId>
              </a:tblPr>
              <a:tblGrid>
                <a:gridCol w="2103396"/>
                <a:gridCol w="2526302"/>
                <a:gridCol w="2038271"/>
                <a:gridCol w="1112744"/>
              </a:tblGrid>
              <a:tr h="763516">
                <a:tc>
                  <a:txBody>
                    <a:bodyPr/>
                    <a:lstStyle/>
                    <a:p>
                      <a:pPr algn="ctr">
                        <a:spcAft>
                          <a:spcPts val="0"/>
                        </a:spcAft>
                      </a:pPr>
                      <a:r>
                        <a:rPr lang="ja-JP" sz="1400" dirty="0">
                          <a:effectLst/>
                          <a:latin typeface="Meiryo UI" panose="020B0604030504040204" pitchFamily="50" charset="-128"/>
                          <a:ea typeface="Meiryo UI" panose="020B0604030504040204" pitchFamily="50" charset="-128"/>
                          <a:cs typeface="Meiryo UI" panose="020B0604030504040204" pitchFamily="50" charset="-128"/>
                        </a:rPr>
                        <a:t>分野</a:t>
                      </a:r>
                      <a:endParaRPr lang="ja-JP" sz="1600" dirty="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sz="1400" dirty="0">
                          <a:effectLst/>
                          <a:latin typeface="Meiryo UI" panose="020B0604030504040204" pitchFamily="50" charset="-128"/>
                          <a:ea typeface="Meiryo UI" panose="020B0604030504040204" pitchFamily="50" charset="-128"/>
                          <a:cs typeface="Meiryo UI" panose="020B0604030504040204" pitchFamily="50" charset="-128"/>
                        </a:rPr>
                        <a:t>公募研究開発課題名</a:t>
                      </a:r>
                      <a:endParaRPr lang="ja-JP" sz="16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ja-JP" sz="1400">
                          <a:effectLst/>
                          <a:latin typeface="Meiryo UI" panose="020B0604030504040204" pitchFamily="50" charset="-128"/>
                          <a:ea typeface="Meiryo UI" panose="020B0604030504040204" pitchFamily="50" charset="-128"/>
                          <a:cs typeface="Meiryo UI" panose="020B0604030504040204" pitchFamily="50" charset="-128"/>
                        </a:rPr>
                        <a:t>研究開発費の規模</a:t>
                      </a:r>
                      <a:endParaRPr lang="ja-JP" sz="16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zh-TW" sz="1400">
                          <a:effectLst/>
                          <a:latin typeface="Meiryo UI" panose="020B0604030504040204" pitchFamily="50" charset="-128"/>
                          <a:ea typeface="Meiryo UI" panose="020B0604030504040204" pitchFamily="50" charset="-128"/>
                          <a:cs typeface="Meiryo UI" panose="020B0604030504040204" pitchFamily="50" charset="-128"/>
                        </a:rPr>
                        <a:t>研究開発実施</a:t>
                      </a:r>
                      <a:endParaRPr lang="ja-JP" sz="160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zh-TW" sz="1400">
                          <a:effectLst/>
                          <a:latin typeface="Meiryo UI" panose="020B0604030504040204" pitchFamily="50" charset="-128"/>
                          <a:ea typeface="Meiryo UI" panose="020B0604030504040204" pitchFamily="50" charset="-128"/>
                          <a:cs typeface="Meiryo UI" panose="020B0604030504040204" pitchFamily="50" charset="-128"/>
                        </a:rPr>
                        <a:t>予定期間</a:t>
                      </a:r>
                      <a:endParaRPr lang="ja-JP" sz="16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ja-JP" sz="1400" dirty="0">
                          <a:effectLst/>
                          <a:latin typeface="Meiryo UI" panose="020B0604030504040204" pitchFamily="50" charset="-128"/>
                          <a:ea typeface="Meiryo UI" panose="020B0604030504040204" pitchFamily="50" charset="-128"/>
                          <a:cs typeface="Meiryo UI" panose="020B0604030504040204" pitchFamily="50" charset="-128"/>
                        </a:rPr>
                        <a:t>新規</a:t>
                      </a:r>
                      <a:r>
                        <a:rPr lang="ja-JP" sz="1400" dirty="0" smtClean="0">
                          <a:effectLst/>
                          <a:latin typeface="Meiryo UI" panose="020B0604030504040204" pitchFamily="50" charset="-128"/>
                          <a:ea typeface="Meiryo UI" panose="020B0604030504040204" pitchFamily="50" charset="-128"/>
                          <a:cs typeface="Meiryo UI" panose="020B0604030504040204" pitchFamily="50" charset="-128"/>
                        </a:rPr>
                        <a:t>採択</a:t>
                      </a:r>
                      <a:endParaRPr lang="en-US" altLang="ja-JP" sz="14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sz="1400" dirty="0" smtClean="0">
                          <a:effectLst/>
                          <a:latin typeface="Meiryo UI" panose="020B0604030504040204" pitchFamily="50" charset="-128"/>
                          <a:ea typeface="Meiryo UI" panose="020B0604030504040204" pitchFamily="50" charset="-128"/>
                          <a:cs typeface="Meiryo UI" panose="020B0604030504040204" pitchFamily="50" charset="-128"/>
                        </a:rPr>
                        <a:t>課題</a:t>
                      </a:r>
                      <a:endParaRPr lang="ja-JP" sz="1600" dirty="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sz="1400" dirty="0">
                          <a:effectLst/>
                          <a:latin typeface="Meiryo UI" panose="020B0604030504040204" pitchFamily="50" charset="-128"/>
                          <a:ea typeface="Meiryo UI" panose="020B0604030504040204" pitchFamily="50" charset="-128"/>
                          <a:cs typeface="Meiryo UI" panose="020B0604030504040204" pitchFamily="50" charset="-128"/>
                        </a:rPr>
                        <a:t>予定数</a:t>
                      </a:r>
                      <a:endParaRPr lang="ja-JP" sz="16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3076968">
                <a:tc>
                  <a:txBody>
                    <a:bodyPr/>
                    <a:lstStyle/>
                    <a:p>
                      <a:pPr algn="ctr">
                        <a:spcAft>
                          <a:spcPts val="0"/>
                        </a:spcAft>
                      </a:pPr>
                      <a:r>
                        <a:rPr lang="ja-JP" sz="1400" dirty="0">
                          <a:effectLst/>
                          <a:latin typeface="Meiryo UI" panose="020B0604030504040204" pitchFamily="50" charset="-128"/>
                          <a:ea typeface="Meiryo UI" panose="020B0604030504040204" pitchFamily="50" charset="-128"/>
                          <a:cs typeface="Meiryo UI" panose="020B0604030504040204" pitchFamily="50" charset="-128"/>
                        </a:rPr>
                        <a:t>感染症分野</a:t>
                      </a:r>
                      <a:endParaRPr lang="ja-JP" sz="1600" dirty="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sz="1400" dirty="0">
                          <a:effectLst/>
                          <a:latin typeface="Meiryo UI" panose="020B0604030504040204" pitchFamily="50" charset="-128"/>
                          <a:ea typeface="Meiryo UI" panose="020B0604030504040204" pitchFamily="50" charset="-128"/>
                          <a:cs typeface="Meiryo UI" panose="020B0604030504040204" pitchFamily="50" charset="-128"/>
                        </a:rPr>
                        <a:t>「開発途上国のニーズを踏まえた感染症対策研究</a:t>
                      </a:r>
                      <a:r>
                        <a:rPr lang="ja-JP" sz="14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400" baseline="300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1600" baseline="300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en-US" sz="14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600" dirty="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en-US" sz="1400" dirty="0">
                          <a:effectLst/>
                          <a:latin typeface="Meiryo UI" panose="020B0604030504040204" pitchFamily="50" charset="-128"/>
                          <a:ea typeface="Meiryo UI" panose="020B0604030504040204" pitchFamily="50" charset="-128"/>
                          <a:cs typeface="Meiryo UI" panose="020B0604030504040204" pitchFamily="50" charset="-128"/>
                        </a:rPr>
                        <a:t>1</a:t>
                      </a:r>
                      <a:r>
                        <a:rPr lang="ja-JP" sz="1400" dirty="0">
                          <a:effectLst/>
                          <a:latin typeface="Meiryo UI" panose="020B0604030504040204" pitchFamily="50" charset="-128"/>
                          <a:ea typeface="Meiryo UI" panose="020B0604030504040204" pitchFamily="50" charset="-128"/>
                          <a:cs typeface="Meiryo UI" panose="020B0604030504040204" pitchFamily="50" charset="-128"/>
                        </a:rPr>
                        <a:t>課題当たり年間</a:t>
                      </a:r>
                      <a:endParaRPr lang="ja-JP" sz="1600" dirty="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sz="1400" dirty="0">
                          <a:effectLst/>
                          <a:latin typeface="Meiryo UI" panose="020B0604030504040204" pitchFamily="50" charset="-128"/>
                          <a:ea typeface="Meiryo UI" panose="020B0604030504040204" pitchFamily="50" charset="-128"/>
                          <a:cs typeface="Meiryo UI" panose="020B0604030504040204" pitchFamily="50" charset="-128"/>
                        </a:rPr>
                        <a:t>総額</a:t>
                      </a:r>
                      <a:r>
                        <a:rPr lang="en-US" sz="1400" dirty="0">
                          <a:effectLst/>
                          <a:latin typeface="Meiryo UI" panose="020B0604030504040204" pitchFamily="50" charset="-128"/>
                          <a:ea typeface="Meiryo UI" panose="020B0604030504040204" pitchFamily="50" charset="-128"/>
                          <a:cs typeface="Meiryo UI" panose="020B0604030504040204" pitchFamily="50" charset="-128"/>
                        </a:rPr>
                        <a:t>9,000</a:t>
                      </a:r>
                      <a:r>
                        <a:rPr lang="ja-JP" sz="1400" dirty="0">
                          <a:effectLst/>
                          <a:latin typeface="Meiryo UI" panose="020B0604030504040204" pitchFamily="50" charset="-128"/>
                          <a:ea typeface="Meiryo UI" panose="020B0604030504040204" pitchFamily="50" charset="-128"/>
                          <a:cs typeface="Meiryo UI" panose="020B0604030504040204" pitchFamily="50" charset="-128"/>
                        </a:rPr>
                        <a:t>万円程度</a:t>
                      </a:r>
                      <a:endParaRPr lang="ja-JP" sz="1600" dirty="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en-US" sz="14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600" dirty="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en-US" sz="1400" dirty="0">
                          <a:effectLst/>
                          <a:latin typeface="Meiryo UI" panose="020B0604030504040204" pitchFamily="50" charset="-128"/>
                          <a:ea typeface="Meiryo UI" panose="020B0604030504040204" pitchFamily="50" charset="-128"/>
                          <a:cs typeface="Meiryo UI" panose="020B0604030504040204" pitchFamily="50" charset="-128"/>
                        </a:rPr>
                        <a:t>AMED</a:t>
                      </a:r>
                      <a:r>
                        <a:rPr lang="ja-JP" sz="1400" dirty="0">
                          <a:effectLst/>
                          <a:latin typeface="Meiryo UI" panose="020B0604030504040204" pitchFamily="50" charset="-128"/>
                          <a:ea typeface="Meiryo UI" panose="020B0604030504040204" pitchFamily="50" charset="-128"/>
                          <a:cs typeface="Meiryo UI" panose="020B0604030504040204" pitchFamily="50" charset="-128"/>
                        </a:rPr>
                        <a:t>： </a:t>
                      </a:r>
                      <a:r>
                        <a:rPr lang="en-US" sz="1400" dirty="0">
                          <a:effectLst/>
                          <a:latin typeface="Meiryo UI" panose="020B0604030504040204" pitchFamily="50" charset="-128"/>
                          <a:ea typeface="Meiryo UI" panose="020B0604030504040204" pitchFamily="50" charset="-128"/>
                          <a:cs typeface="Meiryo UI" panose="020B0604030504040204" pitchFamily="50" charset="-128"/>
                        </a:rPr>
                        <a:t>3,200</a:t>
                      </a:r>
                      <a:r>
                        <a:rPr lang="ja-JP" sz="1400" dirty="0">
                          <a:effectLst/>
                          <a:latin typeface="Meiryo UI" panose="020B0604030504040204" pitchFamily="50" charset="-128"/>
                          <a:ea typeface="Meiryo UI" panose="020B0604030504040204" pitchFamily="50" charset="-128"/>
                          <a:cs typeface="Meiryo UI" panose="020B0604030504040204" pitchFamily="50" charset="-128"/>
                        </a:rPr>
                        <a:t>万円程度</a:t>
                      </a:r>
                      <a:r>
                        <a:rPr lang="en-US" sz="1400" dirty="0">
                          <a:effectLst/>
                          <a:latin typeface="Meiryo UI" panose="020B0604030504040204" pitchFamily="50" charset="-128"/>
                          <a:ea typeface="Meiryo UI" panose="020B0604030504040204" pitchFamily="50" charset="-128"/>
                          <a:cs typeface="Meiryo UI" panose="020B0604030504040204" pitchFamily="50" charset="-128"/>
                        </a:rPr>
                        <a:t>/</a:t>
                      </a:r>
                      <a:r>
                        <a:rPr lang="ja-JP" sz="1400" dirty="0">
                          <a:effectLst/>
                          <a:latin typeface="Meiryo UI" panose="020B0604030504040204" pitchFamily="50" charset="-128"/>
                          <a:ea typeface="Meiryo UI" panose="020B0604030504040204" pitchFamily="50" charset="-128"/>
                          <a:cs typeface="Meiryo UI" panose="020B0604030504040204" pitchFamily="50" charset="-128"/>
                        </a:rPr>
                        <a:t>年</a:t>
                      </a:r>
                      <a:endParaRPr lang="ja-JP" sz="1600" dirty="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en-US" sz="1400" dirty="0">
                          <a:effectLst/>
                          <a:latin typeface="Meiryo UI" panose="020B0604030504040204" pitchFamily="50" charset="-128"/>
                          <a:ea typeface="Meiryo UI" panose="020B0604030504040204" pitchFamily="50" charset="-128"/>
                          <a:cs typeface="Meiryo UI" panose="020B0604030504040204" pitchFamily="50" charset="-128"/>
                        </a:rPr>
                        <a:t>(</a:t>
                      </a:r>
                      <a:r>
                        <a:rPr lang="ja-JP" sz="1400" dirty="0">
                          <a:effectLst/>
                          <a:latin typeface="Meiryo UI" panose="020B0604030504040204" pitchFamily="50" charset="-128"/>
                          <a:ea typeface="Meiryo UI" panose="020B0604030504040204" pitchFamily="50" charset="-128"/>
                          <a:cs typeface="Meiryo UI" panose="020B0604030504040204" pitchFamily="50" charset="-128"/>
                        </a:rPr>
                        <a:t>間接経費含む</a:t>
                      </a:r>
                      <a:r>
                        <a:rPr lang="en-US" sz="1400" dirty="0">
                          <a:effectLst/>
                          <a:latin typeface="Meiryo UI" panose="020B0604030504040204" pitchFamily="50" charset="-128"/>
                          <a:ea typeface="Meiryo UI" panose="020B0604030504040204" pitchFamily="50" charset="-128"/>
                          <a:cs typeface="Meiryo UI" panose="020B0604030504040204" pitchFamily="50" charset="-128"/>
                        </a:rPr>
                        <a:t>)</a:t>
                      </a:r>
                      <a:endParaRPr lang="ja-JP" sz="1600" dirty="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sz="1400" dirty="0">
                          <a:effectLst/>
                          <a:latin typeface="Meiryo UI" panose="020B0604030504040204" pitchFamily="50" charset="-128"/>
                          <a:ea typeface="Meiryo UI" panose="020B0604030504040204" pitchFamily="50" charset="-128"/>
                          <a:cs typeface="Meiryo UI" panose="020B0604030504040204" pitchFamily="50" charset="-128"/>
                        </a:rPr>
                        <a:t>委託研究開発経費</a:t>
                      </a:r>
                      <a:endParaRPr lang="ja-JP" sz="1600" dirty="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sz="1400" dirty="0">
                          <a:effectLst/>
                          <a:latin typeface="Meiryo UI" panose="020B0604030504040204" pitchFamily="50" charset="-128"/>
                          <a:ea typeface="Meiryo UI" panose="020B0604030504040204" pitchFamily="50" charset="-128"/>
                          <a:cs typeface="Meiryo UI" panose="020B0604030504040204" pitchFamily="50" charset="-128"/>
                        </a:rPr>
                        <a:t>（最終年度</a:t>
                      </a:r>
                      <a:r>
                        <a:rPr lang="en-US" sz="1400" dirty="0">
                          <a:effectLst/>
                          <a:latin typeface="Meiryo UI" panose="020B0604030504040204" pitchFamily="50" charset="-128"/>
                          <a:ea typeface="Meiryo UI" panose="020B0604030504040204" pitchFamily="50" charset="-128"/>
                          <a:cs typeface="Meiryo UI" panose="020B0604030504040204" pitchFamily="50" charset="-128"/>
                        </a:rPr>
                        <a:t> 2,000</a:t>
                      </a:r>
                      <a:r>
                        <a:rPr lang="ja-JP" sz="1400" dirty="0">
                          <a:effectLst/>
                          <a:latin typeface="Meiryo UI" panose="020B0604030504040204" pitchFamily="50" charset="-128"/>
                          <a:ea typeface="Meiryo UI" panose="020B0604030504040204" pitchFamily="50" charset="-128"/>
                          <a:cs typeface="Meiryo UI" panose="020B0604030504040204" pitchFamily="50" charset="-128"/>
                        </a:rPr>
                        <a:t>万円程度</a:t>
                      </a:r>
                      <a:r>
                        <a:rPr lang="en-US" sz="1400" dirty="0">
                          <a:effectLst/>
                          <a:latin typeface="Meiryo UI" panose="020B0604030504040204" pitchFamily="50" charset="-128"/>
                          <a:ea typeface="Meiryo UI" panose="020B0604030504040204" pitchFamily="50" charset="-128"/>
                          <a:cs typeface="Meiryo UI" panose="020B0604030504040204" pitchFamily="50" charset="-128"/>
                        </a:rPr>
                        <a:t>/</a:t>
                      </a:r>
                      <a:r>
                        <a:rPr lang="ja-JP" sz="1400" dirty="0">
                          <a:effectLst/>
                          <a:latin typeface="Meiryo UI" panose="020B0604030504040204" pitchFamily="50" charset="-128"/>
                          <a:ea typeface="Meiryo UI" panose="020B0604030504040204" pitchFamily="50" charset="-128"/>
                          <a:cs typeface="Meiryo UI" panose="020B0604030504040204" pitchFamily="50" charset="-128"/>
                        </a:rPr>
                        <a:t>年）</a:t>
                      </a:r>
                      <a:endParaRPr lang="ja-JP" sz="1600" dirty="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sz="1400" dirty="0">
                          <a:effectLst/>
                          <a:latin typeface="Meiryo UI" panose="020B0604030504040204" pitchFamily="50" charset="-128"/>
                          <a:ea typeface="Meiryo UI" panose="020B0604030504040204" pitchFamily="50" charset="-128"/>
                          <a:cs typeface="Meiryo UI" panose="020B0604030504040204" pitchFamily="50" charset="-128"/>
                        </a:rPr>
                        <a:t>（暫定期間：</a:t>
                      </a:r>
                      <a:r>
                        <a:rPr lang="en-US" sz="1400" dirty="0">
                          <a:effectLst/>
                          <a:latin typeface="Meiryo UI" panose="020B0604030504040204" pitchFamily="50" charset="-128"/>
                          <a:ea typeface="Meiryo UI" panose="020B0604030504040204" pitchFamily="50" charset="-128"/>
                          <a:cs typeface="Meiryo UI" panose="020B0604030504040204" pitchFamily="50" charset="-128"/>
                        </a:rPr>
                        <a:t>650</a:t>
                      </a:r>
                      <a:r>
                        <a:rPr lang="ja-JP" sz="1400" dirty="0">
                          <a:effectLst/>
                          <a:latin typeface="Meiryo UI" panose="020B0604030504040204" pitchFamily="50" charset="-128"/>
                          <a:ea typeface="Meiryo UI" panose="020B0604030504040204" pitchFamily="50" charset="-128"/>
                          <a:cs typeface="Meiryo UI" panose="020B0604030504040204" pitchFamily="50" charset="-128"/>
                        </a:rPr>
                        <a:t>万円上限）</a:t>
                      </a:r>
                      <a:endParaRPr lang="ja-JP" sz="1600" dirty="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en-US" sz="14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600" dirty="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en-US" sz="1400" dirty="0">
                          <a:effectLst/>
                          <a:latin typeface="Meiryo UI" panose="020B0604030504040204" pitchFamily="50" charset="-128"/>
                          <a:ea typeface="Meiryo UI" panose="020B0604030504040204" pitchFamily="50" charset="-128"/>
                          <a:cs typeface="Meiryo UI" panose="020B0604030504040204" pitchFamily="50" charset="-128"/>
                        </a:rPr>
                        <a:t>JICA</a:t>
                      </a:r>
                      <a:r>
                        <a:rPr lang="ja-JP" sz="1400" dirty="0">
                          <a:effectLst/>
                          <a:latin typeface="Meiryo UI" panose="020B0604030504040204" pitchFamily="50" charset="-128"/>
                          <a:ea typeface="Meiryo UI" panose="020B0604030504040204" pitchFamily="50" charset="-128"/>
                          <a:cs typeface="Meiryo UI" panose="020B0604030504040204" pitchFamily="50" charset="-128"/>
                        </a:rPr>
                        <a:t>： </a:t>
                      </a:r>
                      <a:r>
                        <a:rPr lang="en-US" sz="1400" dirty="0">
                          <a:effectLst/>
                          <a:latin typeface="Meiryo UI" panose="020B0604030504040204" pitchFamily="50" charset="-128"/>
                          <a:ea typeface="Meiryo UI" panose="020B0604030504040204" pitchFamily="50" charset="-128"/>
                          <a:cs typeface="Meiryo UI" panose="020B0604030504040204" pitchFamily="50" charset="-128"/>
                        </a:rPr>
                        <a:t>6,000</a:t>
                      </a:r>
                      <a:r>
                        <a:rPr lang="ja-JP" sz="1400" dirty="0">
                          <a:effectLst/>
                          <a:latin typeface="Meiryo UI" panose="020B0604030504040204" pitchFamily="50" charset="-128"/>
                          <a:ea typeface="Meiryo UI" panose="020B0604030504040204" pitchFamily="50" charset="-128"/>
                          <a:cs typeface="Meiryo UI" panose="020B0604030504040204" pitchFamily="50" charset="-128"/>
                        </a:rPr>
                        <a:t>万円程度</a:t>
                      </a:r>
                      <a:r>
                        <a:rPr lang="en-US" sz="1400" dirty="0">
                          <a:effectLst/>
                          <a:latin typeface="Meiryo UI" panose="020B0604030504040204" pitchFamily="50" charset="-128"/>
                          <a:ea typeface="Meiryo UI" panose="020B0604030504040204" pitchFamily="50" charset="-128"/>
                          <a:cs typeface="Meiryo UI" panose="020B0604030504040204" pitchFamily="50" charset="-128"/>
                        </a:rPr>
                        <a:t>/</a:t>
                      </a:r>
                      <a:r>
                        <a:rPr lang="ja-JP" sz="1400" dirty="0">
                          <a:effectLst/>
                          <a:latin typeface="Meiryo UI" panose="020B0604030504040204" pitchFamily="50" charset="-128"/>
                          <a:ea typeface="Meiryo UI" panose="020B0604030504040204" pitchFamily="50" charset="-128"/>
                          <a:cs typeface="Meiryo UI" panose="020B0604030504040204" pitchFamily="50" charset="-128"/>
                        </a:rPr>
                        <a:t>年</a:t>
                      </a:r>
                      <a:endParaRPr lang="ja-JP" sz="1600" dirty="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en-US" sz="1400" dirty="0">
                          <a:effectLst/>
                          <a:latin typeface="Meiryo UI" panose="020B0604030504040204" pitchFamily="50" charset="-128"/>
                          <a:ea typeface="Meiryo UI" panose="020B0604030504040204" pitchFamily="50" charset="-128"/>
                          <a:cs typeface="Meiryo UI" panose="020B0604030504040204" pitchFamily="50" charset="-128"/>
                        </a:rPr>
                        <a:t>ODA</a:t>
                      </a:r>
                      <a:r>
                        <a:rPr lang="ja-JP" sz="1400" dirty="0">
                          <a:effectLst/>
                          <a:latin typeface="Meiryo UI" panose="020B0604030504040204" pitchFamily="50" charset="-128"/>
                          <a:ea typeface="Meiryo UI" panose="020B0604030504040204" pitchFamily="50" charset="-128"/>
                          <a:cs typeface="Meiryo UI" panose="020B0604030504040204" pitchFamily="50" charset="-128"/>
                        </a:rPr>
                        <a:t>技術協力経費</a:t>
                      </a:r>
                      <a:endParaRPr lang="ja-JP" sz="1600" dirty="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en-US" sz="14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6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zh-TW" sz="1400" dirty="0">
                          <a:effectLst/>
                          <a:latin typeface="Meiryo UI" panose="020B0604030504040204" pitchFamily="50" charset="-128"/>
                          <a:ea typeface="Meiryo UI" panose="020B0604030504040204" pitchFamily="50" charset="-128"/>
                          <a:cs typeface="Meiryo UI" panose="020B0604030504040204" pitchFamily="50" charset="-128"/>
                        </a:rPr>
                        <a:t>最長</a:t>
                      </a:r>
                      <a:r>
                        <a:rPr lang="en-US" sz="1400" dirty="0">
                          <a:effectLst/>
                          <a:latin typeface="Meiryo UI" panose="020B0604030504040204" pitchFamily="50" charset="-128"/>
                          <a:ea typeface="Meiryo UI" panose="020B0604030504040204" pitchFamily="50" charset="-128"/>
                          <a:cs typeface="Meiryo UI" panose="020B0604030504040204" pitchFamily="50" charset="-128"/>
                        </a:rPr>
                        <a:t>5</a:t>
                      </a:r>
                      <a:r>
                        <a:rPr lang="zh-TW" sz="1400" dirty="0">
                          <a:effectLst/>
                          <a:latin typeface="Meiryo UI" panose="020B0604030504040204" pitchFamily="50" charset="-128"/>
                          <a:ea typeface="Meiryo UI" panose="020B0604030504040204" pitchFamily="50" charset="-128"/>
                          <a:cs typeface="Meiryo UI" panose="020B0604030504040204" pitchFamily="50" charset="-128"/>
                        </a:rPr>
                        <a:t>年</a:t>
                      </a:r>
                      <a:r>
                        <a:rPr lang="ja-JP" sz="1400" dirty="0">
                          <a:effectLst/>
                          <a:latin typeface="Meiryo UI" panose="020B0604030504040204" pitchFamily="50" charset="-128"/>
                          <a:ea typeface="Meiryo UI" panose="020B0604030504040204" pitchFamily="50" charset="-128"/>
                          <a:cs typeface="Meiryo UI" panose="020B0604030504040204" pitchFamily="50" charset="-128"/>
                        </a:rPr>
                        <a:t>間</a:t>
                      </a:r>
                      <a:endParaRPr lang="ja-JP" sz="1600" dirty="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en-US" sz="1400" dirty="0">
                          <a:effectLst/>
                          <a:latin typeface="Meiryo UI" panose="020B0604030504040204" pitchFamily="50" charset="-128"/>
                          <a:ea typeface="Meiryo UI" panose="020B0604030504040204" pitchFamily="50" charset="-128"/>
                          <a:cs typeface="Meiryo UI" panose="020B0604030504040204" pitchFamily="50" charset="-128"/>
                        </a:rPr>
                        <a:t>2020</a:t>
                      </a:r>
                      <a:r>
                        <a:rPr lang="zh-TW" sz="1400" dirty="0">
                          <a:effectLst/>
                          <a:latin typeface="Meiryo UI" panose="020B0604030504040204" pitchFamily="50" charset="-128"/>
                          <a:ea typeface="Meiryo UI" panose="020B0604030504040204" pitchFamily="50" charset="-128"/>
                          <a:cs typeface="Meiryo UI" panose="020B0604030504040204" pitchFamily="50" charset="-128"/>
                        </a:rPr>
                        <a:t>年度～</a:t>
                      </a:r>
                      <a:r>
                        <a:rPr lang="en-US" sz="1400" dirty="0">
                          <a:effectLst/>
                          <a:latin typeface="Meiryo UI" panose="020B0604030504040204" pitchFamily="50" charset="-128"/>
                          <a:ea typeface="Meiryo UI" panose="020B0604030504040204" pitchFamily="50" charset="-128"/>
                          <a:cs typeface="Meiryo UI" panose="020B0604030504040204" pitchFamily="50" charset="-128"/>
                        </a:rPr>
                        <a:t>2025</a:t>
                      </a:r>
                      <a:r>
                        <a:rPr lang="zh-TW" sz="1400" dirty="0">
                          <a:effectLst/>
                          <a:latin typeface="Meiryo UI" panose="020B0604030504040204" pitchFamily="50" charset="-128"/>
                          <a:ea typeface="Meiryo UI" panose="020B0604030504040204" pitchFamily="50" charset="-128"/>
                          <a:cs typeface="Meiryo UI" panose="020B0604030504040204" pitchFamily="50" charset="-128"/>
                        </a:rPr>
                        <a:t>年度</a:t>
                      </a:r>
                      <a:endParaRPr lang="ja-JP" sz="1600" dirty="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en-US" sz="14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600" dirty="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sz="1400" dirty="0">
                          <a:effectLst/>
                          <a:latin typeface="Meiryo UI" panose="020B0604030504040204" pitchFamily="50" charset="-128"/>
                          <a:ea typeface="Meiryo UI" panose="020B0604030504040204" pitchFamily="50" charset="-128"/>
                          <a:cs typeface="Meiryo UI" panose="020B0604030504040204" pitchFamily="50" charset="-128"/>
                        </a:rPr>
                        <a:t>（研究開始前に</a:t>
                      </a:r>
                      <a:r>
                        <a:rPr lang="ja-JP" sz="14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sz="1400" dirty="0" smtClean="0">
                          <a:effectLst/>
                          <a:latin typeface="Meiryo UI" panose="020B0604030504040204" pitchFamily="50" charset="-128"/>
                          <a:ea typeface="Meiryo UI" panose="020B0604030504040204" pitchFamily="50" charset="-128"/>
                          <a:cs typeface="Meiryo UI" panose="020B0604030504040204" pitchFamily="50" charset="-128"/>
                        </a:rPr>
                        <a:t>研究</a:t>
                      </a:r>
                      <a:r>
                        <a:rPr lang="ja-JP" sz="1400" dirty="0">
                          <a:effectLst/>
                          <a:latin typeface="Meiryo UI" panose="020B0604030504040204" pitchFamily="50" charset="-128"/>
                          <a:ea typeface="Meiryo UI" panose="020B0604030504040204" pitchFamily="50" charset="-128"/>
                          <a:cs typeface="Meiryo UI" panose="020B0604030504040204" pitchFamily="50" charset="-128"/>
                        </a:rPr>
                        <a:t>準備のため</a:t>
                      </a:r>
                      <a:r>
                        <a:rPr lang="ja-JP" sz="1400" dirty="0" smtClean="0">
                          <a:effectLst/>
                          <a:latin typeface="Meiryo UI" panose="020B0604030504040204" pitchFamily="50" charset="-128"/>
                          <a:ea typeface="Meiryo UI" panose="020B0604030504040204" pitchFamily="50" charset="-128"/>
                          <a:cs typeface="Meiryo UI" panose="020B0604030504040204" pitchFamily="50" charset="-128"/>
                        </a:rPr>
                        <a:t>の</a:t>
                      </a:r>
                      <a:endParaRPr lang="en-US" altLang="ja-JP" sz="14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sz="1400" dirty="0" smtClean="0">
                          <a:effectLst/>
                          <a:latin typeface="Meiryo UI" panose="020B0604030504040204" pitchFamily="50" charset="-128"/>
                          <a:ea typeface="Meiryo UI" panose="020B0604030504040204" pitchFamily="50" charset="-128"/>
                          <a:cs typeface="Meiryo UI" panose="020B0604030504040204" pitchFamily="50" charset="-128"/>
                        </a:rPr>
                        <a:t>暫定</a:t>
                      </a:r>
                      <a:r>
                        <a:rPr lang="ja-JP" sz="1400" dirty="0">
                          <a:effectLst/>
                          <a:latin typeface="Meiryo UI" panose="020B0604030504040204" pitchFamily="50" charset="-128"/>
                          <a:ea typeface="Meiryo UI" panose="020B0604030504040204" pitchFamily="50" charset="-128"/>
                          <a:cs typeface="Meiryo UI" panose="020B0604030504040204" pitchFamily="50" charset="-128"/>
                        </a:rPr>
                        <a:t>期間をおく）</a:t>
                      </a:r>
                      <a:endParaRPr lang="ja-JP" sz="16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en-US" altLang="ja-JP" sz="1400" dirty="0" smtClean="0">
                          <a:effectLst/>
                          <a:latin typeface="Meiryo UI" panose="020B0604030504040204" pitchFamily="50" charset="-128"/>
                          <a:ea typeface="Meiryo UI" panose="020B0604030504040204" pitchFamily="50" charset="-128"/>
                          <a:cs typeface="Meiryo UI" panose="020B0604030504040204" pitchFamily="50" charset="-128"/>
                        </a:rPr>
                        <a:t>0</a:t>
                      </a:r>
                      <a:r>
                        <a:rPr lang="ja-JP" altLang="en-US" sz="14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sz="1400" dirty="0" smtClean="0">
                          <a:effectLst/>
                          <a:latin typeface="Meiryo UI" panose="020B0604030504040204" pitchFamily="50" charset="-128"/>
                          <a:ea typeface="Meiryo UI" panose="020B0604030504040204" pitchFamily="50" charset="-128"/>
                          <a:cs typeface="Meiryo UI" panose="020B0604030504040204" pitchFamily="50" charset="-128"/>
                        </a:rPr>
                        <a:t>2</a:t>
                      </a:r>
                      <a:r>
                        <a:rPr lang="ja-JP" sz="1400" dirty="0" smtClean="0">
                          <a:effectLst/>
                          <a:latin typeface="Meiryo UI" panose="020B0604030504040204" pitchFamily="50" charset="-128"/>
                          <a:ea typeface="Meiryo UI" panose="020B0604030504040204" pitchFamily="50" charset="-128"/>
                          <a:cs typeface="Meiryo UI" panose="020B0604030504040204" pitchFamily="50" charset="-128"/>
                        </a:rPr>
                        <a:t>課題</a:t>
                      </a:r>
                      <a:endParaRPr lang="en-US" altLang="ja-JP" sz="14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sz="1400" dirty="0" smtClean="0">
                          <a:effectLst/>
                          <a:latin typeface="Meiryo UI" panose="020B0604030504040204" pitchFamily="50" charset="-128"/>
                          <a:ea typeface="Meiryo UI" panose="020B0604030504040204" pitchFamily="50" charset="-128"/>
                          <a:cs typeface="Meiryo UI" panose="020B0604030504040204" pitchFamily="50" charset="-128"/>
                        </a:rPr>
                        <a:t>程度</a:t>
                      </a:r>
                      <a:endParaRPr lang="ja-JP" sz="16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bl>
          </a:graphicData>
        </a:graphic>
      </p:graphicFrame>
      <p:sp>
        <p:nvSpPr>
          <p:cNvPr id="2" name="正方形/長方形 1"/>
          <p:cNvSpPr/>
          <p:nvPr/>
        </p:nvSpPr>
        <p:spPr>
          <a:xfrm>
            <a:off x="689954" y="5278579"/>
            <a:ext cx="7780713" cy="954107"/>
          </a:xfrm>
          <a:prstGeom prst="rect">
            <a:avLst/>
          </a:prstGeom>
        </p:spPr>
        <p:txBody>
          <a:bodyPr wrap="square">
            <a:spAutoFit/>
          </a:bodyPr>
          <a:lstStyle/>
          <a:p>
            <a:pPr fontAlgn="base">
              <a:spcBef>
                <a:spcPct val="0"/>
              </a:spcBef>
              <a:spcAft>
                <a:spcPct val="0"/>
              </a:spcAft>
              <a:buFontTx/>
              <a:buNone/>
            </a:pPr>
            <a:r>
              <a:rPr lang="en-US" altLang="ja-JP" sz="1400" baseline="30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4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）高病原性</a:t>
            </a:r>
            <a:r>
              <a:rPr lang="ja-JP" altLang="en-US"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鳥ｲﾝﾌﾙｴﾝｻﾞ、狂犬病などの人獣共通感染症に関する研究</a:t>
            </a:r>
            <a:r>
              <a:rPr lang="ja-JP" altLang="en-US" sz="14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開発、</a:t>
            </a:r>
            <a:endParaRPr lang="en-US" altLang="ja-JP" sz="14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fontAlgn="base">
              <a:spcBef>
                <a:spcPct val="0"/>
              </a:spcBef>
              <a:spcAft>
                <a:spcPct val="0"/>
              </a:spcAft>
              <a:buFontTx/>
              <a:buNone/>
            </a:pPr>
            <a:r>
              <a:rPr lang="ja-JP" altLang="en-US"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4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HIV/AIDS</a:t>
            </a:r>
            <a:r>
              <a:rPr lang="en-US" altLang="ja-JP"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エボラ出血熱、マラリア等の原虫及び寄生虫、デング熱、結核</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、カルバペネムや コリスチンなどの抗菌薬耐性菌等の新興・再興感染症の疫学、診断、予防、治療等に関する研究開発</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Rectangle 4"/>
          <p:cNvSpPr>
            <a:spLocks noChangeArrowheads="1"/>
          </p:cNvSpPr>
          <p:nvPr/>
        </p:nvSpPr>
        <p:spPr bwMode="auto">
          <a:xfrm>
            <a:off x="68240" y="280816"/>
            <a:ext cx="7710985" cy="731227"/>
          </a:xfrm>
          <a:prstGeom prst="rect">
            <a:avLst/>
          </a:prstGeom>
          <a:noFill/>
          <a:ln w="9525" algn="ctr">
            <a:noFill/>
            <a:miter lim="800000"/>
            <a:headEnd/>
            <a:tailEnd/>
          </a:ln>
          <a:effectLst/>
        </p:spPr>
        <p:txBody>
          <a:bodyPr lIns="88403" tIns="44202" rIns="88403" bIns="44202" anchor="ctr"/>
          <a:lstStyle>
            <a:lvl1pPr defTabSz="957263" eaLnBrk="0" hangingPunct="0">
              <a:defRPr kumimoji="1" sz="1900">
                <a:solidFill>
                  <a:schemeClr val="tx1"/>
                </a:solidFill>
                <a:latin typeface="Arial" charset="0"/>
                <a:ea typeface="ＭＳ Ｐゴシック" pitchFamily="50" charset="-128"/>
              </a:defRPr>
            </a:lvl1pPr>
            <a:lvl2pPr marL="742950" indent="-285750" defTabSz="957263" eaLnBrk="0" hangingPunct="0">
              <a:defRPr kumimoji="1" sz="1900">
                <a:solidFill>
                  <a:schemeClr val="tx1"/>
                </a:solidFill>
                <a:latin typeface="Arial" charset="0"/>
                <a:ea typeface="ＭＳ Ｐゴシック" pitchFamily="50" charset="-128"/>
              </a:defRPr>
            </a:lvl2pPr>
            <a:lvl3pPr marL="1143000" indent="-228600" defTabSz="957263" eaLnBrk="0" hangingPunct="0">
              <a:defRPr kumimoji="1" sz="1900">
                <a:solidFill>
                  <a:schemeClr val="tx1"/>
                </a:solidFill>
                <a:latin typeface="Arial" charset="0"/>
                <a:ea typeface="ＭＳ Ｐゴシック" pitchFamily="50" charset="-128"/>
              </a:defRPr>
            </a:lvl3pPr>
            <a:lvl4pPr marL="1600200" indent="-228600" defTabSz="957263" eaLnBrk="0" hangingPunct="0">
              <a:defRPr kumimoji="1" sz="1900">
                <a:solidFill>
                  <a:schemeClr val="tx1"/>
                </a:solidFill>
                <a:latin typeface="Arial" charset="0"/>
                <a:ea typeface="ＭＳ Ｐゴシック" pitchFamily="50" charset="-128"/>
              </a:defRPr>
            </a:lvl4pPr>
            <a:lvl5pPr marL="2057400" indent="-228600" defTabSz="957263" eaLnBrk="0" hangingPunct="0">
              <a:defRPr kumimoji="1" sz="19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9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9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9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900">
                <a:solidFill>
                  <a:schemeClr val="tx1"/>
                </a:solidFill>
                <a:latin typeface="Arial" charset="0"/>
                <a:ea typeface="ＭＳ Ｐゴシック" pitchFamily="50" charset="-128"/>
              </a:defRPr>
            </a:lvl9pPr>
          </a:lstStyle>
          <a:p>
            <a:pPr eaLnBrk="1" fontAlgn="base" hangingPunct="1">
              <a:spcBef>
                <a:spcPct val="0"/>
              </a:spcBef>
              <a:spcAft>
                <a:spcPct val="0"/>
              </a:spcAft>
              <a:defRPr/>
            </a:pPr>
            <a:r>
              <a:rPr lang="en-US" altLang="ja-JP" sz="3692" b="1" dirty="0">
                <a:solidFill>
                  <a:srgbClr val="000099"/>
                </a:solidFill>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SATREPS</a:t>
            </a:r>
            <a:r>
              <a:rPr lang="ja-JP" altLang="en-US" sz="3692" b="1" dirty="0" smtClean="0">
                <a:solidFill>
                  <a:srgbClr val="000099"/>
                </a:solidFill>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3692" b="1" dirty="0">
                <a:solidFill>
                  <a:srgbClr val="000099"/>
                </a:solidFill>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分野・期間</a:t>
            </a:r>
            <a:r>
              <a:rPr lang="ja-JP" altLang="en-US" sz="3692" b="1" dirty="0" smtClean="0">
                <a:solidFill>
                  <a:srgbClr val="000099"/>
                </a:solidFill>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・予算規模</a:t>
            </a:r>
            <a:endParaRPr lang="ja-JP" altLang="en-US" sz="3692" b="1" dirty="0">
              <a:solidFill>
                <a:srgbClr val="000099"/>
              </a:solidFill>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610447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xfrm>
            <a:off x="177578" y="316727"/>
            <a:ext cx="7882021" cy="950698"/>
          </a:xfrm>
          <a:prstGeom prst="rect">
            <a:avLst/>
          </a:prstGeom>
        </p:spPr>
        <p:txBody>
          <a:bodyPr>
            <a:normAutofit fontScale="90000"/>
          </a:bodyPr>
          <a:lstStyle/>
          <a:p>
            <a:pPr eaLnBrk="1" hangingPunct="1"/>
            <a:r>
              <a:rPr lang="ja-JP" altLang="en-US" sz="36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公募から事業開始までのスケジュール</a:t>
            </a:r>
            <a:endParaRPr lang="ja-JP" altLang="en-US" sz="48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697" name="正方形/長方形 29696"/>
          <p:cNvSpPr/>
          <p:nvPr/>
        </p:nvSpPr>
        <p:spPr>
          <a:xfrm>
            <a:off x="5662758" y="2743282"/>
            <a:ext cx="3369624" cy="2954655"/>
          </a:xfrm>
          <a:prstGeom prst="rect">
            <a:avLst/>
          </a:prstGeom>
          <a:ln>
            <a:noFill/>
          </a:ln>
        </p:spPr>
        <p:txBody>
          <a:bodyPr wrap="square">
            <a:spAutoFit/>
          </a:bodyPr>
          <a:lstStyle/>
          <a:p>
            <a:r>
              <a:rPr lang="en-US" altLang="ja-JP" sz="1600" baseline="30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aseline="30000" dirty="0" smtClean="0">
                <a:latin typeface="メイリオ" panose="020B0604030504040204" pitchFamily="50" charset="-128"/>
                <a:ea typeface="メイリオ" panose="020B0604030504040204" pitchFamily="50" charset="-128"/>
                <a:cs typeface="メイリオ" panose="020B0604030504040204" pitchFamily="50" charset="-128"/>
              </a:rPr>
              <a:t>１　</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必要に応じて追加書類を求めることがあります。</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400" baseline="30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aseline="30000" dirty="0" smtClean="0">
                <a:latin typeface="メイリオ" panose="020B0604030504040204" pitchFamily="50" charset="-128"/>
                <a:ea typeface="メイリオ" panose="020B0604030504040204" pitchFamily="50" charset="-128"/>
                <a:cs typeface="メイリオ" panose="020B0604030504040204" pitchFamily="50" charset="-128"/>
              </a:rPr>
              <a:t>２　</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ヒアリングを実施する場合は、対象課題の研究開発代表者に対して、原則としてヒアリングの</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週間前までに電子メールにて連絡します（ヒアリング対象外の場合や、ヒアリング自体が実施されない場合には、この連絡はしませんので、採択可否の通知までお待ちください</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699" name="テキスト ボックス 29698"/>
          <p:cNvSpPr txBox="1">
            <a:spLocks noChangeAspect="1"/>
          </p:cNvSpPr>
          <p:nvPr/>
        </p:nvSpPr>
        <p:spPr>
          <a:xfrm>
            <a:off x="306362" y="1500092"/>
            <a:ext cx="5207401" cy="830997"/>
          </a:xfrm>
          <a:prstGeom prst="rect">
            <a:avLst/>
          </a:prstGeom>
          <a:noFill/>
          <a:ln>
            <a:solidFill>
              <a:schemeClr val="tx1"/>
            </a:solidFill>
          </a:ln>
        </p:spPr>
        <p:txBody>
          <a:bodyPr wrap="square" rtlCol="0">
            <a:spAutoFit/>
          </a:bodyPr>
          <a:lstStyle/>
          <a:p>
            <a:pPr algn="ct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応募受付</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令和元年９月</a:t>
            </a:r>
            <a:r>
              <a:rPr lang="en-US" altLang="ja-JP"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日（火）～１</a:t>
            </a:r>
            <a:r>
              <a:rPr lang="en-US" altLang="ja-JP"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日（月）正午</a:t>
            </a:r>
            <a:endParaRPr lang="en-US" altLang="ja-JP"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厳守</a:t>
            </a:r>
            <a:r>
              <a:rPr lang="en-US" altLang="ja-JP" sz="1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テキスト ボックス 35"/>
          <p:cNvSpPr txBox="1">
            <a:spLocks noChangeAspect="1"/>
          </p:cNvSpPr>
          <p:nvPr/>
        </p:nvSpPr>
        <p:spPr>
          <a:xfrm>
            <a:off x="306365" y="2733132"/>
            <a:ext cx="5207401" cy="584775"/>
          </a:xfrm>
          <a:prstGeom prst="rect">
            <a:avLst/>
          </a:prstGeom>
          <a:noFill/>
          <a:ln>
            <a:solidFill>
              <a:schemeClr val="tx1"/>
            </a:solidFill>
          </a:ln>
        </p:spPr>
        <p:txBody>
          <a:bodyPr wrap="square" rtlCol="0">
            <a:spAutoFit/>
          </a:bodyPr>
          <a:lstStyle/>
          <a:p>
            <a:pPr algn="ct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書面審査</a:t>
            </a:r>
            <a:r>
              <a:rPr lang="en-US" altLang="ja-JP" sz="1600" baseline="30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aseline="30000" dirty="0" smtClean="0">
                <a:latin typeface="メイリオ" panose="020B0604030504040204" pitchFamily="50" charset="-128"/>
                <a:ea typeface="メイリオ" panose="020B0604030504040204" pitchFamily="50" charset="-128"/>
                <a:cs typeface="メイリオ" panose="020B0604030504040204" pitchFamily="50" charset="-128"/>
              </a:rPr>
              <a:t>１</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令和元年</a:t>
            </a:r>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11</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月中旬～令和</a:t>
            </a:r>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月</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テキスト ボックス 36"/>
          <p:cNvSpPr txBox="1">
            <a:spLocks noChangeAspect="1"/>
          </p:cNvSpPr>
          <p:nvPr/>
        </p:nvSpPr>
        <p:spPr>
          <a:xfrm>
            <a:off x="306365" y="3698847"/>
            <a:ext cx="5207401" cy="615553"/>
          </a:xfrm>
          <a:prstGeom prst="rect">
            <a:avLst/>
          </a:prstGeom>
          <a:noFill/>
          <a:ln>
            <a:solidFill>
              <a:schemeClr val="tx1"/>
            </a:solidFill>
          </a:ln>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ヒアリング</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審査 </a:t>
            </a:r>
            <a:r>
              <a:rPr lang="en-US" altLang="ja-JP" baseline="30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baseline="30000" dirty="0" smtClean="0">
                <a:latin typeface="メイリオ" panose="020B0604030504040204" pitchFamily="50" charset="-128"/>
                <a:ea typeface="メイリオ" panose="020B0604030504040204" pitchFamily="50" charset="-128"/>
                <a:cs typeface="メイリオ" panose="020B0604030504040204" pitchFamily="50" charset="-128"/>
              </a:rPr>
              <a:t>２</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令和</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元年３月</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日（予定）</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テキスト ボックス 37"/>
          <p:cNvSpPr txBox="1">
            <a:spLocks noChangeAspect="1"/>
          </p:cNvSpPr>
          <p:nvPr/>
        </p:nvSpPr>
        <p:spPr>
          <a:xfrm>
            <a:off x="306365" y="4637471"/>
            <a:ext cx="5207401" cy="584775"/>
          </a:xfrm>
          <a:prstGeom prst="rect">
            <a:avLst/>
          </a:prstGeom>
          <a:noFill/>
          <a:ln>
            <a:solidFill>
              <a:schemeClr val="tx1"/>
            </a:solidFill>
          </a:ln>
        </p:spPr>
        <p:txBody>
          <a:bodyPr wrap="square" rtlCol="0">
            <a:spAutoFit/>
          </a:bodyPr>
          <a:lstStyle/>
          <a:p>
            <a:pPr algn="ct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審査結果通知</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５</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月中旬頃（予定）</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テキスト ボックス 38"/>
          <p:cNvSpPr txBox="1">
            <a:spLocks noChangeAspect="1"/>
          </p:cNvSpPr>
          <p:nvPr/>
        </p:nvSpPr>
        <p:spPr>
          <a:xfrm>
            <a:off x="306365" y="5551353"/>
            <a:ext cx="5207401" cy="584775"/>
          </a:xfrm>
          <a:prstGeom prst="rect">
            <a:avLst/>
          </a:prstGeom>
          <a:noFill/>
          <a:ln>
            <a:solidFill>
              <a:schemeClr val="tx1"/>
            </a:solidFill>
          </a:ln>
        </p:spPr>
        <p:txBody>
          <a:bodyPr wrap="square" rtlCol="0">
            <a:spAutoFit/>
          </a:bodyPr>
          <a:lstStyle/>
          <a:p>
            <a:pPr algn="ct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暫定研究開発期間 開始</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令和</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7</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日（予定）</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700" name="右矢印 29699"/>
          <p:cNvSpPr/>
          <p:nvPr/>
        </p:nvSpPr>
        <p:spPr>
          <a:xfrm rot="5400000">
            <a:off x="2736969" y="2157871"/>
            <a:ext cx="346188" cy="7718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右矢印 42"/>
          <p:cNvSpPr/>
          <p:nvPr/>
        </p:nvSpPr>
        <p:spPr>
          <a:xfrm rot="5400000">
            <a:off x="2757766" y="3078136"/>
            <a:ext cx="304597" cy="8575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右矢印 43"/>
          <p:cNvSpPr/>
          <p:nvPr/>
        </p:nvSpPr>
        <p:spPr>
          <a:xfrm rot="5400000">
            <a:off x="2794076" y="4043851"/>
            <a:ext cx="304597" cy="8575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9704" name="図 29703"/>
          <p:cNvPicPr>
            <a:picLocks noChangeAspect="1"/>
          </p:cNvPicPr>
          <p:nvPr/>
        </p:nvPicPr>
        <p:blipFill>
          <a:blip r:embed="rId3"/>
          <a:stretch>
            <a:fillRect/>
          </a:stretch>
        </p:blipFill>
        <p:spPr>
          <a:xfrm>
            <a:off x="2466070" y="5235723"/>
            <a:ext cx="985468" cy="315630"/>
          </a:xfrm>
          <a:prstGeom prst="rect">
            <a:avLst/>
          </a:prstGeom>
        </p:spPr>
      </p:pic>
      <p:sp>
        <p:nvSpPr>
          <p:cNvPr id="14" name="テキスト ボックス 13"/>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Tree>
    <p:extLst>
      <p:ext uri="{BB962C8B-B14F-4D97-AF65-F5344CB8AC3E}">
        <p14:creationId xmlns:p14="http://schemas.microsoft.com/office/powerpoint/2010/main" val="16178579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4"/>
          <p:cNvSpPr>
            <a:spLocks noChangeArrowheads="1"/>
          </p:cNvSpPr>
          <p:nvPr/>
        </p:nvSpPr>
        <p:spPr bwMode="auto">
          <a:xfrm>
            <a:off x="368926" y="2078593"/>
            <a:ext cx="8496300" cy="25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542925" indent="-457200" algn="ctr">
              <a:lnSpc>
                <a:spcPct val="80000"/>
              </a:lnSpc>
            </a:pPr>
            <a:r>
              <a:rPr lang="ja-JP" altLang="en-US" sz="4800" b="1" dirty="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令和２年度公募に</a:t>
            </a:r>
            <a:r>
              <a:rPr lang="ja-JP" altLang="en-US" sz="48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おける</a:t>
            </a:r>
            <a:endParaRPr lang="en-US" altLang="ja-JP" sz="48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endParaRPr>
          </a:p>
          <a:p>
            <a:pPr marL="542925" indent="-457200" algn="ctr">
              <a:lnSpc>
                <a:spcPct val="80000"/>
              </a:lnSpc>
            </a:pPr>
            <a:r>
              <a:rPr lang="ja-JP" altLang="en-US" sz="48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主</a:t>
            </a:r>
            <a:r>
              <a:rPr lang="ja-JP" altLang="en-US" sz="4800" b="1" dirty="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な変更点</a:t>
            </a:r>
            <a:endParaRPr lang="en-US" altLang="ja-JP" sz="4800" b="1" dirty="0">
              <a:solidFill>
                <a:srgbClr val="000099"/>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Tree>
    <p:extLst>
      <p:ext uri="{BB962C8B-B14F-4D97-AF65-F5344CB8AC3E}">
        <p14:creationId xmlns:p14="http://schemas.microsoft.com/office/powerpoint/2010/main" val="3802979344"/>
      </p:ext>
    </p:extLst>
  </p:cSld>
  <p:clrMapOvr>
    <a:masterClrMapping/>
  </p:clrMapOvr>
  <p:transition advTm="1656"/>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44697" y="619868"/>
            <a:ext cx="5746560" cy="584775"/>
          </a:xfrm>
          <a:prstGeom prst="rect">
            <a:avLst/>
          </a:prstGeom>
          <a:noFill/>
        </p:spPr>
        <p:txBody>
          <a:bodyPr wrap="square" rtlCol="0">
            <a:spAutoFit/>
          </a:bodyPr>
          <a:lstStyle/>
          <a:p>
            <a:r>
              <a:rPr kumimoji="1"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主な変更点（</a:t>
            </a:r>
            <a:r>
              <a:rPr lang="ja-JP" altLang="en-US" sz="3200" b="1"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-1</a:t>
            </a:r>
            <a:endParaRPr kumimoji="1" lang="en-US" altLang="ja-JP"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544697" y="1498689"/>
            <a:ext cx="8146860" cy="646331"/>
          </a:xfrm>
          <a:prstGeom prst="rect">
            <a:avLst/>
          </a:prstGeom>
          <a:noFill/>
        </p:spPr>
        <p:txBody>
          <a:bodyPr wrap="square" rtlCol="0">
            <a:spAutoFit/>
          </a:bodyPr>
          <a:lstStyle/>
          <a:p>
            <a:r>
              <a:rPr lang="ja-JP" altLang="ja-JP" dirty="0" smtClean="0">
                <a:latin typeface="Meiryo UI" panose="020B0604030504040204" pitchFamily="50" charset="-128"/>
                <a:ea typeface="Meiryo UI" panose="020B0604030504040204" pitchFamily="50" charset="-128"/>
                <a:cs typeface="Meiryo UI" panose="020B0604030504040204" pitchFamily="50" charset="-128"/>
              </a:rPr>
              <a:t>今年度</a:t>
            </a:r>
            <a:r>
              <a:rPr lang="ja-JP" altLang="ja-JP" dirty="0">
                <a:latin typeface="Meiryo UI" panose="020B0604030504040204" pitchFamily="50" charset="-128"/>
                <a:ea typeface="Meiryo UI" panose="020B0604030504040204" pitchFamily="50" charset="-128"/>
                <a:cs typeface="Meiryo UI" panose="020B0604030504040204" pitchFamily="50" charset="-128"/>
              </a:rPr>
              <a:t>の応募から共同研究相手国における</a:t>
            </a:r>
            <a:r>
              <a:rPr lang="en-US" altLang="ja-JP" dirty="0">
                <a:latin typeface="Meiryo UI" panose="020B0604030504040204" pitchFamily="50" charset="-128"/>
                <a:ea typeface="Meiryo UI" panose="020B0604030504040204" pitchFamily="50" charset="-128"/>
                <a:cs typeface="Meiryo UI" panose="020B0604030504040204" pitchFamily="50" charset="-128"/>
              </a:rPr>
              <a:t>SATREPS</a:t>
            </a:r>
            <a:r>
              <a:rPr lang="ja-JP" altLang="ja-JP" dirty="0">
                <a:latin typeface="Meiryo UI" panose="020B0604030504040204" pitchFamily="50" charset="-128"/>
                <a:ea typeface="Meiryo UI" panose="020B0604030504040204" pitchFamily="50" charset="-128"/>
                <a:cs typeface="Meiryo UI" panose="020B0604030504040204" pitchFamily="50" charset="-128"/>
              </a:rPr>
              <a:t>事業関係者による医療行為を伴う提案を試行的に選考の対象</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とし</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ます。</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544698" y="2192835"/>
            <a:ext cx="8146859" cy="3293209"/>
          </a:xfrm>
          <a:prstGeom prst="rect">
            <a:avLst/>
          </a:prstGeom>
          <a:noFill/>
        </p:spPr>
        <p:txBody>
          <a:bodyPr wrap="square" rtlCol="0">
            <a:spAutoFit/>
          </a:bodyPr>
          <a:lstStyle/>
          <a:p>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該当</a:t>
            </a:r>
            <a:r>
              <a:rPr lang="ja-JP" altLang="ja-JP" dirty="0">
                <a:latin typeface="Meiryo UI" panose="020B0604030504040204" pitchFamily="50" charset="-128"/>
                <a:ea typeface="Meiryo UI" panose="020B0604030504040204" pitchFamily="50" charset="-128"/>
                <a:cs typeface="Meiryo UI" panose="020B0604030504040204" pitchFamily="50" charset="-128"/>
              </a:rPr>
              <a:t>する提案</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公募要領で</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定める諸要件に</a:t>
            </a:r>
            <a:r>
              <a:rPr lang="ja-JP" altLang="ja-JP" dirty="0">
                <a:latin typeface="Meiryo UI" panose="020B0604030504040204" pitchFamily="50" charset="-128"/>
                <a:ea typeface="Meiryo UI" panose="020B0604030504040204" pitchFamily="50" charset="-128"/>
                <a:cs typeface="Meiryo UI" panose="020B0604030504040204" pitchFamily="50" charset="-128"/>
              </a:rPr>
              <a:t>則ることが求められ、医療行為実施の適否</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はコンサルテーション</a:t>
            </a:r>
            <a:r>
              <a:rPr lang="ja-JP" altLang="ja-JP" dirty="0">
                <a:latin typeface="Meiryo UI" panose="020B0604030504040204" pitchFamily="50" charset="-128"/>
                <a:ea typeface="Meiryo UI" panose="020B0604030504040204" pitchFamily="50" charset="-128"/>
                <a:cs typeface="Meiryo UI" panose="020B0604030504040204" pitchFamily="50" charset="-128"/>
              </a:rPr>
              <a:t>の結果を踏まえ</a:t>
            </a:r>
            <a:r>
              <a:rPr lang="en-US" altLang="ja-JP" dirty="0">
                <a:latin typeface="Meiryo UI" panose="020B0604030504040204" pitchFamily="50" charset="-128"/>
                <a:ea typeface="Meiryo UI" panose="020B0604030504040204" pitchFamily="50" charset="-128"/>
                <a:cs typeface="Meiryo UI" panose="020B0604030504040204" pitchFamily="50" charset="-128"/>
              </a:rPr>
              <a:t>JICA</a:t>
            </a:r>
            <a:r>
              <a:rPr lang="ja-JP" altLang="ja-JP" dirty="0">
                <a:latin typeface="Meiryo UI" panose="020B0604030504040204" pitchFamily="50" charset="-128"/>
                <a:ea typeface="Meiryo UI" panose="020B0604030504040204" pitchFamily="50" charset="-128"/>
                <a:cs typeface="Meiryo UI" panose="020B0604030504040204" pitchFamily="50" charset="-128"/>
              </a:rPr>
              <a:t>が判断</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します。</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日本</a:t>
            </a:r>
            <a:r>
              <a:rPr lang="ja-JP" altLang="ja-JP" dirty="0">
                <a:latin typeface="Meiryo UI" panose="020B0604030504040204" pitchFamily="50" charset="-128"/>
                <a:ea typeface="Meiryo UI" panose="020B0604030504040204" pitchFamily="50" charset="-128"/>
                <a:cs typeface="Meiryo UI" panose="020B0604030504040204" pitchFamily="50" charset="-128"/>
              </a:rPr>
              <a:t>と相手国以外の第三国の国籍を有する研究員による医療行為は原則実施不可とします</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相手</a:t>
            </a:r>
            <a:r>
              <a:rPr lang="ja-JP" altLang="ja-JP" dirty="0">
                <a:latin typeface="Meiryo UI" panose="020B0604030504040204" pitchFamily="50" charset="-128"/>
                <a:ea typeface="Meiryo UI" panose="020B0604030504040204" pitchFamily="50" charset="-128"/>
                <a:cs typeface="Meiryo UI" panose="020B0604030504040204" pitchFamily="50" charset="-128"/>
              </a:rPr>
              <a:t>国における治験</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等</a:t>
            </a:r>
            <a:r>
              <a:rPr lang="en-US" altLang="ja-JP" baseline="300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ja-JP" dirty="0">
                <a:latin typeface="Meiryo UI" panose="020B0604030504040204" pitchFamily="50" charset="-128"/>
                <a:ea typeface="Meiryo UI" panose="020B0604030504040204" pitchFamily="50" charset="-128"/>
                <a:cs typeface="Meiryo UI" panose="020B0604030504040204" pitchFamily="50" charset="-128"/>
              </a:rPr>
              <a:t>伴う共同研究については</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SATREPS</a:t>
            </a:r>
            <a:r>
              <a:rPr lang="ja-JP" altLang="ja-JP" dirty="0">
                <a:latin typeface="Meiryo UI" panose="020B0604030504040204" pitchFamily="50" charset="-128"/>
                <a:ea typeface="Meiryo UI" panose="020B0604030504040204" pitchFamily="50" charset="-128"/>
                <a:cs typeface="Meiryo UI" panose="020B0604030504040204" pitchFamily="50" charset="-128"/>
              </a:rPr>
              <a:t>事業では対象としません</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lang="ja-JP"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baseline="30000" dirty="0" smtClean="0">
                <a:latin typeface="Meiryo UI" panose="020B0604030504040204" pitchFamily="50" charset="-128"/>
                <a:ea typeface="Meiryo UI" panose="020B0604030504040204" pitchFamily="50" charset="-128"/>
                <a:cs typeface="Meiryo UI" panose="020B0604030504040204" pitchFamily="50" charset="-128"/>
              </a:rPr>
              <a:t> ※1 </a:t>
            </a:r>
            <a:r>
              <a:rPr lang="x-none" altLang="ja-JP" sz="1400" dirty="0" smtClean="0">
                <a:latin typeface="Meiryo UI" panose="020B0604030504040204" pitchFamily="50" charset="-128"/>
                <a:ea typeface="Meiryo UI" panose="020B0604030504040204" pitchFamily="50" charset="-128"/>
                <a:cs typeface="Meiryo UI" panose="020B0604030504040204" pitchFamily="50" charset="-128"/>
              </a:rPr>
              <a:t>企業</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或いは医師主導</a:t>
            </a:r>
            <a:r>
              <a:rPr lang="x-none" altLang="ja-JP" sz="1400" dirty="0">
                <a:latin typeface="Meiryo UI" panose="020B0604030504040204" pitchFamily="50" charset="-128"/>
                <a:ea typeface="Meiryo UI" panose="020B0604030504040204" pitchFamily="50" charset="-128"/>
                <a:cs typeface="Meiryo UI" panose="020B0604030504040204" pitchFamily="50" charset="-128"/>
              </a:rPr>
              <a:t>による治験だけでなく、</a:t>
            </a:r>
            <a:r>
              <a:rPr lang="x-none" altLang="ja-JP" sz="1400" dirty="0" smtClean="0">
                <a:latin typeface="Meiryo UI" panose="020B0604030504040204" pitchFamily="50" charset="-128"/>
                <a:ea typeface="Meiryo UI" panose="020B0604030504040204" pitchFamily="50" charset="-128"/>
                <a:cs typeface="Meiryo UI" panose="020B0604030504040204" pitchFamily="50" charset="-128"/>
              </a:rPr>
              <a:t>未承認の医薬品や医療機器を使用した研究者による臨床研究等も含みます</a:t>
            </a:r>
            <a:r>
              <a:rPr lang="x-none" altLang="ja-JP" sz="1400" dirty="0">
                <a:latin typeface="Meiryo UI" panose="020B0604030504040204" pitchFamily="50" charset="-128"/>
                <a:ea typeface="Meiryo UI" panose="020B0604030504040204" pitchFamily="50" charset="-128"/>
                <a:cs typeface="Meiryo UI" panose="020B0604030504040204" pitchFamily="50" charset="-128"/>
              </a:rPr>
              <a:t>。</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
        <p:nvSpPr>
          <p:cNvPr id="2" name="テキスト ボックス 1"/>
          <p:cNvSpPr txBox="1"/>
          <p:nvPr/>
        </p:nvSpPr>
        <p:spPr>
          <a:xfrm>
            <a:off x="581890" y="1072344"/>
            <a:ext cx="2422458" cy="369332"/>
          </a:xfrm>
          <a:prstGeom prst="rect">
            <a:avLst/>
          </a:prstGeom>
          <a:noFill/>
        </p:spPr>
        <p:txBody>
          <a:bodyPr wrap="none" rtlCol="0">
            <a:spAutoFit/>
          </a:bodyPr>
          <a:lstStyle/>
          <a:p>
            <a:r>
              <a:rPr kumimoji="1" lang="ja-JP" altLang="en-US" b="1" u="sng" dirty="0" smtClean="0">
                <a:solidFill>
                  <a:srgbClr val="000099"/>
                </a:solidFill>
              </a:rPr>
              <a:t>研究内容における変更</a:t>
            </a:r>
            <a:endParaRPr kumimoji="1" lang="ja-JP" altLang="en-US" b="1" u="sng" dirty="0">
              <a:solidFill>
                <a:srgbClr val="000099"/>
              </a:solidFill>
            </a:endParaRPr>
          </a:p>
        </p:txBody>
      </p:sp>
      <p:sp>
        <p:nvSpPr>
          <p:cNvPr id="3" name="テキスト ボックス 2"/>
          <p:cNvSpPr txBox="1"/>
          <p:nvPr/>
        </p:nvSpPr>
        <p:spPr>
          <a:xfrm>
            <a:off x="3962377" y="5736531"/>
            <a:ext cx="4729180" cy="369332"/>
          </a:xfrm>
          <a:prstGeom prst="rect">
            <a:avLst/>
          </a:prstGeom>
          <a:noFill/>
        </p:spPr>
        <p:txBody>
          <a:bodyPr wrap="none" rtlCol="0">
            <a:spAutoFit/>
          </a:bodyPr>
          <a:lstStyle/>
          <a:p>
            <a:r>
              <a:rPr kumimoji="1" lang="ja-JP" altLang="en-US" dirty="0" smtClean="0"/>
              <a:t>詳しくは、公募要領</a:t>
            </a:r>
            <a:r>
              <a:rPr kumimoji="1" lang="en-US" altLang="ja-JP" dirty="0" smtClean="0"/>
              <a:t>50</a:t>
            </a:r>
            <a:r>
              <a:rPr kumimoji="1" lang="ja-JP" altLang="en-US" dirty="0" smtClean="0"/>
              <a:t>～</a:t>
            </a:r>
            <a:r>
              <a:rPr kumimoji="1" lang="en-US" altLang="ja-JP" dirty="0" smtClean="0"/>
              <a:t>51</a:t>
            </a:r>
            <a:r>
              <a:rPr lang="ja-JP" altLang="en-US" dirty="0" smtClean="0"/>
              <a:t>頁をご参照ください。</a:t>
            </a:r>
            <a:endParaRPr kumimoji="1" lang="ja-JP" altLang="en-US" dirty="0"/>
          </a:p>
        </p:txBody>
      </p:sp>
    </p:spTree>
    <p:extLst>
      <p:ext uri="{BB962C8B-B14F-4D97-AF65-F5344CB8AC3E}">
        <p14:creationId xmlns:p14="http://schemas.microsoft.com/office/powerpoint/2010/main" val="38872876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44697" y="619868"/>
            <a:ext cx="5746560" cy="584775"/>
          </a:xfrm>
          <a:prstGeom prst="rect">
            <a:avLst/>
          </a:prstGeom>
          <a:noFill/>
        </p:spPr>
        <p:txBody>
          <a:bodyPr wrap="square" rtlCol="0">
            <a:spAutoFit/>
          </a:bodyPr>
          <a:lstStyle/>
          <a:p>
            <a:r>
              <a:rPr kumimoji="1"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主な変更点（</a:t>
            </a:r>
            <a:r>
              <a:rPr lang="ja-JP" altLang="en-US" sz="3200" b="1"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-2</a:t>
            </a:r>
            <a:endParaRPr kumimoji="1" lang="en-US" altLang="ja-JP"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544697" y="1407246"/>
            <a:ext cx="8146860" cy="584775"/>
          </a:xfrm>
          <a:prstGeom prst="rect">
            <a:avLst/>
          </a:prstGeom>
          <a:noFill/>
        </p:spPr>
        <p:txBody>
          <a:bodyPr wrap="square" rtlCol="0">
            <a:spAutoFit/>
          </a:bodyPr>
          <a:lstStyle/>
          <a:p>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SATREPS</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事業において日本人による医療行為を伴う共同研究を実施する場合には、以下すべての要件を満たしていただく必要があります。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
        <p:nvSpPr>
          <p:cNvPr id="8" name="テキスト ボックス 7"/>
          <p:cNvSpPr txBox="1"/>
          <p:nvPr/>
        </p:nvSpPr>
        <p:spPr>
          <a:xfrm>
            <a:off x="560948" y="2134642"/>
            <a:ext cx="8084287" cy="3970318"/>
          </a:xfrm>
          <a:prstGeom prst="rect">
            <a:avLst/>
          </a:prstGeom>
          <a:noFill/>
        </p:spPr>
        <p:txBody>
          <a:bodyPr wrap="square" rtlCol="0">
            <a:spAutoFit/>
          </a:bodyPr>
          <a:lstStyle/>
          <a:p>
            <a:pPr marL="285750" indent="-285750">
              <a:buFont typeface="Arial" panose="020B0604020202020204" pitchFamily="34" charset="0"/>
              <a:buChar char="•"/>
            </a:pPr>
            <a:r>
              <a:rPr lang="ja-JP" altLang="ja-JP" dirty="0">
                <a:latin typeface="Meiryo UI" panose="020B0604030504040204" pitchFamily="50" charset="-128"/>
                <a:ea typeface="Meiryo UI" panose="020B0604030504040204" pitchFamily="50" charset="-128"/>
                <a:cs typeface="Meiryo UI" panose="020B0604030504040204" pitchFamily="50" charset="-128"/>
              </a:rPr>
              <a:t>医療行為を行う</a:t>
            </a:r>
            <a:r>
              <a:rPr lang="en-US" altLang="ja-JP" dirty="0">
                <a:latin typeface="Meiryo UI" panose="020B0604030504040204" pitchFamily="50" charset="-128"/>
                <a:ea typeface="Meiryo UI" panose="020B0604030504040204" pitchFamily="50" charset="-128"/>
                <a:cs typeface="Meiryo UI" panose="020B0604030504040204" pitchFamily="50" charset="-128"/>
              </a:rPr>
              <a:t>SATREPS</a:t>
            </a:r>
            <a:r>
              <a:rPr lang="ja-JP" altLang="ja-JP" dirty="0">
                <a:latin typeface="Meiryo UI" panose="020B0604030504040204" pitchFamily="50" charset="-128"/>
                <a:ea typeface="Meiryo UI" panose="020B0604030504040204" pitchFamily="50" charset="-128"/>
                <a:cs typeface="Meiryo UI" panose="020B0604030504040204" pitchFamily="50" charset="-128"/>
              </a:rPr>
              <a:t>事業関係者が相手国で有資格者として認定されていること、もしくは医療行為を行う許可を相手国（中央または地方政府）から書面で得ていること。また、日本及び相手国の政府が人を対象とする医学系研究を行う場合に遵守を求める法令及び倫理指針に則ること</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国際</a:t>
            </a:r>
            <a:r>
              <a:rPr lang="ja-JP" altLang="ja-JP" dirty="0">
                <a:latin typeface="Meiryo UI" panose="020B0604030504040204" pitchFamily="50" charset="-128"/>
                <a:ea typeface="Meiryo UI" panose="020B0604030504040204" pitchFamily="50" charset="-128"/>
                <a:cs typeface="Meiryo UI" panose="020B0604030504040204" pitchFamily="50" charset="-128"/>
              </a:rPr>
              <a:t>約束が締結されている</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ことに</a:t>
            </a:r>
            <a:r>
              <a:rPr lang="ja-JP" altLang="ja-JP" dirty="0">
                <a:latin typeface="Meiryo UI" panose="020B0604030504040204" pitchFamily="50" charset="-128"/>
                <a:ea typeface="Meiryo UI" panose="020B0604030504040204" pitchFamily="50" charset="-128"/>
                <a:cs typeface="Meiryo UI" panose="020B0604030504040204" pitchFamily="50" charset="-128"/>
              </a:rPr>
              <a:t>加え、</a:t>
            </a:r>
            <a:r>
              <a:rPr lang="en-US" altLang="ja-JP" dirty="0">
                <a:latin typeface="Meiryo UI" panose="020B0604030504040204" pitchFamily="50" charset="-128"/>
                <a:ea typeface="Meiryo UI" panose="020B0604030504040204" pitchFamily="50" charset="-128"/>
                <a:cs typeface="Meiryo UI" panose="020B0604030504040204" pitchFamily="50" charset="-128"/>
              </a:rPr>
              <a:t>JICA</a:t>
            </a:r>
            <a:r>
              <a:rPr lang="ja-JP" altLang="ja-JP" dirty="0">
                <a:latin typeface="Meiryo UI" panose="020B0604030504040204" pitchFamily="50" charset="-128"/>
                <a:ea typeface="Meiryo UI" panose="020B0604030504040204" pitchFamily="50" charset="-128"/>
                <a:cs typeface="Meiryo UI" panose="020B0604030504040204" pitchFamily="50" charset="-128"/>
              </a:rPr>
              <a:t>及び</a:t>
            </a:r>
            <a:r>
              <a:rPr lang="en-US" altLang="ja-JP" dirty="0">
                <a:latin typeface="Meiryo UI" panose="020B0604030504040204" pitchFamily="50" charset="-128"/>
                <a:ea typeface="Meiryo UI" panose="020B0604030504040204" pitchFamily="50" charset="-128"/>
                <a:cs typeface="Meiryo UI" panose="020B0604030504040204" pitchFamily="50" charset="-128"/>
              </a:rPr>
              <a:t>SATREPS</a:t>
            </a:r>
            <a:r>
              <a:rPr lang="ja-JP" altLang="ja-JP" dirty="0">
                <a:latin typeface="Meiryo UI" panose="020B0604030504040204" pitchFamily="50" charset="-128"/>
                <a:ea typeface="Meiryo UI" panose="020B0604030504040204" pitchFamily="50" charset="-128"/>
                <a:cs typeface="Meiryo UI" panose="020B0604030504040204" pitchFamily="50" charset="-128"/>
              </a:rPr>
              <a:t>事業関係者への免責が、相手国責任機関との合意文書で実質的に担保されていること</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JICA</a:t>
            </a:r>
            <a:r>
              <a:rPr lang="ja-JP" altLang="ja-JP" dirty="0">
                <a:latin typeface="Meiryo UI" panose="020B0604030504040204" pitchFamily="50" charset="-128"/>
                <a:ea typeface="Meiryo UI" panose="020B0604030504040204" pitchFamily="50" charset="-128"/>
                <a:cs typeface="Meiryo UI" panose="020B0604030504040204" pitchFamily="50" charset="-128"/>
              </a:rPr>
              <a:t>と医療行為の実施者は、医療行為の実施者が故意又は重過失による医療過誤等に伴う民事責任及び刑事責任を負う場合には、かかる一切の責任を医療行為の実施者自身が負い、</a:t>
            </a:r>
            <a:r>
              <a:rPr lang="en-US" altLang="ja-JP" dirty="0">
                <a:latin typeface="Meiryo UI" panose="020B0604030504040204" pitchFamily="50" charset="-128"/>
                <a:ea typeface="Meiryo UI" panose="020B0604030504040204" pitchFamily="50" charset="-128"/>
                <a:cs typeface="Meiryo UI" panose="020B0604030504040204" pitchFamily="50" charset="-128"/>
              </a:rPr>
              <a:t>JICA</a:t>
            </a:r>
            <a:r>
              <a:rPr lang="ja-JP" altLang="ja-JP" dirty="0">
                <a:latin typeface="Meiryo UI" panose="020B0604030504040204" pitchFamily="50" charset="-128"/>
                <a:ea typeface="Meiryo UI" panose="020B0604030504040204" pitchFamily="50" charset="-128"/>
                <a:cs typeface="Meiryo UI" panose="020B0604030504040204" pitchFamily="50" charset="-128"/>
              </a:rPr>
              <a:t>に何らの請求も行わないことを、</a:t>
            </a:r>
            <a:r>
              <a:rPr lang="en-US" altLang="ja-JP" dirty="0">
                <a:latin typeface="Meiryo UI" panose="020B0604030504040204" pitchFamily="50" charset="-128"/>
                <a:ea typeface="Meiryo UI" panose="020B0604030504040204" pitchFamily="50" charset="-128"/>
                <a:cs typeface="Meiryo UI" panose="020B0604030504040204" pitchFamily="50" charset="-128"/>
              </a:rPr>
              <a:t>JICA</a:t>
            </a:r>
            <a:r>
              <a:rPr lang="ja-JP" altLang="ja-JP" dirty="0">
                <a:latin typeface="Meiryo UI" panose="020B0604030504040204" pitchFamily="50" charset="-128"/>
                <a:ea typeface="Meiryo UI" panose="020B0604030504040204" pitchFamily="50" charset="-128"/>
                <a:cs typeface="Meiryo UI" panose="020B0604030504040204" pitchFamily="50" charset="-128"/>
              </a:rPr>
              <a:t>と実施者との間で締結する契約書（合意書等を含む）に定めること</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患者</a:t>
            </a:r>
            <a:r>
              <a:rPr lang="ja-JP" altLang="ja-JP" dirty="0">
                <a:latin typeface="Meiryo UI" panose="020B0604030504040204" pitchFamily="50" charset="-128"/>
                <a:ea typeface="Meiryo UI" panose="020B0604030504040204" pitchFamily="50" charset="-128"/>
                <a:cs typeface="Meiryo UI" panose="020B0604030504040204" pitchFamily="50" charset="-128"/>
              </a:rPr>
              <a:t>又は家族に対するインフォームド・コンセントを得る</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こと</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を前提とすること。</a:t>
            </a:r>
            <a:endParaRPr lang="ja-JP" altLang="ja-JP"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581890" y="1072344"/>
            <a:ext cx="2422458" cy="369332"/>
          </a:xfrm>
          <a:prstGeom prst="rect">
            <a:avLst/>
          </a:prstGeom>
          <a:noFill/>
        </p:spPr>
        <p:txBody>
          <a:bodyPr wrap="none" rtlCol="0">
            <a:spAutoFit/>
          </a:bodyPr>
          <a:lstStyle/>
          <a:p>
            <a:r>
              <a:rPr kumimoji="1" lang="ja-JP" altLang="en-US" b="1" u="sng" dirty="0" smtClean="0">
                <a:solidFill>
                  <a:srgbClr val="000099"/>
                </a:solidFill>
              </a:rPr>
              <a:t>研究内容における変更</a:t>
            </a:r>
            <a:endParaRPr kumimoji="1" lang="ja-JP" altLang="en-US" b="1" u="sng" dirty="0">
              <a:solidFill>
                <a:srgbClr val="000099"/>
              </a:solidFill>
            </a:endParaRPr>
          </a:p>
        </p:txBody>
      </p:sp>
    </p:spTree>
    <p:extLst>
      <p:ext uri="{BB962C8B-B14F-4D97-AF65-F5344CB8AC3E}">
        <p14:creationId xmlns:p14="http://schemas.microsoft.com/office/powerpoint/2010/main" val="25860176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44697" y="619868"/>
            <a:ext cx="5746560" cy="584775"/>
          </a:xfrm>
          <a:prstGeom prst="rect">
            <a:avLst/>
          </a:prstGeom>
          <a:noFill/>
        </p:spPr>
        <p:txBody>
          <a:bodyPr wrap="square" rtlCol="0">
            <a:spAutoFit/>
          </a:bodyPr>
          <a:lstStyle/>
          <a:p>
            <a:r>
              <a:rPr kumimoji="1"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主な変更点</a:t>
            </a:r>
            <a:r>
              <a:rPr lang="ja-JP" altLang="en-US" sz="3200" b="1"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686014" y="2550286"/>
            <a:ext cx="7186139" cy="1938992"/>
          </a:xfrm>
          <a:prstGeom prst="rect">
            <a:avLst/>
          </a:prstGeom>
          <a:noFill/>
        </p:spPr>
        <p:txBody>
          <a:bodyPr wrap="square" rtlCol="0">
            <a:spAutoFit/>
          </a:bodyPr>
          <a:lstStyle/>
          <a:p>
            <a:pPr marL="285750" indent="-285750">
              <a:buFont typeface="Arial" panose="020B0604020202020204" pitchFamily="34" charset="0"/>
              <a:buChar char="•"/>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ウルグアイ、セントクリストファー・ネービス</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、トリニダード</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・トバゴ、バハマ、バルバドスを追加</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ベネズエラ</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、スーダンは政情不安のため対象外に</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マケドニア」の国名を「北マケドニア共和国」に変更。</a:t>
            </a:r>
            <a:endParaRPr lang="ja-JP" altLang="ja-JP"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
        <p:nvSpPr>
          <p:cNvPr id="5" name="テキスト ボックス 4"/>
          <p:cNvSpPr txBox="1"/>
          <p:nvPr/>
        </p:nvSpPr>
        <p:spPr>
          <a:xfrm>
            <a:off x="544697" y="1498689"/>
            <a:ext cx="8146860" cy="400110"/>
          </a:xfrm>
          <a:prstGeom prst="rect">
            <a:avLst/>
          </a:prstGeom>
          <a:noFill/>
        </p:spPr>
        <p:txBody>
          <a:bodyPr wrap="square" rtlCol="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SATREPS</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対象国が以下の通り変更されました。</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581890" y="1072344"/>
            <a:ext cx="3020379" cy="369332"/>
          </a:xfrm>
          <a:prstGeom prst="rect">
            <a:avLst/>
          </a:prstGeom>
          <a:noFill/>
        </p:spPr>
        <p:txBody>
          <a:bodyPr wrap="none" rtlCol="0">
            <a:spAutoFit/>
          </a:bodyPr>
          <a:lstStyle/>
          <a:p>
            <a:r>
              <a:rPr kumimoji="1" lang="en-US" altLang="ja-JP" b="1" u="sng" dirty="0" smtClean="0">
                <a:solidFill>
                  <a:srgbClr val="000099"/>
                </a:solidFill>
              </a:rPr>
              <a:t>SATREPS</a:t>
            </a:r>
            <a:r>
              <a:rPr kumimoji="1" lang="ja-JP" altLang="en-US" b="1" u="sng" dirty="0" smtClean="0">
                <a:solidFill>
                  <a:srgbClr val="000099"/>
                </a:solidFill>
              </a:rPr>
              <a:t>対象国における変更</a:t>
            </a:r>
            <a:endParaRPr kumimoji="1" lang="ja-JP" altLang="en-US" b="1" u="sng" dirty="0">
              <a:solidFill>
                <a:srgbClr val="000099"/>
              </a:solidFill>
            </a:endParaRPr>
          </a:p>
        </p:txBody>
      </p:sp>
      <p:sp>
        <p:nvSpPr>
          <p:cNvPr id="9" name="テキスト ボックス 8"/>
          <p:cNvSpPr txBox="1"/>
          <p:nvPr/>
        </p:nvSpPr>
        <p:spPr>
          <a:xfrm>
            <a:off x="3962377" y="5736531"/>
            <a:ext cx="4264309" cy="369332"/>
          </a:xfrm>
          <a:prstGeom prst="rect">
            <a:avLst/>
          </a:prstGeom>
          <a:noFill/>
        </p:spPr>
        <p:txBody>
          <a:bodyPr wrap="none" rtlCol="0">
            <a:spAutoFit/>
          </a:bodyPr>
          <a:lstStyle/>
          <a:p>
            <a:r>
              <a:rPr kumimoji="1" lang="ja-JP" altLang="en-US" dirty="0" smtClean="0"/>
              <a:t>詳しくは、公募要領</a:t>
            </a:r>
            <a:r>
              <a:rPr kumimoji="1" lang="en-US" altLang="ja-JP" dirty="0" smtClean="0"/>
              <a:t>63</a:t>
            </a:r>
            <a:r>
              <a:rPr lang="ja-JP" altLang="en-US" dirty="0" smtClean="0"/>
              <a:t>頁をご参照ください。</a:t>
            </a:r>
            <a:endParaRPr kumimoji="1" lang="ja-JP" altLang="en-US" dirty="0"/>
          </a:p>
        </p:txBody>
      </p:sp>
    </p:spTree>
    <p:extLst>
      <p:ext uri="{BB962C8B-B14F-4D97-AF65-F5344CB8AC3E}">
        <p14:creationId xmlns:p14="http://schemas.microsoft.com/office/powerpoint/2010/main" val="258122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44697" y="619868"/>
            <a:ext cx="5746560" cy="584775"/>
          </a:xfrm>
          <a:prstGeom prst="rect">
            <a:avLst/>
          </a:prstGeom>
          <a:noFill/>
        </p:spPr>
        <p:txBody>
          <a:bodyPr wrap="square" rtlCol="0">
            <a:spAutoFit/>
          </a:bodyPr>
          <a:lstStyle/>
          <a:p>
            <a:r>
              <a:rPr kumimoji="1"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主な変更点（</a:t>
            </a:r>
            <a:r>
              <a:rPr kumimoji="1" lang="en-US" altLang="ja-JP"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
        <p:nvSpPr>
          <p:cNvPr id="8" name="テキスト ボックス 7"/>
          <p:cNvSpPr txBox="1"/>
          <p:nvPr/>
        </p:nvSpPr>
        <p:spPr>
          <a:xfrm>
            <a:off x="544697" y="1552752"/>
            <a:ext cx="8084287" cy="3970318"/>
          </a:xfrm>
          <a:prstGeom prst="rect">
            <a:avLst/>
          </a:prstGeom>
          <a:noFill/>
        </p:spPr>
        <p:txBody>
          <a:bodyPr wrap="square" rtlCol="0">
            <a:spAutoFit/>
          </a:bodyPr>
          <a:lstStyle/>
          <a:p>
            <a:r>
              <a:rPr lang="ja-JP" altLang="ja-JP" dirty="0">
                <a:latin typeface="Meiryo UI" panose="020B0604030504040204" pitchFamily="50" charset="-128"/>
                <a:ea typeface="Meiryo UI" panose="020B0604030504040204" pitchFamily="50" charset="-128"/>
                <a:cs typeface="Meiryo UI" panose="020B0604030504040204" pitchFamily="50" charset="-128"/>
              </a:rPr>
              <a:t>審査項目・観点として、社会実装の計画と実現可能性の観点に対して従前より詳細な説明を要求すること</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とし</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ました。</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審査項目と観点：</a:t>
            </a:r>
            <a:r>
              <a:rPr lang="ja-JP" altLang="ja-JP" b="1" dirty="0" smtClean="0">
                <a:latin typeface="Meiryo UI" panose="020B0604030504040204" pitchFamily="50" charset="-128"/>
                <a:ea typeface="Meiryo UI" panose="020B0604030504040204" pitchFamily="50" charset="-128"/>
                <a:cs typeface="Meiryo UI" panose="020B0604030504040204" pitchFamily="50" charset="-128"/>
              </a:rPr>
              <a:t>社会</a:t>
            </a:r>
            <a:r>
              <a:rPr lang="ja-JP" altLang="ja-JP" b="1" dirty="0">
                <a:latin typeface="Meiryo UI" panose="020B0604030504040204" pitchFamily="50" charset="-128"/>
                <a:ea typeface="Meiryo UI" panose="020B0604030504040204" pitchFamily="50" charset="-128"/>
                <a:cs typeface="Meiryo UI" panose="020B0604030504040204" pitchFamily="50" charset="-128"/>
              </a:rPr>
              <a:t>実装の計画と実現</a:t>
            </a:r>
            <a:r>
              <a:rPr lang="ja-JP" altLang="ja-JP" b="1" dirty="0" smtClean="0">
                <a:latin typeface="Meiryo UI" panose="020B0604030504040204" pitchFamily="50" charset="-128"/>
                <a:ea typeface="Meiryo UI" panose="020B0604030504040204" pitchFamily="50" charset="-128"/>
                <a:cs typeface="Meiryo UI" panose="020B0604030504040204" pitchFamily="50" charset="-128"/>
              </a:rPr>
              <a:t>可能性</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p>
          <a:p>
            <a:endParaRPr lang="ja-JP" altLang="ja-JP"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ja-JP" dirty="0">
                <a:latin typeface="Meiryo UI" panose="020B0604030504040204" pitchFamily="50" charset="-128"/>
                <a:ea typeface="Meiryo UI" panose="020B0604030504040204" pitchFamily="50" charset="-128"/>
                <a:cs typeface="Meiryo UI" panose="020B0604030504040204" pitchFamily="50" charset="-128"/>
              </a:rPr>
              <a:t>社会実装の計画（内容、時期、体制、手段と実現の目途）があるか。研究協力期間中に社会実装の全てが達成されないものもあり得るが、研究計画において想定される研究成果を社会での活用へ結び付けるための社会実装計画案（社会実装推進</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ja-JP" dirty="0">
                <a:latin typeface="Meiryo UI" panose="020B0604030504040204" pitchFamily="50" charset="-128"/>
                <a:ea typeface="Meiryo UI" panose="020B0604030504040204" pitchFamily="50" charset="-128"/>
                <a:cs typeface="Meiryo UI" panose="020B0604030504040204" pitchFamily="50" charset="-128"/>
              </a:rPr>
              <a:t>普及主体、体制、相手国側の活動、他地域や市場への普及のための計画案）が具体的か。</a:t>
            </a:r>
          </a:p>
          <a:p>
            <a:pPr marL="285750" indent="-285750">
              <a:buFont typeface="Arial" panose="020B0604020202020204" pitchFamily="34" charset="0"/>
              <a:buChar char="•"/>
            </a:pPr>
            <a:r>
              <a:rPr lang="ja-JP" altLang="ja-JP" dirty="0">
                <a:latin typeface="Meiryo UI" panose="020B0604030504040204" pitchFamily="50" charset="-128"/>
                <a:ea typeface="Meiryo UI" panose="020B0604030504040204" pitchFamily="50" charset="-128"/>
                <a:cs typeface="Meiryo UI" panose="020B0604030504040204" pitchFamily="50" charset="-128"/>
              </a:rPr>
              <a:t>研究期間中に実施する社会実装に向けた活動計画が具体的か。</a:t>
            </a:r>
          </a:p>
          <a:p>
            <a:pPr marL="285750" indent="-285750">
              <a:buFont typeface="Arial" panose="020B0604020202020204" pitchFamily="34" charset="0"/>
              <a:buChar char="•"/>
            </a:pPr>
            <a:r>
              <a:rPr lang="ja-JP" altLang="ja-JP" dirty="0">
                <a:latin typeface="Meiryo UI" panose="020B0604030504040204" pitchFamily="50" charset="-128"/>
                <a:ea typeface="Meiryo UI" panose="020B0604030504040204" pitchFamily="50" charset="-128"/>
                <a:cs typeface="Meiryo UI" panose="020B0604030504040204" pitchFamily="50" charset="-128"/>
              </a:rPr>
              <a:t>社会実装・普及の主体となりうる民間企業や相手国側公的機関等の参加を検討している</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ja-JP"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581890" y="1072344"/>
            <a:ext cx="3018775" cy="369332"/>
          </a:xfrm>
          <a:prstGeom prst="rect">
            <a:avLst/>
          </a:prstGeom>
          <a:noFill/>
        </p:spPr>
        <p:txBody>
          <a:bodyPr wrap="none" rtlCol="0">
            <a:spAutoFit/>
          </a:bodyPr>
          <a:lstStyle/>
          <a:p>
            <a:r>
              <a:rPr lang="ja-JP" altLang="en-US" b="1" u="sng" dirty="0" smtClean="0">
                <a:solidFill>
                  <a:srgbClr val="000099"/>
                </a:solidFill>
              </a:rPr>
              <a:t>審査項目・観点</a:t>
            </a:r>
            <a:r>
              <a:rPr kumimoji="1" lang="ja-JP" altLang="en-US" b="1" u="sng" dirty="0" smtClean="0">
                <a:solidFill>
                  <a:srgbClr val="000099"/>
                </a:solidFill>
              </a:rPr>
              <a:t>における変更</a:t>
            </a:r>
            <a:endParaRPr kumimoji="1" lang="ja-JP" altLang="en-US" b="1" u="sng" dirty="0">
              <a:solidFill>
                <a:srgbClr val="000099"/>
              </a:solidFill>
            </a:endParaRPr>
          </a:p>
        </p:txBody>
      </p:sp>
      <p:sp>
        <p:nvSpPr>
          <p:cNvPr id="6" name="テキスト ボックス 5"/>
          <p:cNvSpPr txBox="1"/>
          <p:nvPr/>
        </p:nvSpPr>
        <p:spPr>
          <a:xfrm>
            <a:off x="3962377" y="5736531"/>
            <a:ext cx="4264309" cy="369332"/>
          </a:xfrm>
          <a:prstGeom prst="rect">
            <a:avLst/>
          </a:prstGeom>
          <a:noFill/>
        </p:spPr>
        <p:txBody>
          <a:bodyPr wrap="none" rtlCol="0">
            <a:spAutoFit/>
          </a:bodyPr>
          <a:lstStyle/>
          <a:p>
            <a:r>
              <a:rPr kumimoji="1" lang="ja-JP" altLang="en-US" dirty="0" smtClean="0"/>
              <a:t>詳しくは、公募要領</a:t>
            </a:r>
            <a:r>
              <a:rPr kumimoji="1" lang="en-US" altLang="ja-JP" dirty="0" smtClean="0"/>
              <a:t>23</a:t>
            </a:r>
            <a:r>
              <a:rPr lang="ja-JP" altLang="en-US" dirty="0" smtClean="0"/>
              <a:t>頁をご参照ください。</a:t>
            </a:r>
            <a:endParaRPr kumimoji="1" lang="ja-JP" altLang="en-US" dirty="0"/>
          </a:p>
        </p:txBody>
      </p:sp>
    </p:spTree>
    <p:extLst>
      <p:ext uri="{BB962C8B-B14F-4D97-AF65-F5344CB8AC3E}">
        <p14:creationId xmlns:p14="http://schemas.microsoft.com/office/powerpoint/2010/main" val="24227195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44697" y="619868"/>
            <a:ext cx="5746560" cy="584775"/>
          </a:xfrm>
          <a:prstGeom prst="rect">
            <a:avLst/>
          </a:prstGeom>
          <a:noFill/>
        </p:spPr>
        <p:txBody>
          <a:bodyPr wrap="square" rtlCol="0">
            <a:spAutoFit/>
          </a:bodyPr>
          <a:lstStyle/>
          <a:p>
            <a:r>
              <a:rPr kumimoji="1"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主な変更点（</a:t>
            </a:r>
            <a:r>
              <a:rPr kumimoji="1" lang="en-US" altLang="ja-JP"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
        <p:nvSpPr>
          <p:cNvPr id="8" name="テキスト ボックス 7"/>
          <p:cNvSpPr txBox="1"/>
          <p:nvPr/>
        </p:nvSpPr>
        <p:spPr>
          <a:xfrm>
            <a:off x="544697" y="1552752"/>
            <a:ext cx="8084287" cy="3970318"/>
          </a:xfrm>
          <a:prstGeom prst="rect">
            <a:avLst/>
          </a:prstGeom>
          <a:noFill/>
        </p:spPr>
        <p:txBody>
          <a:bodyPr wrap="square" rtlCol="0">
            <a:spAutoFit/>
          </a:bodyPr>
          <a:lstStyle/>
          <a:p>
            <a:pPr marL="285750" indent="-285750">
              <a:buFont typeface="Arial" panose="020B0604020202020204" pitchFamily="34" charset="0"/>
              <a:buChar char="•"/>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要請数の制限</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p>
          <a:p>
            <a:pPr marL="285750" indent="-285750">
              <a:buFont typeface="Arial" panose="020B0604020202020204" pitchFamily="34" charset="0"/>
              <a:buChar char="•"/>
            </a:pPr>
            <a:r>
              <a:rPr lang="ja-JP" altLang="en-US" dirty="0">
                <a:latin typeface="Meiryo UI" panose="020B0604030504040204" pitchFamily="50" charset="-128"/>
                <a:ea typeface="Meiryo UI" panose="020B0604030504040204" pitchFamily="50" charset="-128"/>
                <a:cs typeface="Meiryo UI" panose="020B0604030504040204" pitchFamily="50" charset="-128"/>
              </a:rPr>
              <a:t>外交的な配慮から一ヶ国あたりの</a:t>
            </a:r>
            <a:r>
              <a:rPr lang="en-US" altLang="ja-JP" dirty="0">
                <a:latin typeface="Meiryo UI" panose="020B0604030504040204" pitchFamily="50" charset="-128"/>
                <a:ea typeface="Meiryo UI" panose="020B0604030504040204" pitchFamily="50" charset="-128"/>
                <a:cs typeface="Meiryo UI" panose="020B0604030504040204" pitchFamily="50" charset="-128"/>
              </a:rPr>
              <a:t>ODA</a:t>
            </a:r>
            <a:r>
              <a:rPr lang="ja-JP" altLang="en-US" dirty="0">
                <a:latin typeface="Meiryo UI" panose="020B0604030504040204" pitchFamily="50" charset="-128"/>
                <a:ea typeface="Meiryo UI" panose="020B0604030504040204" pitchFamily="50" charset="-128"/>
                <a:cs typeface="Meiryo UI" panose="020B0604030504040204" pitchFamily="50" charset="-128"/>
              </a:rPr>
              <a:t>要請数を最大１２件とし、上限を超える場合は相手国政府が絞り込みを</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行うことになります。</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研究開発費の修正</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p>
          <a:p>
            <a:pPr marL="285750" indent="-285750">
              <a:buFont typeface="Arial" panose="020B0604020202020204" pitchFamily="34" charset="0"/>
              <a:buChar char="•"/>
            </a:pPr>
            <a:r>
              <a:rPr lang="ja-JP" altLang="ja-JP" dirty="0">
                <a:latin typeface="Meiryo UI" panose="020B0604030504040204" pitchFamily="50" charset="-128"/>
                <a:ea typeface="Meiryo UI" panose="020B0604030504040204" pitchFamily="50" charset="-128"/>
                <a:cs typeface="Meiryo UI" panose="020B0604030504040204" pitchFamily="50" charset="-128"/>
              </a:rPr>
              <a:t>研究開発費の規模を予算の現状に合わせて修正</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し</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まし</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た</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ja-JP" dirty="0">
                <a:latin typeface="Meiryo UI" panose="020B0604030504040204" pitchFamily="50" charset="-128"/>
                <a:ea typeface="Meiryo UI" panose="020B0604030504040204" pitchFamily="50" charset="-128"/>
                <a:cs typeface="Meiryo UI" panose="020B0604030504040204" pitchFamily="50" charset="-128"/>
              </a:rPr>
              <a:t>課題当たり年間</a:t>
            </a:r>
            <a:r>
              <a:rPr lang="en-US" altLang="ja-JP" dirty="0">
                <a:latin typeface="Meiryo UI" panose="020B0604030504040204" pitchFamily="50" charset="-128"/>
                <a:ea typeface="Meiryo UI" panose="020B0604030504040204" pitchFamily="50" charset="-128"/>
                <a:cs typeface="Meiryo UI" panose="020B0604030504040204" pitchFamily="50" charset="-128"/>
              </a:rPr>
              <a:t>9,000</a:t>
            </a:r>
            <a:r>
              <a:rPr lang="ja-JP" altLang="ja-JP" dirty="0">
                <a:latin typeface="Meiryo UI" panose="020B0604030504040204" pitchFamily="50" charset="-128"/>
                <a:ea typeface="Meiryo UI" panose="020B0604030504040204" pitchFamily="50" charset="-128"/>
                <a:cs typeface="Meiryo UI" panose="020B0604030504040204" pitchFamily="50" charset="-128"/>
              </a:rPr>
              <a:t>万円</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程度</a:t>
            </a:r>
            <a:endParaRPr lang="ja-JP" altLang="ja-JP"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AMED</a:t>
            </a:r>
            <a:r>
              <a:rPr lang="ja-JP" altLang="ja-JP" dirty="0">
                <a:latin typeface="Meiryo UI" panose="020B0604030504040204" pitchFamily="50" charset="-128"/>
                <a:ea typeface="Meiryo UI" panose="020B0604030504040204" pitchFamily="50" charset="-128"/>
                <a:cs typeface="Meiryo UI" panose="020B0604030504040204" pitchFamily="50" charset="-128"/>
              </a:rPr>
              <a:t>：委託研究開発経費</a:t>
            </a:r>
            <a:r>
              <a:rPr lang="en-US" altLang="ja-JP" dirty="0">
                <a:latin typeface="Meiryo UI" panose="020B0604030504040204" pitchFamily="50" charset="-128"/>
                <a:ea typeface="Meiryo UI" panose="020B0604030504040204" pitchFamily="50" charset="-128"/>
                <a:cs typeface="Meiryo UI" panose="020B0604030504040204" pitchFamily="50" charset="-128"/>
              </a:rPr>
              <a:t>3,200</a:t>
            </a:r>
            <a:r>
              <a:rPr lang="ja-JP" altLang="ja-JP" dirty="0">
                <a:latin typeface="Meiryo UI" panose="020B0604030504040204" pitchFamily="50" charset="-128"/>
                <a:ea typeface="Meiryo UI" panose="020B0604030504040204" pitchFamily="50" charset="-128"/>
                <a:cs typeface="Meiryo UI" panose="020B0604030504040204" pitchFamily="50" charset="-128"/>
              </a:rPr>
              <a:t>万円程度</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ja-JP" dirty="0">
                <a:latin typeface="Meiryo UI" panose="020B0604030504040204" pitchFamily="50" charset="-128"/>
                <a:ea typeface="Meiryo UI" panose="020B0604030504040204" pitchFamily="50" charset="-128"/>
                <a:cs typeface="Meiryo UI" panose="020B0604030504040204" pitchFamily="50" charset="-128"/>
              </a:rPr>
              <a:t>年</a:t>
            </a:r>
          </a:p>
          <a:p>
            <a:pPr lvl="1"/>
            <a:r>
              <a:rPr lang="ja-JP" altLang="ja-JP" dirty="0">
                <a:latin typeface="Meiryo UI" panose="020B0604030504040204" pitchFamily="50" charset="-128"/>
                <a:ea typeface="Meiryo UI" panose="020B0604030504040204" pitchFamily="50" charset="-128"/>
                <a:cs typeface="Meiryo UI" panose="020B0604030504040204" pitchFamily="50" charset="-128"/>
              </a:rPr>
              <a:t>（最終年度</a:t>
            </a:r>
            <a:r>
              <a:rPr lang="en-US" altLang="ja-JP" dirty="0">
                <a:latin typeface="Meiryo UI" panose="020B0604030504040204" pitchFamily="50" charset="-128"/>
                <a:ea typeface="Meiryo UI" panose="020B0604030504040204" pitchFamily="50" charset="-128"/>
                <a:cs typeface="Meiryo UI" panose="020B0604030504040204" pitchFamily="50" charset="-128"/>
              </a:rPr>
              <a:t> 2,000</a:t>
            </a:r>
            <a:r>
              <a:rPr lang="ja-JP" altLang="ja-JP" dirty="0">
                <a:latin typeface="Meiryo UI" panose="020B0604030504040204" pitchFamily="50" charset="-128"/>
                <a:ea typeface="Meiryo UI" panose="020B0604030504040204" pitchFamily="50" charset="-128"/>
                <a:cs typeface="Meiryo UI" panose="020B0604030504040204" pitchFamily="50" charset="-128"/>
              </a:rPr>
              <a:t>万円程度</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ja-JP" dirty="0">
                <a:latin typeface="Meiryo UI" panose="020B0604030504040204" pitchFamily="50" charset="-128"/>
                <a:ea typeface="Meiryo UI" panose="020B0604030504040204" pitchFamily="50" charset="-128"/>
                <a:cs typeface="Meiryo UI" panose="020B0604030504040204" pitchFamily="50" charset="-128"/>
              </a:rPr>
              <a:t>年</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dirty="0">
                <a:latin typeface="Meiryo UI" panose="020B0604030504040204" pitchFamily="50" charset="-128"/>
                <a:ea typeface="Meiryo UI" panose="020B0604030504040204" pitchFamily="50" charset="-128"/>
                <a:cs typeface="Meiryo UI" panose="020B0604030504040204" pitchFamily="50" charset="-128"/>
              </a:rPr>
              <a:t>暫定期間：</a:t>
            </a:r>
            <a:r>
              <a:rPr lang="en-US" altLang="ja-JP" dirty="0">
                <a:latin typeface="Meiryo UI" panose="020B0604030504040204" pitchFamily="50" charset="-128"/>
                <a:ea typeface="Meiryo UI" panose="020B0604030504040204" pitchFamily="50" charset="-128"/>
                <a:cs typeface="Meiryo UI" panose="020B0604030504040204" pitchFamily="50" charset="-128"/>
              </a:rPr>
              <a:t>650</a:t>
            </a:r>
            <a:r>
              <a:rPr lang="ja-JP" altLang="ja-JP" dirty="0">
                <a:latin typeface="Meiryo UI" panose="020B0604030504040204" pitchFamily="50" charset="-128"/>
                <a:ea typeface="Meiryo UI" panose="020B0604030504040204" pitchFamily="50" charset="-128"/>
                <a:cs typeface="Meiryo UI" panose="020B0604030504040204" pitchFamily="50" charset="-128"/>
              </a:rPr>
              <a:t>万円上限）</a:t>
            </a:r>
          </a:p>
          <a:p>
            <a:pPr lvl="1"/>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JICA</a:t>
            </a:r>
            <a:r>
              <a:rPr lang="ja-JP" altLang="ja-JP" dirty="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ODA</a:t>
            </a:r>
            <a:r>
              <a:rPr lang="ja-JP" altLang="ja-JP" dirty="0">
                <a:latin typeface="Meiryo UI" panose="020B0604030504040204" pitchFamily="50" charset="-128"/>
                <a:ea typeface="Meiryo UI" panose="020B0604030504040204" pitchFamily="50" charset="-128"/>
                <a:cs typeface="Meiryo UI" panose="020B0604030504040204" pitchFamily="50" charset="-128"/>
              </a:rPr>
              <a:t>技術協力経費</a:t>
            </a:r>
            <a:r>
              <a:rPr lang="en-US" altLang="ja-JP" dirty="0">
                <a:latin typeface="Meiryo UI" panose="020B0604030504040204" pitchFamily="50" charset="-128"/>
                <a:ea typeface="Meiryo UI" panose="020B0604030504040204" pitchFamily="50" charset="-128"/>
                <a:cs typeface="Meiryo UI" panose="020B0604030504040204" pitchFamily="50" charset="-128"/>
              </a:rPr>
              <a:t>6,000</a:t>
            </a:r>
            <a:r>
              <a:rPr lang="ja-JP" altLang="ja-JP" dirty="0">
                <a:latin typeface="Meiryo UI" panose="020B0604030504040204" pitchFamily="50" charset="-128"/>
                <a:ea typeface="Meiryo UI" panose="020B0604030504040204" pitchFamily="50" charset="-128"/>
                <a:cs typeface="Meiryo UI" panose="020B0604030504040204" pitchFamily="50" charset="-128"/>
              </a:rPr>
              <a:t>万円程度</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年</a:t>
            </a:r>
            <a:endParaRPr lang="ja-JP"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4159102" y="2719011"/>
            <a:ext cx="5134739" cy="369332"/>
          </a:xfrm>
          <a:prstGeom prst="rect">
            <a:avLst/>
          </a:prstGeom>
          <a:noFill/>
        </p:spPr>
        <p:txBody>
          <a:bodyPr wrap="none" rtlCol="0">
            <a:spAutoFit/>
          </a:bodyPr>
          <a:lstStyle/>
          <a:p>
            <a:r>
              <a:rPr kumimoji="1" lang="ja-JP" altLang="en-US" dirty="0" smtClean="0"/>
              <a:t>詳しくは、公募要領</a:t>
            </a:r>
            <a:r>
              <a:rPr kumimoji="1" lang="en-US" altLang="ja-JP" dirty="0" smtClean="0"/>
              <a:t>8</a:t>
            </a:r>
            <a:r>
              <a:rPr lang="ja-JP" altLang="en-US" dirty="0"/>
              <a:t> 、 </a:t>
            </a:r>
            <a:r>
              <a:rPr kumimoji="1" lang="en-US" altLang="ja-JP" dirty="0" smtClean="0"/>
              <a:t>18</a:t>
            </a:r>
            <a:r>
              <a:rPr lang="ja-JP" altLang="en-US" dirty="0"/>
              <a:t> 、 </a:t>
            </a:r>
            <a:r>
              <a:rPr kumimoji="1" lang="en-US" altLang="ja-JP" dirty="0" smtClean="0"/>
              <a:t>64</a:t>
            </a:r>
            <a:r>
              <a:rPr lang="ja-JP" altLang="en-US" dirty="0" smtClean="0"/>
              <a:t>頁をご参照ください。</a:t>
            </a:r>
            <a:endParaRPr kumimoji="1" lang="ja-JP" altLang="en-US" dirty="0"/>
          </a:p>
        </p:txBody>
      </p:sp>
      <p:sp>
        <p:nvSpPr>
          <p:cNvPr id="6" name="テキスト ボックス 5"/>
          <p:cNvSpPr txBox="1"/>
          <p:nvPr/>
        </p:nvSpPr>
        <p:spPr>
          <a:xfrm>
            <a:off x="4053807" y="5755044"/>
            <a:ext cx="4652236" cy="369332"/>
          </a:xfrm>
          <a:prstGeom prst="rect">
            <a:avLst/>
          </a:prstGeom>
          <a:noFill/>
        </p:spPr>
        <p:txBody>
          <a:bodyPr wrap="none" rtlCol="0">
            <a:spAutoFit/>
          </a:bodyPr>
          <a:lstStyle/>
          <a:p>
            <a:r>
              <a:rPr kumimoji="1" lang="ja-JP" altLang="en-US" dirty="0" smtClean="0"/>
              <a:t>詳しくは、公募要領</a:t>
            </a:r>
            <a:r>
              <a:rPr kumimoji="1" lang="en-US" altLang="ja-JP" dirty="0" smtClean="0"/>
              <a:t>11</a:t>
            </a:r>
            <a:r>
              <a:rPr kumimoji="1" lang="ja-JP" altLang="en-US" dirty="0" err="1" smtClean="0"/>
              <a:t>、</a:t>
            </a:r>
            <a:r>
              <a:rPr kumimoji="1" lang="en-US" altLang="ja-JP" dirty="0" smtClean="0"/>
              <a:t>16</a:t>
            </a:r>
            <a:r>
              <a:rPr lang="ja-JP" altLang="en-US" dirty="0" smtClean="0"/>
              <a:t>頁をご参照ください。</a:t>
            </a:r>
            <a:endParaRPr kumimoji="1" lang="ja-JP" altLang="en-US" dirty="0"/>
          </a:p>
        </p:txBody>
      </p:sp>
    </p:spTree>
    <p:extLst>
      <p:ext uri="{BB962C8B-B14F-4D97-AF65-F5344CB8AC3E}">
        <p14:creationId xmlns:p14="http://schemas.microsoft.com/office/powerpoint/2010/main" val="2208928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44697" y="619868"/>
            <a:ext cx="5746560" cy="584775"/>
          </a:xfrm>
          <a:prstGeom prst="rect">
            <a:avLst/>
          </a:prstGeom>
          <a:noFill/>
        </p:spPr>
        <p:txBody>
          <a:bodyPr wrap="square" rtlCol="0">
            <a:spAutoFit/>
          </a:bodyPr>
          <a:lstStyle/>
          <a:p>
            <a:r>
              <a:rPr kumimoji="1"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主な変更点（５</a:t>
            </a:r>
            <a:r>
              <a:rPr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
        <p:nvSpPr>
          <p:cNvPr id="8" name="テキスト ボックス 7"/>
          <p:cNvSpPr txBox="1"/>
          <p:nvPr/>
        </p:nvSpPr>
        <p:spPr>
          <a:xfrm>
            <a:off x="544695" y="1204643"/>
            <a:ext cx="8084287" cy="2308324"/>
          </a:xfrm>
          <a:prstGeom prst="rect">
            <a:avLst/>
          </a:prstGeom>
          <a:noFill/>
        </p:spPr>
        <p:txBody>
          <a:bodyPr wrap="square" rtlCol="0">
            <a:spAutoFit/>
          </a:bodyPr>
          <a:lstStyle/>
          <a:p>
            <a:pPr marL="285750" indent="-285750">
              <a:buFont typeface="Arial" panose="020B0604020202020204" pitchFamily="34" charset="0"/>
              <a:buChar char="•"/>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研究協力活動中止の措置</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p>
          <a:p>
            <a:pPr marL="285750" indent="-285750">
              <a:buFont typeface="Arial" panose="020B0604020202020204" pitchFamily="34" charset="0"/>
              <a:buChar char="•"/>
            </a:pPr>
            <a:r>
              <a:rPr lang="ja-JP" altLang="ja-JP" dirty="0">
                <a:latin typeface="Meiryo UI" panose="020B0604030504040204" pitchFamily="50" charset="-128"/>
                <a:ea typeface="Meiryo UI" panose="020B0604030504040204" pitchFamily="50" charset="-128"/>
                <a:cs typeface="Meiryo UI" panose="020B0604030504040204" pitchFamily="50" charset="-128"/>
              </a:rPr>
              <a:t>協力期間中の社会実装の実現可能性（フィージビリティ）確認、及び、それに基づく事業継続判断の実施について追記</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し</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まし</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た。</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lang="ja-JP"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dirty="0">
                <a:latin typeface="Meiryo UI" panose="020B0604030504040204" pitchFamily="50" charset="-128"/>
                <a:ea typeface="Meiryo UI" panose="020B0604030504040204" pitchFamily="50" charset="-128"/>
                <a:cs typeface="Meiryo UI" panose="020B0604030504040204" pitchFamily="50" charset="-128"/>
              </a:rPr>
              <a:t>加えて</a:t>
            </a:r>
            <a:r>
              <a:rPr lang="en-US" altLang="ja-JP" dirty="0">
                <a:latin typeface="Meiryo UI" panose="020B0604030504040204" pitchFamily="50" charset="-128"/>
                <a:ea typeface="Meiryo UI" panose="020B0604030504040204" pitchFamily="50" charset="-128"/>
                <a:cs typeface="Meiryo UI" panose="020B0604030504040204" pitchFamily="50" charset="-128"/>
              </a:rPr>
              <a:t>JICA</a:t>
            </a:r>
            <a:r>
              <a:rPr lang="ja-JP" altLang="ja-JP" dirty="0">
                <a:latin typeface="Meiryo UI" panose="020B0604030504040204" pitchFamily="50" charset="-128"/>
                <a:ea typeface="Meiryo UI" panose="020B0604030504040204" pitchFamily="50" charset="-128"/>
                <a:cs typeface="Meiryo UI" panose="020B0604030504040204" pitchFamily="50" charset="-128"/>
              </a:rPr>
              <a:t>は、研究協力期間の中間時点等で、社会実装計画の実現妥当性</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等</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ja-JP" dirty="0">
                <a:latin typeface="Meiryo UI" panose="020B0604030504040204" pitchFamily="50" charset="-128"/>
                <a:ea typeface="Meiryo UI" panose="020B0604030504040204" pitchFamily="50" charset="-128"/>
                <a:cs typeface="Meiryo UI" panose="020B0604030504040204" pitchFamily="50" charset="-128"/>
              </a:rPr>
              <a:t>ついて確認・レビューし、その実施状況に問題があると判断される場合は、その後の研究協力活動中止等の措置を行う場合があります。」</a:t>
            </a:r>
          </a:p>
        </p:txBody>
      </p:sp>
      <p:sp>
        <p:nvSpPr>
          <p:cNvPr id="5" name="テキスト ボックス 4"/>
          <p:cNvSpPr txBox="1"/>
          <p:nvPr/>
        </p:nvSpPr>
        <p:spPr>
          <a:xfrm>
            <a:off x="544695" y="3917750"/>
            <a:ext cx="8084287" cy="2308324"/>
          </a:xfrm>
          <a:prstGeom prst="rect">
            <a:avLst/>
          </a:prstGeom>
          <a:noFill/>
          <a:ln>
            <a:solidFill>
              <a:schemeClr val="tx1"/>
            </a:solidFill>
          </a:ln>
        </p:spPr>
        <p:txBody>
          <a:bodyPr wrap="square" rtlCol="0">
            <a:spAutoFit/>
          </a:bodyPr>
          <a:lstStyle/>
          <a:p>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参考</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AMED</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が研究期間中に課題の中止を決定する措置については以下の記載が</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あ</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ります</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ja-JP" sz="16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31</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年度公募要領ページ</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27</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PS</a:t>
            </a:r>
            <a:r>
              <a:rPr lang="ja-JP" altLang="ja-JP" sz="1600"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PO</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等が、研究進捗状況等を確認し、年度途中での研究開発計画の見直し等による契約変更や課題の中止を行うことがあります。</a:t>
            </a: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ja-JP" sz="16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31</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年度公募要領ページ</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40</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また</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本事業では、必要と認める課題については時期を問わず、中間評価を実施することがあります。評価結果によっては、</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PS</a:t>
            </a:r>
            <a:r>
              <a:rPr lang="ja-JP" altLang="ja-JP" sz="1600"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PO</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等の総合的な判断により</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AMED</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が課題の中止（早期終了）や延長等を決定することがあります</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4045494" y="1240094"/>
            <a:ext cx="4264309" cy="369332"/>
          </a:xfrm>
          <a:prstGeom prst="rect">
            <a:avLst/>
          </a:prstGeom>
          <a:noFill/>
        </p:spPr>
        <p:txBody>
          <a:bodyPr wrap="none" rtlCol="0">
            <a:spAutoFit/>
          </a:bodyPr>
          <a:lstStyle/>
          <a:p>
            <a:r>
              <a:rPr kumimoji="1" lang="ja-JP" altLang="en-US" dirty="0" smtClean="0"/>
              <a:t>詳しくは、公募要領</a:t>
            </a:r>
            <a:r>
              <a:rPr kumimoji="1" lang="en-US" altLang="ja-JP" dirty="0" smtClean="0"/>
              <a:t>39</a:t>
            </a:r>
            <a:r>
              <a:rPr lang="ja-JP" altLang="en-US" dirty="0" smtClean="0"/>
              <a:t>頁をご参照ください。</a:t>
            </a:r>
            <a:endParaRPr kumimoji="1" lang="ja-JP" altLang="en-US" dirty="0"/>
          </a:p>
        </p:txBody>
      </p:sp>
    </p:spTree>
    <p:extLst>
      <p:ext uri="{BB962C8B-B14F-4D97-AF65-F5344CB8AC3E}">
        <p14:creationId xmlns:p14="http://schemas.microsoft.com/office/powerpoint/2010/main" val="448496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160795" y="1521229"/>
            <a:ext cx="8775510" cy="4356476"/>
          </a:xfrm>
          <a:prstGeom prst="rect">
            <a:avLst/>
          </a:prstGeom>
        </p:spPr>
        <p:txBody>
          <a:bodyPr>
            <a:normAutofit/>
          </a:bodyPr>
          <a:lstStyle/>
          <a:p>
            <a:pPr marL="85725" indent="0">
              <a:lnSpc>
                <a:spcPct val="80000"/>
              </a:lnSpc>
              <a:buNone/>
            </a:pPr>
            <a:r>
              <a:rPr lang="ja-JP" altLang="en-US" sz="3800" b="1" dirty="0" smtClean="0">
                <a:solidFill>
                  <a:schemeClr val="accent5">
                    <a:lumMod val="75000"/>
                  </a:schemeClr>
                </a:solidFill>
              </a:rPr>
              <a:t>　　</a:t>
            </a:r>
            <a:endParaRPr lang="en-US" altLang="ja-JP" sz="3800" b="1" dirty="0" smtClean="0">
              <a:solidFill>
                <a:schemeClr val="accent5">
                  <a:lumMod val="75000"/>
                </a:schemeClr>
              </a:solidFill>
            </a:endParaRPr>
          </a:p>
          <a:p>
            <a:pPr marL="542925" indent="-457200">
              <a:lnSpc>
                <a:spcPct val="80000"/>
              </a:lnSpc>
            </a:pPr>
            <a:r>
              <a:rPr lang="ja-JP" altLang="en-US" sz="35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プログラムの概要</a:t>
            </a:r>
            <a:endParaRPr lang="en-US" altLang="ja-JP" sz="3500" b="1" dirty="0">
              <a:solidFill>
                <a:srgbClr val="000099"/>
              </a:solidFill>
              <a:latin typeface="メイリオ" panose="020B0604030504040204" pitchFamily="50" charset="-128"/>
              <a:ea typeface="メイリオ" panose="020B0604030504040204" pitchFamily="50" charset="-128"/>
              <a:cs typeface="メイリオ" panose="020B0604030504040204" pitchFamily="50" charset="-128"/>
            </a:endParaRPr>
          </a:p>
          <a:p>
            <a:pPr marL="542925" indent="-457200">
              <a:lnSpc>
                <a:spcPct val="80000"/>
              </a:lnSpc>
            </a:pPr>
            <a:r>
              <a:rPr lang="ja-JP" altLang="en-US" sz="3500" b="1" dirty="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令和２年度公募（感染症分野）の概要</a:t>
            </a:r>
            <a:endParaRPr lang="en-US" altLang="ja-JP" sz="3500" b="1" dirty="0">
              <a:solidFill>
                <a:srgbClr val="000099"/>
              </a:solidFill>
              <a:latin typeface="メイリオ" panose="020B0604030504040204" pitchFamily="50" charset="-128"/>
              <a:ea typeface="メイリオ" panose="020B0604030504040204" pitchFamily="50" charset="-128"/>
              <a:cs typeface="メイリオ" panose="020B0604030504040204" pitchFamily="50" charset="-128"/>
            </a:endParaRPr>
          </a:p>
          <a:p>
            <a:pPr marL="542925" indent="-457200">
              <a:lnSpc>
                <a:spcPct val="80000"/>
              </a:lnSpc>
            </a:pPr>
            <a:r>
              <a:rPr lang="ja-JP" altLang="en-US" sz="35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令和２年度公募における主な変更点</a:t>
            </a:r>
            <a:endParaRPr lang="en-US" altLang="ja-JP" sz="35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endParaRPr>
          </a:p>
          <a:p>
            <a:pPr marL="542925" indent="-457200">
              <a:lnSpc>
                <a:spcPct val="80000"/>
              </a:lnSpc>
            </a:pPr>
            <a:r>
              <a:rPr lang="ja-JP" altLang="en-US" sz="35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応募方法</a:t>
            </a:r>
            <a:endParaRPr lang="en-US" altLang="ja-JP" sz="35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endParaRPr>
          </a:p>
          <a:p>
            <a:pPr marL="542925" indent="-457200">
              <a:lnSpc>
                <a:spcPct val="80000"/>
              </a:lnSpc>
            </a:pPr>
            <a:r>
              <a:rPr lang="ja-JP" altLang="en-US" sz="35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応募関連情報</a:t>
            </a:r>
            <a:endParaRPr lang="en-US" altLang="ja-JP" sz="35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endParaRPr>
          </a:p>
          <a:p>
            <a:pPr marL="542925" indent="-457200">
              <a:lnSpc>
                <a:spcPct val="80000"/>
              </a:lnSpc>
            </a:pPr>
            <a:r>
              <a:rPr lang="ja-JP" altLang="en-US" sz="35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採択されたら</a:t>
            </a:r>
            <a:endParaRPr lang="en-US" altLang="ja-JP" sz="3500" b="1" dirty="0">
              <a:solidFill>
                <a:srgbClr val="000099"/>
              </a:solidFill>
              <a:latin typeface="メイリオ" panose="020B0604030504040204" pitchFamily="50" charset="-128"/>
              <a:ea typeface="メイリオ" panose="020B0604030504040204" pitchFamily="50" charset="-128"/>
              <a:cs typeface="メイリオ" panose="020B0604030504040204" pitchFamily="50" charset="-128"/>
            </a:endParaRPr>
          </a:p>
          <a:p>
            <a:pPr marL="85725" indent="0">
              <a:lnSpc>
                <a:spcPct val="80000"/>
              </a:lnSpc>
              <a:buNone/>
            </a:pPr>
            <a:endParaRPr lang="ja-JP" altLang="en-US" sz="3500" b="1" u="sng"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Tree>
    <p:extLst>
      <p:ext uri="{BB962C8B-B14F-4D97-AF65-F5344CB8AC3E}">
        <p14:creationId xmlns:p14="http://schemas.microsoft.com/office/powerpoint/2010/main" val="2258124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44697" y="619868"/>
            <a:ext cx="5746560" cy="584775"/>
          </a:xfrm>
          <a:prstGeom prst="rect">
            <a:avLst/>
          </a:prstGeom>
          <a:noFill/>
        </p:spPr>
        <p:txBody>
          <a:bodyPr wrap="square" rtlCol="0">
            <a:spAutoFit/>
          </a:bodyPr>
          <a:lstStyle/>
          <a:p>
            <a:r>
              <a:rPr kumimoji="1"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主な変更点（６</a:t>
            </a:r>
            <a:r>
              <a:rPr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
        <p:nvSpPr>
          <p:cNvPr id="8" name="テキスト ボックス 7"/>
          <p:cNvSpPr txBox="1"/>
          <p:nvPr/>
        </p:nvSpPr>
        <p:spPr>
          <a:xfrm>
            <a:off x="544695" y="1204643"/>
            <a:ext cx="8084287" cy="4524315"/>
          </a:xfrm>
          <a:prstGeom prst="rect">
            <a:avLst/>
          </a:prstGeom>
          <a:noFill/>
        </p:spPr>
        <p:txBody>
          <a:bodyPr wrap="square" rtlCol="0">
            <a:spAutoFit/>
          </a:bodyPr>
          <a:lstStyle/>
          <a:p>
            <a:pPr marL="285750" indent="-285750">
              <a:buFont typeface="Arial" panose="020B0604020202020204" pitchFamily="34" charset="0"/>
              <a:buChar char="•"/>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研究開発提案書の書式</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p>
          <a:p>
            <a:pPr marL="285750" indent="-285750">
              <a:buFont typeface="Arial" panose="020B0604020202020204" pitchFamily="34" charset="0"/>
              <a:buChar char="•"/>
            </a:pPr>
            <a:r>
              <a:rPr lang="ja-JP" altLang="ja-JP" dirty="0">
                <a:latin typeface="Meiryo UI" panose="020B0604030504040204" pitchFamily="50" charset="-128"/>
                <a:ea typeface="Meiryo UI" panose="020B0604030504040204" pitchFamily="50" charset="-128"/>
                <a:cs typeface="Meiryo UI" panose="020B0604030504040204" pitchFamily="50" charset="-128"/>
              </a:rPr>
              <a:t>英文研究提案書を基本にしながら、過去の</a:t>
            </a:r>
            <a:r>
              <a:rPr lang="en-US" altLang="ja-JP" dirty="0">
                <a:latin typeface="Meiryo UI" panose="020B0604030504040204" pitchFamily="50" charset="-128"/>
                <a:ea typeface="Meiryo UI" panose="020B0604030504040204" pitchFamily="50" charset="-128"/>
                <a:cs typeface="Meiryo UI" panose="020B0604030504040204" pitchFamily="50" charset="-128"/>
              </a:rPr>
              <a:t>SATREPS</a:t>
            </a:r>
            <a:r>
              <a:rPr lang="ja-JP" altLang="ja-JP" dirty="0">
                <a:latin typeface="Meiryo UI" panose="020B0604030504040204" pitchFamily="50" charset="-128"/>
                <a:ea typeface="Meiryo UI" panose="020B0604030504040204" pitchFamily="50" charset="-128"/>
                <a:cs typeface="Meiryo UI" panose="020B0604030504040204" pitchFamily="50" charset="-128"/>
              </a:rPr>
              <a:t>提案書にあった多くの部分を</a:t>
            </a:r>
            <a:r>
              <a:rPr lang="en-US" altLang="ja-JP" dirty="0">
                <a:latin typeface="Meiryo UI" panose="020B0604030504040204" pitchFamily="50" charset="-128"/>
                <a:ea typeface="Meiryo UI" panose="020B0604030504040204" pitchFamily="50" charset="-128"/>
                <a:cs typeface="Meiryo UI" panose="020B0604030504040204" pitchFamily="50" charset="-128"/>
              </a:rPr>
              <a:t>Annex-2</a:t>
            </a:r>
            <a:r>
              <a:rPr lang="ja-JP" altLang="ja-JP" dirty="0">
                <a:latin typeface="Meiryo UI" panose="020B0604030504040204" pitchFamily="50" charset="-128"/>
                <a:ea typeface="Meiryo UI" panose="020B0604030504040204" pitchFamily="50" charset="-128"/>
                <a:cs typeface="Meiryo UI" panose="020B0604030504040204" pitchFamily="50" charset="-128"/>
              </a:rPr>
              <a:t>として復活</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させ</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まし</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た。</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Annex-2:</a:t>
            </a:r>
          </a:p>
          <a:p>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（１）研究開発の背景・目的</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（２</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）研究開発の計画・方法</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（３</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）研究項目ごとの相手国研究機関との共同・分担等について</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（４</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）日本および相手国における準備状況</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（５</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）社会実装の計画・方法</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（６</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）相手国のキャパシティ・ディベロップメントの計画</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（７</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）本研究の目標・成果</a:t>
            </a:r>
            <a:endParaRPr lang="ja-JP" altLang="ja-JP"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130440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44697" y="619868"/>
            <a:ext cx="5746560" cy="584775"/>
          </a:xfrm>
          <a:prstGeom prst="rect">
            <a:avLst/>
          </a:prstGeom>
          <a:noFill/>
        </p:spPr>
        <p:txBody>
          <a:bodyPr wrap="square" rtlCol="0">
            <a:spAutoFit/>
          </a:bodyPr>
          <a:lstStyle/>
          <a:p>
            <a:r>
              <a:rPr kumimoji="1"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主な変更点（</a:t>
            </a:r>
            <a:r>
              <a:rPr kumimoji="1" lang="en-US" altLang="ja-JP"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
        <p:nvSpPr>
          <p:cNvPr id="8" name="テキスト ボックス 7"/>
          <p:cNvSpPr txBox="1"/>
          <p:nvPr/>
        </p:nvSpPr>
        <p:spPr>
          <a:xfrm>
            <a:off x="544695" y="913697"/>
            <a:ext cx="8084287" cy="4708981"/>
          </a:xfrm>
          <a:prstGeom prst="rect">
            <a:avLst/>
          </a:prstGeom>
          <a:noFill/>
        </p:spPr>
        <p:txBody>
          <a:bodyPr wrap="square" rtlCol="0">
            <a:spAutoFit/>
          </a:bodyPr>
          <a:lstStyle/>
          <a:p>
            <a:pPr marL="285750" indent="-285750">
              <a:buFont typeface="Arial" panose="020B0604020202020204" pitchFamily="34" charset="0"/>
              <a:buChar char="•"/>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必要な情報公開・情報提供等</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の追記</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採択</a:t>
            </a:r>
            <a:r>
              <a:rPr lang="ja-JP" altLang="ja-JP" dirty="0">
                <a:latin typeface="Meiryo UI" panose="020B0604030504040204" pitchFamily="50" charset="-128"/>
                <a:ea typeface="Meiryo UI" panose="020B0604030504040204" pitchFamily="50" charset="-128"/>
                <a:cs typeface="Meiryo UI" panose="020B0604030504040204" pitchFamily="50" charset="-128"/>
              </a:rPr>
              <a:t>された個々の課題に関する情報（事業名、研究開発課題名、研究開発代表者の所属研究機関・役職・氏名、</a:t>
            </a:r>
            <a:r>
              <a:rPr lang="en-US" altLang="ja-JP" dirty="0">
                <a:latin typeface="Meiryo UI" panose="020B0604030504040204" pitchFamily="50" charset="-128"/>
                <a:ea typeface="Meiryo UI" panose="020B0604030504040204" pitchFamily="50" charset="-128"/>
                <a:cs typeface="Meiryo UI" panose="020B0604030504040204" pitchFamily="50" charset="-128"/>
              </a:rPr>
              <a:t>e-Rad</a:t>
            </a:r>
            <a:r>
              <a:rPr lang="ja-JP" altLang="ja-JP" dirty="0">
                <a:latin typeface="Meiryo UI" panose="020B0604030504040204" pitchFamily="50" charset="-128"/>
                <a:ea typeface="Meiryo UI" panose="020B0604030504040204" pitchFamily="50" charset="-128"/>
                <a:cs typeface="Meiryo UI" panose="020B0604030504040204" pitchFamily="50" charset="-128"/>
              </a:rPr>
              <a:t>課題</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ja-JP" dirty="0">
                <a:latin typeface="Meiryo UI" panose="020B0604030504040204" pitchFamily="50" charset="-128"/>
                <a:ea typeface="Meiryo UI" panose="020B0604030504040204" pitchFamily="50" charset="-128"/>
                <a:cs typeface="Meiryo UI" panose="020B0604030504040204" pitchFamily="50" charset="-128"/>
              </a:rPr>
              <a:t>研究者</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ja-JP" dirty="0">
                <a:latin typeface="Meiryo UI" panose="020B0604030504040204" pitchFamily="50" charset="-128"/>
                <a:ea typeface="Meiryo UI" panose="020B0604030504040204" pitchFamily="50" charset="-128"/>
                <a:cs typeface="Meiryo UI" panose="020B0604030504040204" pitchFamily="50" charset="-128"/>
              </a:rPr>
              <a:t>研究機関番号、予算額、実施期間概要もしくは要約及び委託研究開発成果報告書（公開情報）</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ja-JP" dirty="0">
                <a:latin typeface="Meiryo UI" panose="020B0604030504040204" pitchFamily="50" charset="-128"/>
                <a:ea typeface="Meiryo UI" panose="020B0604030504040204" pitchFamily="50" charset="-128"/>
                <a:cs typeface="Meiryo UI" panose="020B0604030504040204" pitchFamily="50" charset="-128"/>
              </a:rPr>
              <a:t>、整理・分類し</a:t>
            </a:r>
            <a:r>
              <a:rPr lang="en-US" altLang="ja-JP" u="sng" dirty="0">
                <a:latin typeface="Meiryo UI" panose="020B0604030504040204" pitchFamily="50" charset="-128"/>
                <a:ea typeface="Meiryo UI" panose="020B0604030504040204" pitchFamily="50" charset="-128"/>
                <a:cs typeface="Meiryo UI" panose="020B0604030504040204" pitchFamily="50" charset="-128"/>
              </a:rPr>
              <a:t>AMED</a:t>
            </a:r>
            <a:r>
              <a:rPr lang="ja-JP" altLang="ja-JP" u="sng" dirty="0">
                <a:latin typeface="Meiryo UI" panose="020B0604030504040204" pitchFamily="50" charset="-128"/>
                <a:ea typeface="Meiryo UI" panose="020B0604030504040204" pitchFamily="50" charset="-128"/>
                <a:cs typeface="Meiryo UI" panose="020B0604030504040204" pitchFamily="50" charset="-128"/>
              </a:rPr>
              <a:t>のウェブサイト</a:t>
            </a:r>
            <a:r>
              <a:rPr lang="ja-JP" altLang="ja-JP" dirty="0">
                <a:latin typeface="Meiryo UI" panose="020B0604030504040204" pitchFamily="50" charset="-128"/>
                <a:ea typeface="Meiryo UI" panose="020B0604030504040204" pitchFamily="50" charset="-128"/>
                <a:cs typeface="Meiryo UI" panose="020B0604030504040204" pitchFamily="50" charset="-128"/>
              </a:rPr>
              <a:t>、</a:t>
            </a:r>
            <a:r>
              <a:rPr lang="en-US" altLang="ja-JP" u="sng" dirty="0">
                <a:latin typeface="Meiryo UI" panose="020B0604030504040204" pitchFamily="50" charset="-128"/>
                <a:ea typeface="Meiryo UI" panose="020B0604030504040204" pitchFamily="50" charset="-128"/>
                <a:cs typeface="Meiryo UI" panose="020B0604030504040204" pitchFamily="50" charset="-128"/>
              </a:rPr>
              <a:t>AMED</a:t>
            </a:r>
            <a:r>
              <a:rPr lang="ja-JP" altLang="ja-JP" u="sng" dirty="0">
                <a:latin typeface="Meiryo UI" panose="020B0604030504040204" pitchFamily="50" charset="-128"/>
                <a:ea typeface="Meiryo UI" panose="020B0604030504040204" pitchFamily="50" charset="-128"/>
                <a:cs typeface="Meiryo UI" panose="020B0604030504040204" pitchFamily="50" charset="-128"/>
              </a:rPr>
              <a:t>研究開発課題データベース（</a:t>
            </a:r>
            <a:r>
              <a:rPr lang="en-US" altLang="ja-JP" u="sng" dirty="0" err="1">
                <a:latin typeface="Meiryo UI" panose="020B0604030504040204" pitchFamily="50" charset="-128"/>
                <a:ea typeface="Meiryo UI" panose="020B0604030504040204" pitchFamily="50" charset="-128"/>
                <a:cs typeface="Meiryo UI" panose="020B0604030504040204" pitchFamily="50" charset="-128"/>
              </a:rPr>
              <a:t>AMEDfind</a:t>
            </a:r>
            <a:r>
              <a:rPr lang="ja-JP" altLang="ja-JP" u="sng" dirty="0">
                <a:latin typeface="Meiryo UI" panose="020B0604030504040204" pitchFamily="50" charset="-128"/>
                <a:ea typeface="Meiryo UI" panose="020B0604030504040204" pitchFamily="50" charset="-128"/>
                <a:cs typeface="Meiryo UI" panose="020B0604030504040204" pitchFamily="50" charset="-128"/>
              </a:rPr>
              <a:t>）</a:t>
            </a:r>
            <a:r>
              <a:rPr lang="ja-JP" altLang="ja-JP" dirty="0">
                <a:latin typeface="Meiryo UI" panose="020B0604030504040204" pitchFamily="50" charset="-128"/>
                <a:ea typeface="Meiryo UI" panose="020B0604030504040204" pitchFamily="50" charset="-128"/>
                <a:cs typeface="Meiryo UI" panose="020B0604030504040204" pitchFamily="50" charset="-128"/>
              </a:rPr>
              <a:t>及び</a:t>
            </a:r>
            <a:r>
              <a:rPr lang="en-US" altLang="ja-JP" dirty="0">
                <a:latin typeface="Meiryo UI" panose="020B0604030504040204" pitchFamily="50" charset="-128"/>
                <a:ea typeface="Meiryo UI" panose="020B0604030504040204" pitchFamily="50" charset="-128"/>
                <a:cs typeface="Meiryo UI" panose="020B0604030504040204" pitchFamily="50" charset="-128"/>
              </a:rPr>
              <a:t>AMED</a:t>
            </a:r>
            <a:r>
              <a:rPr lang="ja-JP" altLang="ja-JP" dirty="0">
                <a:latin typeface="Meiryo UI" panose="020B0604030504040204" pitchFamily="50" charset="-128"/>
                <a:ea typeface="Meiryo UI" panose="020B0604030504040204" pitchFamily="50" charset="-128"/>
                <a:cs typeface="Meiryo UI" panose="020B0604030504040204" pitchFamily="50" charset="-128"/>
              </a:rPr>
              <a:t>が協定等に基づく協力関係を有する研究資金配分機関等が運営する</a:t>
            </a:r>
            <a:r>
              <a:rPr lang="ja-JP" altLang="ja-JP" u="sng" dirty="0">
                <a:latin typeface="Meiryo UI" panose="020B0604030504040204" pitchFamily="50" charset="-128"/>
                <a:ea typeface="Meiryo UI" panose="020B0604030504040204" pitchFamily="50" charset="-128"/>
                <a:cs typeface="Meiryo UI" panose="020B0604030504040204" pitchFamily="50" charset="-128"/>
              </a:rPr>
              <a:t>公的データベース（</a:t>
            </a:r>
            <a:r>
              <a:rPr lang="en-US" altLang="ja-JP" u="sng" dirty="0">
                <a:latin typeface="Meiryo UI" panose="020B0604030504040204" pitchFamily="50" charset="-128"/>
                <a:ea typeface="Meiryo UI" panose="020B0604030504040204" pitchFamily="50" charset="-128"/>
                <a:cs typeface="Meiryo UI" panose="020B0604030504040204" pitchFamily="50" charset="-128"/>
              </a:rPr>
              <a:t>World </a:t>
            </a:r>
            <a:r>
              <a:rPr lang="en-US" altLang="ja-JP" u="sng" dirty="0" err="1">
                <a:latin typeface="Meiryo UI" panose="020B0604030504040204" pitchFamily="50" charset="-128"/>
                <a:ea typeface="Meiryo UI" panose="020B0604030504040204" pitchFamily="50" charset="-128"/>
                <a:cs typeface="Meiryo UI" panose="020B0604030504040204" pitchFamily="50" charset="-128"/>
              </a:rPr>
              <a:t>RePORT</a:t>
            </a:r>
            <a:r>
              <a:rPr lang="ja-JP" altLang="ja-JP" u="sng" baseline="30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u="sng" dirty="0" smtClean="0">
                <a:latin typeface="Meiryo UI" panose="020B0604030504040204" pitchFamily="50" charset="-128"/>
                <a:ea typeface="Meiryo UI" panose="020B0604030504040204" pitchFamily="50" charset="-128"/>
                <a:cs typeface="Meiryo UI" panose="020B0604030504040204" pitchFamily="50" charset="-128"/>
              </a:rPr>
              <a:t>等</a:t>
            </a:r>
            <a:r>
              <a:rPr lang="ja-JP" altLang="ja-JP" u="sng" dirty="0">
                <a:latin typeface="Meiryo UI" panose="020B0604030504040204" pitchFamily="50" charset="-128"/>
                <a:ea typeface="Meiryo UI" panose="020B0604030504040204" pitchFamily="50" charset="-128"/>
                <a:cs typeface="Meiryo UI" panose="020B0604030504040204" pitchFamily="50" charset="-128"/>
              </a:rPr>
              <a:t>）</a:t>
            </a:r>
            <a:r>
              <a:rPr lang="ja-JP" altLang="ja-JP" dirty="0">
                <a:latin typeface="Meiryo UI" panose="020B0604030504040204" pitchFamily="50" charset="-128"/>
                <a:ea typeface="Meiryo UI" panose="020B0604030504040204" pitchFamily="50" charset="-128"/>
                <a:cs typeface="Meiryo UI" panose="020B0604030504040204" pitchFamily="50" charset="-128"/>
              </a:rPr>
              <a:t>から公開</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します</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加えて</a:t>
            </a:r>
            <a:r>
              <a:rPr lang="ja-JP"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ja-JP" u="sng" dirty="0">
                <a:latin typeface="Meiryo UI" panose="020B0604030504040204" pitchFamily="50" charset="-128"/>
                <a:ea typeface="Meiryo UI" panose="020B0604030504040204" pitchFamily="50" charset="-128"/>
                <a:cs typeface="Meiryo UI" panose="020B0604030504040204" pitchFamily="50" charset="-128"/>
              </a:rPr>
              <a:t>申請された課題すべてについて</a:t>
            </a:r>
            <a:r>
              <a:rPr lang="ja-JP" altLang="ja-JP" dirty="0">
                <a:latin typeface="Meiryo UI" panose="020B0604030504040204" pitchFamily="50" charset="-128"/>
                <a:ea typeface="Meiryo UI" panose="020B0604030504040204" pitchFamily="50" charset="-128"/>
                <a:cs typeface="Meiryo UI" panose="020B0604030504040204" pitchFamily="50" charset="-128"/>
              </a:rPr>
              <a:t>、マクロ分析に必要な情報は</a:t>
            </a:r>
            <a:r>
              <a:rPr lang="en-US" altLang="ja-JP" dirty="0">
                <a:latin typeface="Meiryo UI" panose="020B0604030504040204" pitchFamily="50" charset="-128"/>
                <a:ea typeface="Meiryo UI" panose="020B0604030504040204" pitchFamily="50" charset="-128"/>
                <a:cs typeface="Meiryo UI" panose="020B0604030504040204" pitchFamily="50" charset="-128"/>
              </a:rPr>
              <a:t>AMED </a:t>
            </a:r>
            <a:r>
              <a:rPr lang="ja-JP" altLang="ja-JP" dirty="0">
                <a:latin typeface="Meiryo UI" panose="020B0604030504040204" pitchFamily="50" charset="-128"/>
                <a:ea typeface="Meiryo UI" panose="020B0604030504040204" pitchFamily="50" charset="-128"/>
                <a:cs typeface="Meiryo UI" panose="020B0604030504040204" pitchFamily="50" charset="-128"/>
              </a:rPr>
              <a:t>において分析し、その分析結果については、</a:t>
            </a:r>
            <a:r>
              <a:rPr lang="ja-JP" altLang="ja-JP" u="sng" dirty="0">
                <a:latin typeface="Meiryo UI" panose="020B0604030504040204" pitchFamily="50" charset="-128"/>
                <a:ea typeface="Meiryo UI" panose="020B0604030504040204" pitchFamily="50" charset="-128"/>
                <a:cs typeface="Meiryo UI" panose="020B0604030504040204" pitchFamily="50" charset="-128"/>
              </a:rPr>
              <a:t>関係府省や研究資金配分機関等に提供され</a:t>
            </a:r>
            <a:r>
              <a:rPr lang="ja-JP"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ja-JP" u="sng" dirty="0">
                <a:latin typeface="Meiryo UI" panose="020B0604030504040204" pitchFamily="50" charset="-128"/>
                <a:ea typeface="Meiryo UI" panose="020B0604030504040204" pitchFamily="50" charset="-128"/>
                <a:cs typeface="Meiryo UI" panose="020B0604030504040204" pitchFamily="50" charset="-128"/>
              </a:rPr>
              <a:t>公表される他、ファンディング情報のデータベース</a:t>
            </a:r>
            <a:r>
              <a:rPr lang="ja-JP" altLang="ja-JP" u="sng" dirty="0" smtClean="0">
                <a:latin typeface="Meiryo UI" panose="020B0604030504040204" pitchFamily="50" charset="-128"/>
                <a:ea typeface="Meiryo UI" panose="020B0604030504040204" pitchFamily="50" charset="-128"/>
                <a:cs typeface="Meiryo UI" panose="020B0604030504040204" pitchFamily="50" charset="-128"/>
              </a:rPr>
              <a:t>等に</a:t>
            </a:r>
            <a:r>
              <a:rPr lang="ja-JP" altLang="ja-JP" u="sng" dirty="0">
                <a:latin typeface="Meiryo UI" panose="020B0604030504040204" pitchFamily="50" charset="-128"/>
                <a:ea typeface="Meiryo UI" panose="020B0604030504040204" pitchFamily="50" charset="-128"/>
                <a:cs typeface="Meiryo UI" panose="020B0604030504040204" pitchFamily="50" charset="-128"/>
              </a:rPr>
              <a:t>掲載される</a:t>
            </a:r>
            <a:r>
              <a:rPr lang="ja-JP" altLang="ja-JP" dirty="0">
                <a:latin typeface="Meiryo UI" panose="020B0604030504040204" pitchFamily="50" charset="-128"/>
                <a:ea typeface="Meiryo UI" panose="020B0604030504040204" pitchFamily="50" charset="-128"/>
                <a:cs typeface="Meiryo UI" panose="020B0604030504040204" pitchFamily="50" charset="-128"/>
              </a:rPr>
              <a:t>場合があります</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lang="ja-JP"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200" baseline="30000" dirty="0" smtClean="0"/>
              <a:t>※</a:t>
            </a:r>
            <a:r>
              <a:rPr lang="en-US" altLang="ja-JP" sz="1200" dirty="0" smtClean="0"/>
              <a:t>World </a:t>
            </a:r>
            <a:r>
              <a:rPr lang="en-US" altLang="ja-JP" sz="1200" dirty="0" err="1"/>
              <a:t>RePORT</a:t>
            </a:r>
            <a:r>
              <a:rPr lang="ja-JP" altLang="ja-JP" sz="1200" dirty="0"/>
              <a:t>と</a:t>
            </a:r>
            <a:r>
              <a:rPr lang="ja-JP" altLang="ja-JP" sz="1200" dirty="0" smtClean="0"/>
              <a:t>は</a:t>
            </a:r>
            <a:r>
              <a:rPr lang="ja-JP" altLang="en-US" sz="1200" dirty="0" smtClean="0"/>
              <a:t>：　</a:t>
            </a:r>
            <a:r>
              <a:rPr lang="ja-JP" altLang="ja-JP" sz="1200" dirty="0" smtClean="0"/>
              <a:t>主要</a:t>
            </a:r>
            <a:r>
              <a:rPr lang="ja-JP" altLang="ja-JP" sz="1200" dirty="0"/>
              <a:t>国の研究資金支援機関が支援している国際連携研究を対象としたデータベースです。従来確認が困難であった各国が行っている国際的な研究連携を可視化する事を目的としています。管理・運営は米国国立衛生研究所（</a:t>
            </a:r>
            <a:r>
              <a:rPr lang="en-US" altLang="ja-JP" sz="1200" dirty="0"/>
              <a:t>NIH</a:t>
            </a:r>
            <a:r>
              <a:rPr lang="ja-JP" altLang="ja-JP" sz="1200" dirty="0"/>
              <a:t>）が行っており、</a:t>
            </a:r>
            <a:r>
              <a:rPr lang="en-US" altLang="ja-JP" sz="1200" dirty="0"/>
              <a:t>NIH</a:t>
            </a:r>
            <a:r>
              <a:rPr lang="ja-JP" altLang="ja-JP" sz="1200" dirty="0" err="1"/>
              <a:t>、</a:t>
            </a:r>
            <a:r>
              <a:rPr lang="ja-JP" altLang="ja-JP" sz="1200" dirty="0"/>
              <a:t>英国医療研究評議会（</a:t>
            </a:r>
            <a:r>
              <a:rPr lang="en-US" altLang="ja-JP" sz="1200" dirty="0"/>
              <a:t>MRC</a:t>
            </a:r>
            <a:r>
              <a:rPr lang="ja-JP" altLang="ja-JP" sz="1200" dirty="0"/>
              <a:t>）、ビル＆メリンダ・ゲイツ財団（</a:t>
            </a:r>
            <a:r>
              <a:rPr lang="en-US" altLang="ja-JP" sz="1200" dirty="0"/>
              <a:t>BMGF</a:t>
            </a:r>
            <a:r>
              <a:rPr lang="ja-JP" altLang="ja-JP" sz="1200" dirty="0"/>
              <a:t>）、欧州委員会（</a:t>
            </a:r>
            <a:r>
              <a:rPr lang="en-US" altLang="ja-JP" sz="1200" dirty="0"/>
              <a:t>EC</a:t>
            </a:r>
            <a:r>
              <a:rPr lang="ja-JP" altLang="ja-JP" sz="1200" dirty="0"/>
              <a:t>）、カナダ健康研究機関（</a:t>
            </a:r>
            <a:r>
              <a:rPr lang="en-US" altLang="ja-JP" sz="1200" dirty="0"/>
              <a:t>CIHR</a:t>
            </a:r>
            <a:r>
              <a:rPr lang="ja-JP" altLang="ja-JP" sz="1200" dirty="0"/>
              <a:t>）、ウェルカムトラストなど、世界中の</a:t>
            </a:r>
            <a:r>
              <a:rPr lang="en-US" altLang="ja-JP" sz="1200" dirty="0"/>
              <a:t>12</a:t>
            </a:r>
            <a:r>
              <a:rPr lang="ja-JP" altLang="ja-JP" sz="1200" dirty="0"/>
              <a:t>の研究資金提供機関の情報が現在登録されています</a:t>
            </a:r>
            <a:r>
              <a:rPr lang="ja-JP" altLang="ja-JP" sz="1200" dirty="0" smtClean="0"/>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4053807" y="5755044"/>
            <a:ext cx="4264309" cy="369332"/>
          </a:xfrm>
          <a:prstGeom prst="rect">
            <a:avLst/>
          </a:prstGeom>
          <a:noFill/>
        </p:spPr>
        <p:txBody>
          <a:bodyPr wrap="none" rtlCol="0">
            <a:spAutoFit/>
          </a:bodyPr>
          <a:lstStyle/>
          <a:p>
            <a:r>
              <a:rPr kumimoji="1" lang="ja-JP" altLang="en-US" dirty="0" smtClean="0"/>
              <a:t>詳しくは、公募要領</a:t>
            </a:r>
            <a:r>
              <a:rPr kumimoji="1" lang="en-US" altLang="ja-JP" dirty="0" smtClean="0"/>
              <a:t>24</a:t>
            </a:r>
            <a:r>
              <a:rPr lang="ja-JP" altLang="en-US" dirty="0" smtClean="0"/>
              <a:t>頁をご参照ください。</a:t>
            </a:r>
            <a:endParaRPr kumimoji="1" lang="ja-JP" altLang="en-US" dirty="0"/>
          </a:p>
        </p:txBody>
      </p:sp>
    </p:spTree>
    <p:extLst>
      <p:ext uri="{BB962C8B-B14F-4D97-AF65-F5344CB8AC3E}">
        <p14:creationId xmlns:p14="http://schemas.microsoft.com/office/powerpoint/2010/main" val="41231364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44697" y="619868"/>
            <a:ext cx="5746560" cy="584775"/>
          </a:xfrm>
          <a:prstGeom prst="rect">
            <a:avLst/>
          </a:prstGeom>
          <a:noFill/>
        </p:spPr>
        <p:txBody>
          <a:bodyPr wrap="square" rtlCol="0">
            <a:spAutoFit/>
          </a:bodyPr>
          <a:lstStyle/>
          <a:p>
            <a:r>
              <a:rPr kumimoji="1"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主な変更点（</a:t>
            </a:r>
            <a:r>
              <a:rPr kumimoji="1" lang="en-US" altLang="ja-JP"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
        <p:nvSpPr>
          <p:cNvPr id="8" name="テキスト ボックス 7"/>
          <p:cNvSpPr txBox="1"/>
          <p:nvPr/>
        </p:nvSpPr>
        <p:spPr>
          <a:xfrm>
            <a:off x="544697" y="1337646"/>
            <a:ext cx="8084287" cy="3139321"/>
          </a:xfrm>
          <a:prstGeom prst="rect">
            <a:avLst/>
          </a:prstGeom>
          <a:noFill/>
        </p:spPr>
        <p:txBody>
          <a:bodyPr wrap="square" rtlCol="0">
            <a:spAutoFit/>
          </a:bodyPr>
          <a:lstStyle/>
          <a:p>
            <a:pPr marL="285750" indent="-285750">
              <a:buFont typeface="Arial" panose="020B0604020202020204" pitchFamily="34" charset="0"/>
              <a:buChar char="•"/>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dirty="0"/>
              <a:t>安全管理における</a:t>
            </a:r>
            <a:r>
              <a:rPr lang="en-US" altLang="ja-JP" dirty="0"/>
              <a:t>JICA</a:t>
            </a:r>
            <a:r>
              <a:rPr lang="ja-JP" altLang="ja-JP" dirty="0"/>
              <a:t>留意事項の追加</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の追記</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ja-JP" dirty="0"/>
              <a:t>「なお、</a:t>
            </a:r>
            <a:r>
              <a:rPr lang="en-US" altLang="ja-JP" dirty="0"/>
              <a:t>JICA</a:t>
            </a:r>
            <a:r>
              <a:rPr lang="ja-JP" altLang="ja-JP" dirty="0"/>
              <a:t>では、下記のウェブサイトにおいて、国別安全対策措置、国別安全対策マニュアル、注意喚起情報、安全対策研修の予定を提供しています。渡航する研究者は、これら安全対策情報を事前に収集するとともに、安全対策研修を受講するようにしてください。また、現地においては</a:t>
            </a:r>
            <a:r>
              <a:rPr lang="en-US" altLang="ja-JP" dirty="0"/>
              <a:t>JICA</a:t>
            </a:r>
            <a:r>
              <a:rPr lang="ja-JP" altLang="ja-JP" dirty="0"/>
              <a:t>事務所の安全対策措置を遵守し、緊急連絡先・渡航情報の提出にもご協力ください</a:t>
            </a:r>
            <a:r>
              <a:rPr lang="ja-JP" altLang="ja-JP" dirty="0" smtClean="0"/>
              <a:t>。</a:t>
            </a:r>
            <a:endParaRPr lang="en-US" altLang="ja-JP" dirty="0" smtClean="0"/>
          </a:p>
          <a:p>
            <a:endParaRPr lang="ja-JP" altLang="ja-JP" dirty="0"/>
          </a:p>
          <a:p>
            <a:r>
              <a:rPr lang="ja-JP" altLang="ja-JP" dirty="0"/>
              <a:t>〇</a:t>
            </a:r>
            <a:r>
              <a:rPr lang="en-US" altLang="ja-JP" dirty="0"/>
              <a:t>JICA</a:t>
            </a:r>
            <a:r>
              <a:rPr lang="ja-JP" altLang="ja-JP" dirty="0"/>
              <a:t>国別安全対策情報　</a:t>
            </a:r>
            <a:r>
              <a:rPr lang="en-US" altLang="ja-JP" dirty="0"/>
              <a:t>https://www.jica.go.jp/about/safety/rule.html</a:t>
            </a:r>
            <a:endParaRPr lang="ja-JP" altLang="ja-JP" dirty="0"/>
          </a:p>
          <a:p>
            <a:r>
              <a:rPr lang="ja-JP" altLang="ja-JP" dirty="0"/>
              <a:t>〇</a:t>
            </a:r>
            <a:r>
              <a:rPr lang="en-US" altLang="ja-JP" dirty="0"/>
              <a:t>JICA</a:t>
            </a:r>
            <a:r>
              <a:rPr lang="ja-JP" altLang="ja-JP" dirty="0"/>
              <a:t>安全対策研修　</a:t>
            </a:r>
            <a:r>
              <a:rPr lang="en-US" altLang="ja-JP" dirty="0"/>
              <a:t>https://www.jica.go.jp/about/safety/training.html</a:t>
            </a:r>
            <a:r>
              <a:rPr lang="ja-JP" altLang="ja-JP" dirty="0"/>
              <a:t>　」</a:t>
            </a:r>
          </a:p>
        </p:txBody>
      </p:sp>
      <p:sp>
        <p:nvSpPr>
          <p:cNvPr id="5" name="テキスト ボックス 4"/>
          <p:cNvSpPr txBox="1"/>
          <p:nvPr/>
        </p:nvSpPr>
        <p:spPr>
          <a:xfrm>
            <a:off x="4053807" y="5755044"/>
            <a:ext cx="4264309" cy="369332"/>
          </a:xfrm>
          <a:prstGeom prst="rect">
            <a:avLst/>
          </a:prstGeom>
          <a:noFill/>
        </p:spPr>
        <p:txBody>
          <a:bodyPr wrap="none" rtlCol="0">
            <a:spAutoFit/>
          </a:bodyPr>
          <a:lstStyle/>
          <a:p>
            <a:r>
              <a:rPr kumimoji="1" lang="ja-JP" altLang="en-US" dirty="0" smtClean="0"/>
              <a:t>詳しくは、公募要領</a:t>
            </a:r>
            <a:r>
              <a:rPr kumimoji="1" lang="en-US" altLang="ja-JP" dirty="0" smtClean="0"/>
              <a:t>48</a:t>
            </a:r>
            <a:r>
              <a:rPr lang="ja-JP" altLang="en-US" dirty="0" smtClean="0"/>
              <a:t>頁をご参照ください。</a:t>
            </a:r>
            <a:endParaRPr kumimoji="1" lang="ja-JP" altLang="en-US" dirty="0"/>
          </a:p>
        </p:txBody>
      </p:sp>
    </p:spTree>
    <p:extLst>
      <p:ext uri="{BB962C8B-B14F-4D97-AF65-F5344CB8AC3E}">
        <p14:creationId xmlns:p14="http://schemas.microsoft.com/office/powerpoint/2010/main" val="14032865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44697" y="619868"/>
            <a:ext cx="5746560" cy="584775"/>
          </a:xfrm>
          <a:prstGeom prst="rect">
            <a:avLst/>
          </a:prstGeom>
          <a:noFill/>
        </p:spPr>
        <p:txBody>
          <a:bodyPr wrap="square" rtlCol="0">
            <a:spAutoFit/>
          </a:bodyPr>
          <a:lstStyle/>
          <a:p>
            <a:r>
              <a:rPr kumimoji="1"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主な変更点（</a:t>
            </a:r>
            <a:r>
              <a:rPr kumimoji="1" lang="en-US" altLang="ja-JP"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
        <p:nvSpPr>
          <p:cNvPr id="8" name="テキスト ボックス 7"/>
          <p:cNvSpPr txBox="1"/>
          <p:nvPr/>
        </p:nvSpPr>
        <p:spPr>
          <a:xfrm>
            <a:off x="544697" y="1337646"/>
            <a:ext cx="8084287" cy="3416320"/>
          </a:xfrm>
          <a:prstGeom prst="rect">
            <a:avLst/>
          </a:prstGeom>
          <a:noFill/>
        </p:spPr>
        <p:txBody>
          <a:bodyPr wrap="square" rtlCol="0">
            <a:spAutoFit/>
          </a:bodyPr>
          <a:lstStyle/>
          <a:p>
            <a:pPr marL="285750" indent="-285750">
              <a:buFont typeface="Arial" panose="020B0604020202020204" pitchFamily="34" charset="0"/>
              <a:buChar char="•"/>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a:t>JICA</a:t>
            </a:r>
            <a:r>
              <a:rPr lang="ja-JP" altLang="ja-JP" dirty="0"/>
              <a:t>における不正行為等に対する措置の追加</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の追記</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ja-JP" dirty="0"/>
              <a:t>「研究代表機関や研究代表機関から委託を受けた研究機関が、</a:t>
            </a:r>
            <a:r>
              <a:rPr lang="en-US" altLang="ja-JP" dirty="0"/>
              <a:t>JICA</a:t>
            </a:r>
            <a:r>
              <a:rPr lang="ja-JP" altLang="ja-JP" dirty="0"/>
              <a:t>との事業契約の履行に関し不正な行為をした場合、反社会的勢力と関係を有した場合、</a:t>
            </a:r>
            <a:r>
              <a:rPr lang="en-US" altLang="ja-JP" dirty="0"/>
              <a:t>JICA</a:t>
            </a:r>
            <a:r>
              <a:rPr lang="ja-JP" altLang="ja-JP" dirty="0"/>
              <a:t>が定める「独立行政法人国際協力機構関係者の倫理等ガイドライン」に違反した場合などが判明した際は、JICAは研究代表機関に違約金を請求するとともに、研究代表機関との事業契約を解除することがあります。また、プロジェクトに参加する研究者等が、不正な行為（データの捏造・改ざん・盗用等を含むがこれに限らない）を行い、その事実をJICAが確認した場合、「研究活動における不正行為への対応等に関するガイドライン（平成26年8月26日文部科学大臣決定）」に則り必要な措置を講じます。」</a:t>
            </a:r>
          </a:p>
        </p:txBody>
      </p:sp>
      <p:sp>
        <p:nvSpPr>
          <p:cNvPr id="5" name="テキスト ボックス 4"/>
          <p:cNvSpPr txBox="1"/>
          <p:nvPr/>
        </p:nvSpPr>
        <p:spPr>
          <a:xfrm>
            <a:off x="4053807" y="5755044"/>
            <a:ext cx="4264309" cy="369332"/>
          </a:xfrm>
          <a:prstGeom prst="rect">
            <a:avLst/>
          </a:prstGeom>
          <a:noFill/>
        </p:spPr>
        <p:txBody>
          <a:bodyPr wrap="none" rtlCol="0">
            <a:spAutoFit/>
          </a:bodyPr>
          <a:lstStyle/>
          <a:p>
            <a:r>
              <a:rPr kumimoji="1" lang="ja-JP" altLang="en-US" dirty="0" smtClean="0"/>
              <a:t>詳しくは、公募要領</a:t>
            </a:r>
            <a:r>
              <a:rPr kumimoji="1" lang="en-US" altLang="ja-JP" dirty="0" smtClean="0"/>
              <a:t>56</a:t>
            </a:r>
            <a:r>
              <a:rPr lang="ja-JP" altLang="en-US" dirty="0" smtClean="0"/>
              <a:t>頁をご参照ください。</a:t>
            </a:r>
            <a:endParaRPr kumimoji="1" lang="ja-JP" altLang="en-US" dirty="0"/>
          </a:p>
        </p:txBody>
      </p:sp>
    </p:spTree>
    <p:extLst>
      <p:ext uri="{BB962C8B-B14F-4D97-AF65-F5344CB8AC3E}">
        <p14:creationId xmlns:p14="http://schemas.microsoft.com/office/powerpoint/2010/main" val="38794233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44697" y="619868"/>
            <a:ext cx="5746560" cy="584775"/>
          </a:xfrm>
          <a:prstGeom prst="rect">
            <a:avLst/>
          </a:prstGeom>
          <a:noFill/>
        </p:spPr>
        <p:txBody>
          <a:bodyPr wrap="square" rtlCol="0">
            <a:spAutoFit/>
          </a:bodyPr>
          <a:lstStyle/>
          <a:p>
            <a:r>
              <a:rPr kumimoji="1"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主な変更点（</a:t>
            </a:r>
            <a:r>
              <a:rPr kumimoji="1" lang="en-US" altLang="ja-JP"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
        <p:nvSpPr>
          <p:cNvPr id="8" name="テキスト ボックス 7"/>
          <p:cNvSpPr txBox="1"/>
          <p:nvPr/>
        </p:nvSpPr>
        <p:spPr>
          <a:xfrm>
            <a:off x="478193" y="922008"/>
            <a:ext cx="8250171" cy="5509200"/>
          </a:xfrm>
          <a:prstGeom prst="rect">
            <a:avLst/>
          </a:prstGeom>
          <a:noFill/>
        </p:spPr>
        <p:txBody>
          <a:bodyPr wrap="square" rtlCol="0">
            <a:spAutoFit/>
          </a:bodyPr>
          <a:lstStyle/>
          <a:p>
            <a:pPr marL="285750" indent="-285750">
              <a:buFont typeface="Arial" panose="020B0604020202020204" pitchFamily="34" charset="0"/>
              <a:buChar char="•"/>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AMED</a:t>
            </a:r>
            <a:r>
              <a:rPr lang="ja-JP" altLang="ja-JP" dirty="0">
                <a:latin typeface="Meiryo UI" panose="020B0604030504040204" pitchFamily="50" charset="-128"/>
                <a:ea typeface="Meiryo UI" panose="020B0604030504040204" pitchFamily="50" charset="-128"/>
                <a:cs typeface="Meiryo UI" panose="020B0604030504040204" pitchFamily="50" charset="-128"/>
              </a:rPr>
              <a:t>知的財産コンサルタントによる知的財産戦略立案の支援</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等</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dirty="0">
                <a:latin typeface="Meiryo UI" panose="020B0604030504040204" pitchFamily="50" charset="-128"/>
                <a:ea typeface="Meiryo UI" panose="020B0604030504040204" pitchFamily="50" charset="-128"/>
                <a:cs typeface="Meiryo UI" panose="020B0604030504040204" pitchFamily="50" charset="-128"/>
              </a:rPr>
              <a:t>更新</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AMED</a:t>
            </a:r>
            <a:r>
              <a:rPr lang="ja-JP" altLang="ja-JP" dirty="0">
                <a:latin typeface="Meiryo UI" panose="020B0604030504040204" pitchFamily="50" charset="-128"/>
                <a:ea typeface="Meiryo UI" panose="020B0604030504040204" pitchFamily="50" charset="-128"/>
                <a:cs typeface="Meiryo UI" panose="020B0604030504040204" pitchFamily="50" charset="-128"/>
              </a:rPr>
              <a:t>では、</a:t>
            </a:r>
            <a:r>
              <a:rPr lang="en-US" altLang="ja-JP" dirty="0">
                <a:latin typeface="Meiryo UI" panose="020B0604030504040204" pitchFamily="50" charset="-128"/>
                <a:ea typeface="Meiryo UI" panose="020B0604030504040204" pitchFamily="50" charset="-128"/>
                <a:cs typeface="Meiryo UI" panose="020B0604030504040204" pitchFamily="50" charset="-128"/>
              </a:rPr>
              <a:t>AMED</a:t>
            </a:r>
            <a:r>
              <a:rPr lang="ja-JP" altLang="ja-JP" dirty="0">
                <a:latin typeface="Meiryo UI" panose="020B0604030504040204" pitchFamily="50" charset="-128"/>
                <a:ea typeface="Meiryo UI" panose="020B0604030504040204" pitchFamily="50" charset="-128"/>
                <a:cs typeface="Meiryo UI" panose="020B0604030504040204" pitchFamily="50" charset="-128"/>
              </a:rPr>
              <a:t>が実施する事業で得られた研究成果の実用化を促進するために、知的財産戦略や導出戦略について、</a:t>
            </a:r>
            <a:r>
              <a:rPr lang="en-US" altLang="ja-JP" dirty="0">
                <a:latin typeface="Meiryo UI" panose="020B0604030504040204" pitchFamily="50" charset="-128"/>
                <a:ea typeface="Meiryo UI" panose="020B0604030504040204" pitchFamily="50" charset="-128"/>
                <a:cs typeface="Meiryo UI" panose="020B0604030504040204" pitchFamily="50" charset="-128"/>
              </a:rPr>
              <a:t>AMED</a:t>
            </a:r>
            <a:r>
              <a:rPr lang="ja-JP" altLang="ja-JP" dirty="0">
                <a:latin typeface="Meiryo UI" panose="020B0604030504040204" pitchFamily="50" charset="-128"/>
                <a:ea typeface="Meiryo UI" panose="020B0604030504040204" pitchFamily="50" charset="-128"/>
                <a:cs typeface="Meiryo UI" panose="020B0604030504040204" pitchFamily="50" charset="-128"/>
              </a:rPr>
              <a:t>知的財産コンサルタントによる知財コンサルテーションを無料で実施しています。また、当該知財コンサルテーションの一環として、希望に応じて、得られた研究成果の的確な知財戦略策定のために、外部調査機関による先行文献調査等を無料で提供しています。</a:t>
            </a:r>
          </a:p>
          <a:p>
            <a:r>
              <a:rPr lang="ja-JP" altLang="ja-JP" dirty="0">
                <a:latin typeface="Meiryo UI" panose="020B0604030504040204" pitchFamily="50" charset="-128"/>
                <a:ea typeface="Meiryo UI" panose="020B0604030504040204" pitchFamily="50" charset="-128"/>
                <a:cs typeface="Meiryo UI" panose="020B0604030504040204" pitchFamily="50" charset="-128"/>
              </a:rPr>
              <a:t>さらに、全国各地の研究機関に</a:t>
            </a:r>
            <a:r>
              <a:rPr lang="en-US" altLang="ja-JP" dirty="0">
                <a:latin typeface="Meiryo UI" panose="020B0604030504040204" pitchFamily="50" charset="-128"/>
                <a:ea typeface="Meiryo UI" panose="020B0604030504040204" pitchFamily="50" charset="-128"/>
                <a:cs typeface="Meiryo UI" panose="020B0604030504040204" pitchFamily="50" charset="-128"/>
              </a:rPr>
              <a:t>AMED</a:t>
            </a:r>
            <a:r>
              <a:rPr lang="ja-JP" altLang="ja-JP" dirty="0">
                <a:latin typeface="Meiryo UI" panose="020B0604030504040204" pitchFamily="50" charset="-128"/>
                <a:ea typeface="Meiryo UI" panose="020B0604030504040204" pitchFamily="50" charset="-128"/>
                <a:cs typeface="Meiryo UI" panose="020B0604030504040204" pitchFamily="50" charset="-128"/>
              </a:rPr>
              <a:t>知財リエゾンが直接出向き、</a:t>
            </a:r>
            <a:r>
              <a:rPr lang="en-US" altLang="ja-JP" dirty="0">
                <a:latin typeface="Meiryo UI" panose="020B0604030504040204" pitchFamily="50" charset="-128"/>
                <a:ea typeface="Meiryo UI" panose="020B0604030504040204" pitchFamily="50" charset="-128"/>
                <a:cs typeface="Meiryo UI" panose="020B0604030504040204" pitchFamily="50" charset="-128"/>
              </a:rPr>
              <a:t>AMED</a:t>
            </a:r>
            <a:r>
              <a:rPr lang="ja-JP" altLang="ja-JP" dirty="0">
                <a:latin typeface="Meiryo UI" panose="020B0604030504040204" pitchFamily="50" charset="-128"/>
                <a:ea typeface="Meiryo UI" panose="020B0604030504040204" pitchFamily="50" charset="-128"/>
                <a:cs typeface="Meiryo UI" panose="020B0604030504040204" pitchFamily="50" charset="-128"/>
              </a:rPr>
              <a:t>知財コンサルタントと連携しつつ、得られた研究成果に対し、導出に向けた早期にコンサルテーションを可能とする体制を構築しています。</a:t>
            </a:r>
            <a:r>
              <a:rPr lang="en-US" altLang="ja-JP" dirty="0">
                <a:latin typeface="Meiryo UI" panose="020B0604030504040204" pitchFamily="50" charset="-128"/>
                <a:ea typeface="Meiryo UI" panose="020B0604030504040204" pitchFamily="50" charset="-128"/>
                <a:cs typeface="Meiryo UI" panose="020B0604030504040204" pitchFamily="50" charset="-128"/>
              </a:rPr>
              <a:t>AMED</a:t>
            </a:r>
            <a:r>
              <a:rPr lang="ja-JP" altLang="ja-JP" dirty="0">
                <a:latin typeface="Meiryo UI" panose="020B0604030504040204" pitchFamily="50" charset="-128"/>
                <a:ea typeface="Meiryo UI" panose="020B0604030504040204" pitchFamily="50" charset="-128"/>
                <a:cs typeface="Meiryo UI" panose="020B0604030504040204" pitchFamily="50" charset="-128"/>
              </a:rPr>
              <a:t>知財リエゾン</a:t>
            </a:r>
            <a:r>
              <a:rPr lang="ja-JP" altLang="ja-JP" baseline="30000" dirty="0">
                <a:latin typeface="Meiryo UI" panose="020B0604030504040204" pitchFamily="50" charset="-128"/>
                <a:ea typeface="Meiryo UI" panose="020B0604030504040204" pitchFamily="50" charset="-128"/>
                <a:cs typeface="Meiryo UI" panose="020B0604030504040204" pitchFamily="50" charset="-128"/>
              </a:rPr>
              <a:t>※１</a:t>
            </a:r>
            <a:r>
              <a:rPr lang="ja-JP" altLang="ja-JP" dirty="0">
                <a:latin typeface="Meiryo UI" panose="020B0604030504040204" pitchFamily="50" charset="-128"/>
                <a:ea typeface="Meiryo UI" panose="020B0604030504040204" pitchFamily="50" charset="-128"/>
                <a:cs typeface="Meiryo UI" panose="020B0604030504040204" pitchFamily="50" charset="-128"/>
              </a:rPr>
              <a:t>は、具体的に、①研究開発の早期における適切な導出を目指した知財戦略アドバイス、②先行文献調査、市場調査、技術シーズの評価支援、③展示会・商談会等における適切な研究成果</a:t>
            </a:r>
            <a:r>
              <a:rPr lang="en-US" altLang="ja-JP" dirty="0">
                <a:latin typeface="Meiryo UI" panose="020B0604030504040204" pitchFamily="50" charset="-128"/>
                <a:ea typeface="Meiryo UI" panose="020B0604030504040204" pitchFamily="50" charset="-128"/>
                <a:cs typeface="Meiryo UI" panose="020B0604030504040204" pitchFamily="50" charset="-128"/>
              </a:rPr>
              <a:t>PR</a:t>
            </a:r>
            <a:r>
              <a:rPr lang="ja-JP" altLang="ja-JP" dirty="0">
                <a:latin typeface="Meiryo UI" panose="020B0604030504040204" pitchFamily="50" charset="-128"/>
                <a:ea typeface="Meiryo UI" panose="020B0604030504040204" pitchFamily="50" charset="-128"/>
                <a:cs typeface="Meiryo UI" panose="020B0604030504040204" pitchFamily="50" charset="-128"/>
              </a:rPr>
              <a:t>シートの作成指導、等を行います。</a:t>
            </a:r>
          </a:p>
          <a:p>
            <a:r>
              <a:rPr lang="ja-JP" altLang="ja-JP" dirty="0">
                <a:latin typeface="Meiryo UI" panose="020B0604030504040204" pitchFamily="50" charset="-128"/>
                <a:ea typeface="Meiryo UI" panose="020B0604030504040204" pitchFamily="50" charset="-128"/>
                <a:cs typeface="Meiryo UI" panose="020B0604030504040204" pitchFamily="50" charset="-128"/>
              </a:rPr>
              <a:t>上記支援等を希望される方は、</a:t>
            </a:r>
            <a:r>
              <a:rPr lang="en-US" altLang="ja-JP" dirty="0">
                <a:latin typeface="Meiryo UI" panose="020B0604030504040204" pitchFamily="50" charset="-128"/>
                <a:ea typeface="Meiryo UI" panose="020B0604030504040204" pitchFamily="50" charset="-128"/>
                <a:cs typeface="Meiryo UI" panose="020B0604030504040204" pitchFamily="50" charset="-128"/>
              </a:rPr>
              <a:t>Medical IP Desk</a:t>
            </a:r>
            <a:r>
              <a:rPr lang="ja-JP" altLang="ja-JP" dirty="0">
                <a:latin typeface="Meiryo UI" panose="020B0604030504040204" pitchFamily="50" charset="-128"/>
                <a:ea typeface="Meiryo UI" panose="020B0604030504040204" pitchFamily="50" charset="-128"/>
                <a:cs typeface="Meiryo UI" panose="020B0604030504040204" pitchFamily="50" charset="-128"/>
              </a:rPr>
              <a:t>（医療分野の知的財産相談窓口）にお問い合わせください。</a:t>
            </a:r>
            <a:r>
              <a:rPr lang="en-US" altLang="ja-JP" dirty="0">
                <a:latin typeface="Meiryo UI" panose="020B0604030504040204" pitchFamily="50" charset="-128"/>
                <a:ea typeface="Meiryo UI" panose="020B0604030504040204" pitchFamily="50" charset="-128"/>
                <a:cs typeface="Meiryo UI" panose="020B0604030504040204" pitchFamily="50" charset="-128"/>
              </a:rPr>
              <a:t>Medical IP Desk</a:t>
            </a:r>
            <a:r>
              <a:rPr lang="ja-JP" altLang="ja-JP" dirty="0">
                <a:latin typeface="Meiryo UI" panose="020B0604030504040204" pitchFamily="50" charset="-128"/>
                <a:ea typeface="Meiryo UI" panose="020B0604030504040204" pitchFamily="50" charset="-128"/>
                <a:cs typeface="Meiryo UI" panose="020B0604030504040204" pitchFamily="50" charset="-128"/>
              </a:rPr>
              <a:t>については以下のウェブサイト</a:t>
            </a:r>
            <a:r>
              <a:rPr lang="ja-JP" altLang="ja-JP" baseline="30000" dirty="0">
                <a:latin typeface="Meiryo UI" panose="020B0604030504040204" pitchFamily="50" charset="-128"/>
                <a:ea typeface="Meiryo UI" panose="020B0604030504040204" pitchFamily="50" charset="-128"/>
                <a:cs typeface="Meiryo UI" panose="020B0604030504040204" pitchFamily="50" charset="-128"/>
              </a:rPr>
              <a:t>※２</a:t>
            </a:r>
            <a:r>
              <a:rPr lang="ja-JP" altLang="ja-JP" dirty="0">
                <a:latin typeface="Meiryo UI" panose="020B0604030504040204" pitchFamily="50" charset="-128"/>
                <a:ea typeface="Meiryo UI" panose="020B0604030504040204" pitchFamily="50" charset="-128"/>
                <a:cs typeface="Meiryo UI" panose="020B0604030504040204" pitchFamily="50" charset="-128"/>
              </a:rPr>
              <a:t>を参照してください。</a:t>
            </a:r>
          </a:p>
          <a:p>
            <a:pPr eaLnBrk="0" hangingPunct="0"/>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0" hangingPunct="0"/>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１</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AMED</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知財リエゾン</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https://www.amed.go.jp/chitekizaisan/chizai_riezon.html</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0" hangingPunct="0"/>
            <a:r>
              <a:rPr lang="ja-JP" altLang="ja-JP" sz="1400" dirty="0">
                <a:latin typeface="Meiryo UI" panose="020B0604030504040204" pitchFamily="50" charset="-128"/>
                <a:ea typeface="Meiryo UI" panose="020B0604030504040204" pitchFamily="50" charset="-128"/>
                <a:cs typeface="Meiryo UI" panose="020B0604030504040204" pitchFamily="50" charset="-128"/>
              </a:rPr>
              <a:t>※２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Medical IP Desk : https://</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www.amed.go.jp/chitekizaisan/medical_ip_desk.html</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3953651" y="719866"/>
            <a:ext cx="4264309" cy="369332"/>
          </a:xfrm>
          <a:prstGeom prst="rect">
            <a:avLst/>
          </a:prstGeom>
          <a:noFill/>
        </p:spPr>
        <p:txBody>
          <a:bodyPr wrap="none" rtlCol="0">
            <a:spAutoFit/>
          </a:bodyPr>
          <a:lstStyle/>
          <a:p>
            <a:r>
              <a:rPr kumimoji="1" lang="ja-JP" altLang="en-US" dirty="0" smtClean="0"/>
              <a:t>詳しくは、公募要領</a:t>
            </a:r>
            <a:r>
              <a:rPr kumimoji="1" lang="en-US" altLang="ja-JP" dirty="0" smtClean="0"/>
              <a:t>44</a:t>
            </a:r>
            <a:r>
              <a:rPr lang="ja-JP" altLang="en-US" dirty="0" smtClean="0"/>
              <a:t>頁をご参照ください。</a:t>
            </a:r>
            <a:endParaRPr kumimoji="1" lang="ja-JP" altLang="en-US" dirty="0"/>
          </a:p>
        </p:txBody>
      </p:sp>
    </p:spTree>
    <p:extLst>
      <p:ext uri="{BB962C8B-B14F-4D97-AF65-F5344CB8AC3E}">
        <p14:creationId xmlns:p14="http://schemas.microsoft.com/office/powerpoint/2010/main" val="3907213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44697" y="619868"/>
            <a:ext cx="6695688" cy="584775"/>
          </a:xfrm>
          <a:prstGeom prst="rect">
            <a:avLst/>
          </a:prstGeom>
          <a:noFill/>
        </p:spPr>
        <p:txBody>
          <a:bodyPr wrap="square" rtlCol="0">
            <a:spAutoFit/>
          </a:bodyPr>
          <a:lstStyle/>
          <a:p>
            <a:r>
              <a:rPr kumimoji="1"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その他 追記および修正点　（</a:t>
            </a:r>
            <a:r>
              <a:rPr kumimoji="1" lang="en-US" altLang="ja-JP"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
        <p:nvSpPr>
          <p:cNvPr id="8" name="テキスト ボックス 7"/>
          <p:cNvSpPr txBox="1"/>
          <p:nvPr/>
        </p:nvSpPr>
        <p:spPr>
          <a:xfrm>
            <a:off x="544697" y="1237882"/>
            <a:ext cx="8084287" cy="4524315"/>
          </a:xfrm>
          <a:prstGeom prst="rect">
            <a:avLst/>
          </a:prstGeom>
          <a:noFill/>
        </p:spPr>
        <p:txBody>
          <a:bodyPr wrap="square" rtlCol="0">
            <a:spAutoFit/>
          </a:bodyPr>
          <a:lstStyle/>
          <a:p>
            <a:pPr marL="285750" indent="-285750">
              <a:buFont typeface="Arial" panose="020B0604020202020204" pitchFamily="34" charset="0"/>
              <a:buChar char="•"/>
            </a:pPr>
            <a:r>
              <a:rPr lang="ja-JP" altLang="en-US" dirty="0" smtClean="0"/>
              <a:t>「</a:t>
            </a:r>
            <a:r>
              <a:rPr lang="ja-JP" altLang="ja-JP" dirty="0" smtClean="0"/>
              <a:t>文部</a:t>
            </a:r>
            <a:r>
              <a:rPr lang="ja-JP" altLang="ja-JP" dirty="0"/>
              <a:t>科学省の公的研究費により雇用される若手博士研究員の多様なキャリアパス支援に関する基本</a:t>
            </a:r>
            <a:r>
              <a:rPr lang="ja-JP" altLang="ja-JP" dirty="0" smtClean="0"/>
              <a:t>方針</a:t>
            </a:r>
            <a:r>
              <a:rPr lang="ja-JP" altLang="en-US" dirty="0" smtClean="0"/>
              <a:t>」のウェブサイト追記（公募要領</a:t>
            </a:r>
            <a:r>
              <a:rPr lang="en-US" altLang="ja-JP" dirty="0" smtClean="0"/>
              <a:t>p10</a:t>
            </a:r>
            <a:r>
              <a:rPr lang="ja-JP" altLang="en-US" dirty="0" smtClean="0"/>
              <a:t>）</a:t>
            </a:r>
            <a:endParaRPr lang="en-US" altLang="ja-JP" dirty="0" smtClean="0"/>
          </a:p>
          <a:p>
            <a:pPr marL="285750" indent="-285750">
              <a:buFont typeface="Arial" panose="020B0604020202020204" pitchFamily="34" charset="0"/>
              <a:buChar char="•"/>
            </a:pPr>
            <a:r>
              <a:rPr lang="ja-JP" altLang="en-US" dirty="0" smtClean="0"/>
              <a:t>プログラムの実施体制に「医療分野研究開発推進計画」ウェブサイト追記（公募要領</a:t>
            </a:r>
            <a:r>
              <a:rPr lang="en-US" altLang="ja-JP" dirty="0" smtClean="0"/>
              <a:t>p13</a:t>
            </a:r>
            <a:r>
              <a:rPr lang="ja-JP" altLang="en-US" dirty="0"/>
              <a:t> </a:t>
            </a:r>
            <a:r>
              <a:rPr lang="ja-JP" altLang="en-US" dirty="0" smtClean="0"/>
              <a:t>）</a:t>
            </a:r>
            <a:endParaRPr lang="en-US" altLang="ja-JP" dirty="0" smtClean="0"/>
          </a:p>
          <a:p>
            <a:pPr marL="285750" indent="-285750">
              <a:buFont typeface="Arial" panose="020B0604020202020204" pitchFamily="34" charset="0"/>
              <a:buChar char="•"/>
            </a:pPr>
            <a:r>
              <a:rPr lang="ja-JP" altLang="en-US" dirty="0" smtClean="0"/>
              <a:t>代表機関と分担機関の役割　表現修正（</a:t>
            </a:r>
            <a:r>
              <a:rPr lang="ja-JP" altLang="en-US" dirty="0"/>
              <a:t>公募要領</a:t>
            </a:r>
            <a:r>
              <a:rPr lang="en-US" altLang="ja-JP" dirty="0"/>
              <a:t>p13</a:t>
            </a:r>
            <a:r>
              <a:rPr lang="ja-JP" altLang="en-US" dirty="0"/>
              <a:t> </a:t>
            </a:r>
            <a:r>
              <a:rPr lang="ja-JP" altLang="en-US" dirty="0" smtClean="0"/>
              <a:t>）</a:t>
            </a:r>
            <a:endParaRPr lang="en-US" altLang="ja-JP" dirty="0" smtClean="0"/>
          </a:p>
          <a:p>
            <a:pPr marL="285750" indent="-285750">
              <a:buFont typeface="Arial" panose="020B0604020202020204" pitchFamily="34" charset="0"/>
              <a:buChar char="•"/>
            </a:pPr>
            <a:r>
              <a:rPr lang="ja-JP" altLang="en-US" dirty="0" smtClean="0"/>
              <a:t>応募資格者に「</a:t>
            </a:r>
            <a:r>
              <a:rPr lang="ja-JP" altLang="ja-JP" dirty="0"/>
              <a:t>非営利共益法人技術研究</a:t>
            </a:r>
            <a:r>
              <a:rPr lang="ja-JP" altLang="ja-JP" dirty="0" smtClean="0"/>
              <a:t>組合</a:t>
            </a:r>
            <a:r>
              <a:rPr lang="ja-JP" altLang="en-US" dirty="0" smtClean="0"/>
              <a:t>」を追記</a:t>
            </a:r>
            <a:r>
              <a:rPr lang="ja-JP" altLang="en-US" dirty="0"/>
              <a:t>（公募要領</a:t>
            </a:r>
            <a:r>
              <a:rPr lang="en-US" altLang="ja-JP" dirty="0" smtClean="0"/>
              <a:t>p14</a:t>
            </a:r>
            <a:r>
              <a:rPr lang="ja-JP" altLang="en-US" dirty="0" smtClean="0"/>
              <a:t>）</a:t>
            </a:r>
            <a:endParaRPr lang="en-US" altLang="ja-JP" dirty="0" smtClean="0"/>
          </a:p>
          <a:p>
            <a:pPr marL="285750" indent="-285750">
              <a:buFont typeface="Arial" panose="020B0604020202020204" pitchFamily="34" charset="0"/>
              <a:buChar char="•"/>
            </a:pPr>
            <a:r>
              <a:rPr lang="ja-JP" altLang="en-US" dirty="0"/>
              <a:t>選考の留意事項に「</a:t>
            </a:r>
            <a:r>
              <a:rPr lang="en-US" altLang="ja-JP" dirty="0"/>
              <a:t>ICT</a:t>
            </a:r>
            <a:r>
              <a:rPr lang="ja-JP" altLang="en-US" dirty="0"/>
              <a:t>を研究開発及び社会実装のツールとして積極的に活用することを奨励」を</a:t>
            </a:r>
            <a:r>
              <a:rPr lang="ja-JP" altLang="en-US" dirty="0" smtClean="0"/>
              <a:t>追記</a:t>
            </a:r>
            <a:r>
              <a:rPr lang="ja-JP" altLang="en-US" dirty="0"/>
              <a:t>（公募要領</a:t>
            </a:r>
            <a:r>
              <a:rPr lang="en-US" altLang="ja-JP" dirty="0" smtClean="0"/>
              <a:t>p17</a:t>
            </a:r>
            <a:r>
              <a:rPr lang="ja-JP" altLang="en-US" dirty="0" smtClean="0"/>
              <a:t>）</a:t>
            </a:r>
            <a:endParaRPr lang="en-US" altLang="ja-JP" dirty="0"/>
          </a:p>
          <a:p>
            <a:pPr marL="285750" indent="-285750">
              <a:buFont typeface="Arial" panose="020B0604020202020204" pitchFamily="34" charset="0"/>
              <a:buChar char="•"/>
            </a:pPr>
            <a:r>
              <a:rPr lang="ja-JP" altLang="en-US" dirty="0" smtClean="0"/>
              <a:t>提案書類受付期間の注意点追記</a:t>
            </a:r>
            <a:r>
              <a:rPr lang="ja-JP" altLang="en-US" dirty="0"/>
              <a:t>（公募要領</a:t>
            </a:r>
            <a:r>
              <a:rPr lang="en-US" altLang="ja-JP" dirty="0" smtClean="0"/>
              <a:t>p18</a:t>
            </a:r>
            <a:r>
              <a:rPr lang="ja-JP" altLang="en-US" dirty="0" smtClean="0"/>
              <a:t>）</a:t>
            </a:r>
            <a:endParaRPr lang="en-US" altLang="ja-JP" dirty="0" smtClean="0"/>
          </a:p>
          <a:p>
            <a:pPr marL="742950" lvl="1" indent="-285750">
              <a:buFont typeface="Wingdings" panose="05000000000000000000" pitchFamily="2" charset="2"/>
              <a:buChar char="Ø"/>
            </a:pPr>
            <a:r>
              <a:rPr lang="ja-JP" altLang="ja-JP" dirty="0" smtClean="0"/>
              <a:t>（</a:t>
            </a:r>
            <a:r>
              <a:rPr lang="ja-JP" altLang="ja-JP" dirty="0"/>
              <a:t>注</a:t>
            </a:r>
            <a:r>
              <a:rPr lang="en-US" altLang="ja-JP" dirty="0"/>
              <a:t>3</a:t>
            </a:r>
            <a:r>
              <a:rPr lang="ja-JP" altLang="ja-JP" dirty="0"/>
              <a:t>）提案書類受付期間終了後、研究開発代表者に対して、</a:t>
            </a:r>
            <a:r>
              <a:rPr lang="en-US" altLang="ja-JP" dirty="0"/>
              <a:t>AMED</a:t>
            </a:r>
            <a:r>
              <a:rPr lang="ja-JP" altLang="ja-JP" dirty="0"/>
              <a:t>が電子メールや電話等事務的な確認を行う場合があります。当該確認に対しては、</a:t>
            </a:r>
            <a:r>
              <a:rPr lang="en-US" altLang="ja-JP" dirty="0"/>
              <a:t>AMED</a:t>
            </a:r>
            <a:r>
              <a:rPr lang="ja-JP" altLang="ja-JP" dirty="0"/>
              <a:t>が指定する方法で速やかに回答してください（回答が得られない場合は当該提案が審査対象から除外されることがあります</a:t>
            </a:r>
            <a:r>
              <a:rPr lang="ja-JP" altLang="ja-JP" dirty="0" smtClean="0"/>
              <a:t>）</a:t>
            </a:r>
            <a:endParaRPr lang="ja-JP" altLang="ja-JP" dirty="0"/>
          </a:p>
          <a:p>
            <a:pPr marL="742950" lvl="1" indent="-285750">
              <a:buFont typeface="Wingdings" panose="05000000000000000000" pitchFamily="2" charset="2"/>
              <a:buChar char="Ø"/>
            </a:pPr>
            <a:r>
              <a:rPr lang="ja-JP" altLang="ja-JP" dirty="0"/>
              <a:t>（注</a:t>
            </a:r>
            <a:r>
              <a:rPr lang="en-US" altLang="ja-JP" dirty="0"/>
              <a:t>5</a:t>
            </a:r>
            <a:r>
              <a:rPr lang="ja-JP" altLang="ja-JP" dirty="0"/>
              <a:t>）提出書類に不備がある場合は、不受理となる場合があります。</a:t>
            </a:r>
          </a:p>
          <a:p>
            <a:pPr marL="285750" indent="-285750">
              <a:buFont typeface="Arial" panose="020B0604020202020204" pitchFamily="34" charset="0"/>
              <a:buChar char="•"/>
            </a:pPr>
            <a:r>
              <a:rPr lang="ja-JP" altLang="en-US" dirty="0" smtClean="0"/>
              <a:t>提案書類の提出：５）受付状況の確認　表現修正</a:t>
            </a:r>
            <a:r>
              <a:rPr lang="ja-JP" altLang="en-US" dirty="0"/>
              <a:t>（公募要領</a:t>
            </a:r>
            <a:r>
              <a:rPr lang="en-US" altLang="ja-JP" dirty="0" smtClean="0"/>
              <a:t>p20</a:t>
            </a:r>
            <a:r>
              <a:rPr lang="ja-JP" altLang="en-US" dirty="0" smtClean="0"/>
              <a:t>）</a:t>
            </a:r>
            <a:endParaRPr lang="en-US" altLang="ja-JP" dirty="0"/>
          </a:p>
          <a:p>
            <a:pPr marL="285750" indent="-285750">
              <a:buFont typeface="Arial" panose="020B0604020202020204" pitchFamily="34" charset="0"/>
              <a:buChar char="•"/>
            </a:pPr>
            <a:r>
              <a:rPr lang="ja-JP" altLang="en-US" dirty="0" smtClean="0"/>
              <a:t>委託研究開発費　直接経費に「ライセンス料」を追記（</a:t>
            </a:r>
            <a:r>
              <a:rPr lang="ja-JP" altLang="en-US" dirty="0"/>
              <a:t>公募要領</a:t>
            </a:r>
            <a:r>
              <a:rPr lang="en-US" altLang="ja-JP" dirty="0" smtClean="0"/>
              <a:t>p27</a:t>
            </a:r>
            <a:r>
              <a:rPr lang="ja-JP" altLang="en-US" dirty="0" smtClean="0"/>
              <a:t>）</a:t>
            </a:r>
            <a:endParaRPr lang="en-US" altLang="ja-JP" dirty="0" smtClean="0"/>
          </a:p>
        </p:txBody>
      </p:sp>
    </p:spTree>
    <p:extLst>
      <p:ext uri="{BB962C8B-B14F-4D97-AF65-F5344CB8AC3E}">
        <p14:creationId xmlns:p14="http://schemas.microsoft.com/office/powerpoint/2010/main" val="25201951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44697" y="619868"/>
            <a:ext cx="6970008" cy="584775"/>
          </a:xfrm>
          <a:prstGeom prst="rect">
            <a:avLst/>
          </a:prstGeom>
          <a:noFill/>
        </p:spPr>
        <p:txBody>
          <a:bodyPr wrap="square" rtlCol="0">
            <a:spAutoFit/>
          </a:bodyPr>
          <a:lstStyle/>
          <a:p>
            <a:r>
              <a:rPr kumimoji="1"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その他 追記および修正点　（</a:t>
            </a:r>
            <a:r>
              <a:rPr kumimoji="1" lang="en-US" altLang="ja-JP"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
        <p:nvSpPr>
          <p:cNvPr id="8" name="テキスト ボックス 7"/>
          <p:cNvSpPr txBox="1"/>
          <p:nvPr/>
        </p:nvSpPr>
        <p:spPr>
          <a:xfrm>
            <a:off x="544697" y="1445708"/>
            <a:ext cx="8084287" cy="4524315"/>
          </a:xfrm>
          <a:prstGeom prst="rect">
            <a:avLst/>
          </a:prstGeom>
          <a:noFill/>
        </p:spPr>
        <p:txBody>
          <a:bodyPr wrap="square" rtlCol="0">
            <a:spAutoFit/>
          </a:bodyPr>
          <a:lstStyle/>
          <a:p>
            <a:pPr marL="285750" indent="-285750">
              <a:buFont typeface="Arial" panose="020B0604020202020204" pitchFamily="34" charset="0"/>
              <a:buChar char="•"/>
            </a:pPr>
            <a:r>
              <a:rPr lang="ja-JP" altLang="en-US" dirty="0"/>
              <a:t>委託研究開発費の計上：「</a:t>
            </a:r>
            <a:r>
              <a:rPr lang="ja-JP" altLang="ja-JP" dirty="0"/>
              <a:t>なお、手形決済、相殺決済、ファクタリングは認められません</a:t>
            </a:r>
            <a:r>
              <a:rPr lang="ja-JP" altLang="en-US" dirty="0"/>
              <a:t>」追記（公募要領</a:t>
            </a:r>
            <a:r>
              <a:rPr lang="en-US" altLang="ja-JP" dirty="0"/>
              <a:t>p27</a:t>
            </a:r>
            <a:r>
              <a:rPr lang="ja-JP" altLang="en-US" dirty="0" smtClean="0"/>
              <a:t>）</a:t>
            </a:r>
            <a:endParaRPr lang="en-US" altLang="ja-JP" dirty="0" smtClean="0"/>
          </a:p>
          <a:p>
            <a:pPr marL="285750" indent="-285750">
              <a:buFont typeface="Arial" panose="020B0604020202020204" pitchFamily="34" charset="0"/>
              <a:buChar char="•"/>
            </a:pPr>
            <a:r>
              <a:rPr lang="ja-JP" altLang="en-US" dirty="0" smtClean="0"/>
              <a:t>研究</a:t>
            </a:r>
            <a:r>
              <a:rPr lang="ja-JP" altLang="en-US" dirty="0"/>
              <a:t>倫理教材の名称が、「</a:t>
            </a:r>
            <a:r>
              <a:rPr lang="en-US" altLang="ja-JP" dirty="0"/>
              <a:t>CITI</a:t>
            </a:r>
            <a:r>
              <a:rPr lang="ja-JP" altLang="en-US" dirty="0"/>
              <a:t>」から「</a:t>
            </a:r>
            <a:r>
              <a:rPr lang="en-US" altLang="ja-JP" dirty="0" err="1"/>
              <a:t>eAPRIN</a:t>
            </a:r>
            <a:r>
              <a:rPr lang="ja-JP" altLang="en-US" dirty="0"/>
              <a:t>」に</a:t>
            </a:r>
            <a:r>
              <a:rPr lang="ja-JP" altLang="en-US" dirty="0" smtClean="0"/>
              <a:t>変更</a:t>
            </a:r>
            <a:r>
              <a:rPr lang="ja-JP" altLang="en-US" dirty="0"/>
              <a:t>（公募要領</a:t>
            </a:r>
            <a:r>
              <a:rPr lang="en-US" altLang="ja-JP" dirty="0" smtClean="0"/>
              <a:t>p32</a:t>
            </a:r>
            <a:r>
              <a:rPr lang="ja-JP" altLang="en-US" dirty="0" smtClean="0"/>
              <a:t>）</a:t>
            </a:r>
            <a:endParaRPr lang="en-US" altLang="ja-JP" dirty="0"/>
          </a:p>
          <a:p>
            <a:pPr marL="285750" indent="-285750">
              <a:buFont typeface="Arial" panose="020B0604020202020204" pitchFamily="34" charset="0"/>
              <a:buChar char="•"/>
            </a:pPr>
            <a:r>
              <a:rPr lang="ja-JP" altLang="en-US" dirty="0"/>
              <a:t>研究倫理プログラムの履修等：提出方法及び</a:t>
            </a:r>
            <a:r>
              <a:rPr lang="ja-JP" altLang="en-US" dirty="0" smtClean="0"/>
              <a:t>提出先修正</a:t>
            </a:r>
            <a:r>
              <a:rPr lang="ja-JP" altLang="en-US" dirty="0"/>
              <a:t>（公募要領</a:t>
            </a:r>
            <a:r>
              <a:rPr lang="en-US" altLang="ja-JP" dirty="0"/>
              <a:t>p33</a:t>
            </a:r>
            <a:r>
              <a:rPr lang="ja-JP" altLang="en-US" dirty="0"/>
              <a:t>）</a:t>
            </a:r>
            <a:endParaRPr lang="en-US" altLang="ja-JP" dirty="0"/>
          </a:p>
          <a:p>
            <a:pPr marL="285750" indent="-285750">
              <a:buFont typeface="Arial" panose="020B0604020202020204" pitchFamily="34" charset="0"/>
              <a:buChar char="•"/>
            </a:pPr>
            <a:r>
              <a:rPr lang="ja-JP" altLang="en-US" dirty="0" smtClean="0"/>
              <a:t>利益相反管理状況報告書提出先修正（</a:t>
            </a:r>
            <a:r>
              <a:rPr lang="ja-JP" altLang="en-US" dirty="0"/>
              <a:t>公募要領</a:t>
            </a:r>
            <a:r>
              <a:rPr lang="en-US" altLang="ja-JP" dirty="0"/>
              <a:t>p33</a:t>
            </a:r>
            <a:r>
              <a:rPr lang="ja-JP" altLang="en-US" dirty="0"/>
              <a:t>）</a:t>
            </a:r>
            <a:endParaRPr lang="en-US" altLang="ja-JP" dirty="0"/>
          </a:p>
          <a:p>
            <a:pPr marL="285750" indent="-285750">
              <a:buFont typeface="Arial" panose="020B0604020202020204" pitchFamily="34" charset="0"/>
              <a:buChar char="•"/>
            </a:pPr>
            <a:r>
              <a:rPr lang="ja-JP" altLang="en-US" dirty="0" smtClean="0"/>
              <a:t>利益相反の管理：お問い合わせ先の修正（</a:t>
            </a:r>
            <a:r>
              <a:rPr lang="ja-JP" altLang="en-US" dirty="0"/>
              <a:t>公募要領</a:t>
            </a:r>
            <a:r>
              <a:rPr lang="en-US" altLang="ja-JP" dirty="0"/>
              <a:t>p33</a:t>
            </a:r>
            <a:r>
              <a:rPr lang="ja-JP" altLang="en-US" dirty="0"/>
              <a:t>）</a:t>
            </a:r>
            <a:endParaRPr lang="en-US" altLang="ja-JP" dirty="0"/>
          </a:p>
          <a:p>
            <a:pPr marL="285750" indent="-285750">
              <a:buFont typeface="Arial" panose="020B0604020202020204" pitchFamily="34" charset="0"/>
              <a:buChar char="•"/>
            </a:pPr>
            <a:r>
              <a:rPr lang="ja-JP" altLang="en-US" dirty="0" smtClean="0"/>
              <a:t>不正使用・不正受給の場合：「</a:t>
            </a:r>
            <a:r>
              <a:rPr lang="ja-JP" altLang="ja-JP" dirty="0"/>
              <a:t>また、同様に関係府省においても公表することが</a:t>
            </a:r>
            <a:r>
              <a:rPr lang="ja-JP" altLang="ja-JP" dirty="0" smtClean="0"/>
              <a:t>あります</a:t>
            </a:r>
            <a:r>
              <a:rPr lang="ja-JP" altLang="en-US" dirty="0" smtClean="0"/>
              <a:t>」追記</a:t>
            </a:r>
            <a:r>
              <a:rPr lang="ja-JP" altLang="en-US" dirty="0"/>
              <a:t>（公募要領</a:t>
            </a:r>
            <a:r>
              <a:rPr lang="en-US" altLang="ja-JP" dirty="0" smtClean="0"/>
              <a:t>p36</a:t>
            </a:r>
            <a:r>
              <a:rPr lang="ja-JP" altLang="en-US" dirty="0" smtClean="0"/>
              <a:t>）</a:t>
            </a:r>
            <a:endParaRPr lang="en-US" altLang="ja-JP" dirty="0" smtClean="0"/>
          </a:p>
          <a:p>
            <a:pPr marL="285750" indent="-285750">
              <a:buFont typeface="Arial" panose="020B0604020202020204" pitchFamily="34" charset="0"/>
              <a:buChar char="•"/>
            </a:pPr>
            <a:r>
              <a:rPr lang="ja-JP" altLang="en-US" dirty="0" smtClean="0"/>
              <a:t>採択の取り消し等について「</a:t>
            </a:r>
            <a:r>
              <a:rPr lang="ja-JP" altLang="ja-JP" dirty="0"/>
              <a:t>採択において条件が付与された場合において、最終的にその条件が満たされなかった</a:t>
            </a:r>
            <a:r>
              <a:rPr lang="ja-JP" altLang="ja-JP" dirty="0" smtClean="0"/>
              <a:t>場合</a:t>
            </a:r>
            <a:r>
              <a:rPr lang="ja-JP" altLang="en-US" dirty="0" smtClean="0"/>
              <a:t>」、「</a:t>
            </a:r>
            <a:r>
              <a:rPr lang="ja-JP" altLang="ja-JP" dirty="0"/>
              <a:t>公募における要件が満たされていなかったことが判明した場合　</a:t>
            </a:r>
            <a:r>
              <a:rPr lang="ja-JP" altLang="ja-JP" dirty="0" smtClean="0"/>
              <a:t>等</a:t>
            </a:r>
            <a:r>
              <a:rPr lang="ja-JP" altLang="en-US" dirty="0" smtClean="0"/>
              <a:t>」を追記</a:t>
            </a:r>
            <a:r>
              <a:rPr lang="ja-JP" altLang="en-US" dirty="0"/>
              <a:t>（公募要領</a:t>
            </a:r>
            <a:r>
              <a:rPr lang="en-US" altLang="ja-JP" dirty="0"/>
              <a:t>p36</a:t>
            </a:r>
            <a:r>
              <a:rPr lang="ja-JP" altLang="en-US" dirty="0" smtClean="0"/>
              <a:t>）</a:t>
            </a:r>
            <a:endParaRPr lang="en-US" altLang="ja-JP" dirty="0" smtClean="0"/>
          </a:p>
          <a:p>
            <a:pPr marL="285750" indent="-285750">
              <a:buFont typeface="Arial" panose="020B0604020202020204" pitchFamily="34" charset="0"/>
              <a:buChar char="•"/>
            </a:pPr>
            <a:r>
              <a:rPr lang="ja-JP" altLang="en-US" dirty="0" smtClean="0"/>
              <a:t>課題管理について「</a:t>
            </a:r>
            <a:r>
              <a:rPr lang="ja-JP" altLang="ja-JP" dirty="0"/>
              <a:t>その際、研究開発課題を提案する前提となる重要な研究データ（実験含む）については、委託開発研究の契約以前に実施されたものであっても、進捗管理の観点で確認をすることが</a:t>
            </a:r>
            <a:r>
              <a:rPr lang="ja-JP" altLang="ja-JP" dirty="0" smtClean="0"/>
              <a:t>あります</a:t>
            </a:r>
            <a:r>
              <a:rPr lang="ja-JP" altLang="en-US" dirty="0" smtClean="0"/>
              <a:t>」追記（</a:t>
            </a:r>
            <a:r>
              <a:rPr lang="ja-JP" altLang="en-US" dirty="0"/>
              <a:t>公募要領</a:t>
            </a:r>
            <a:r>
              <a:rPr lang="en-US" altLang="ja-JP" dirty="0" smtClean="0"/>
              <a:t>p38</a:t>
            </a:r>
            <a:r>
              <a:rPr lang="ja-JP" altLang="en-US" dirty="0" smtClean="0"/>
              <a:t>）</a:t>
            </a:r>
            <a:endParaRPr lang="en-US" altLang="ja-JP" dirty="0" smtClean="0"/>
          </a:p>
          <a:p>
            <a:pPr marL="285750" indent="-285750">
              <a:buFont typeface="Arial" panose="020B0604020202020204" pitchFamily="34" charset="0"/>
              <a:buChar char="•"/>
            </a:pPr>
            <a:r>
              <a:rPr lang="en-US" altLang="ja-JP" dirty="0" smtClean="0"/>
              <a:t>e-Rad</a:t>
            </a:r>
            <a:r>
              <a:rPr lang="ja-JP" altLang="en-US" dirty="0" smtClean="0"/>
              <a:t>システムの操作方法　リンク更新（</a:t>
            </a:r>
            <a:r>
              <a:rPr lang="ja-JP" altLang="en-US" dirty="0"/>
              <a:t>公募要領</a:t>
            </a:r>
            <a:r>
              <a:rPr lang="en-US" altLang="ja-JP" dirty="0" smtClean="0"/>
              <a:t>p46</a:t>
            </a:r>
            <a:r>
              <a:rPr lang="ja-JP" altLang="en-US" dirty="0" smtClean="0"/>
              <a:t>）</a:t>
            </a:r>
            <a:endParaRPr lang="en-US" altLang="ja-JP" dirty="0"/>
          </a:p>
          <a:p>
            <a:pPr marL="285750" indent="-285750">
              <a:buFont typeface="Arial" panose="020B0604020202020204" pitchFamily="34" charset="0"/>
              <a:buChar char="•"/>
            </a:pPr>
            <a:endParaRPr lang="ja-JP" altLang="en-US" dirty="0"/>
          </a:p>
        </p:txBody>
      </p:sp>
    </p:spTree>
    <p:extLst>
      <p:ext uri="{BB962C8B-B14F-4D97-AF65-F5344CB8AC3E}">
        <p14:creationId xmlns:p14="http://schemas.microsoft.com/office/powerpoint/2010/main" val="3588855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0" y="2333291"/>
            <a:ext cx="9144000" cy="2089150"/>
          </a:xfrm>
          <a:prstGeom prst="rect">
            <a:avLst/>
          </a:prstGeom>
        </p:spPr>
        <p:txBody>
          <a:bodyPr/>
          <a:lstStyle/>
          <a:p>
            <a:pPr algn="ctr" eaLnBrk="1" hangingPunct="1"/>
            <a:r>
              <a:rPr lang="ja-JP" altLang="en-US" sz="48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応募方法</a:t>
            </a:r>
          </a:p>
        </p:txBody>
      </p:sp>
      <p:sp>
        <p:nvSpPr>
          <p:cNvPr id="4" name="テキスト ボックス 3"/>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Tree>
    <p:extLst>
      <p:ext uri="{BB962C8B-B14F-4D97-AF65-F5344CB8AC3E}">
        <p14:creationId xmlns:p14="http://schemas.microsoft.com/office/powerpoint/2010/main" val="15052671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82138" y="586489"/>
            <a:ext cx="6145716" cy="584775"/>
          </a:xfrm>
          <a:prstGeom prst="rect">
            <a:avLst/>
          </a:prstGeom>
          <a:noFill/>
        </p:spPr>
        <p:txBody>
          <a:bodyPr wrap="square" rtlCol="0">
            <a:spAutoFit/>
          </a:bodyPr>
          <a:lstStyle/>
          <a:p>
            <a:r>
              <a:rPr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応募方法について（</a:t>
            </a:r>
            <a:r>
              <a:rPr lang="en-US" altLang="ja-JP"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3200" b="1"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312234" y="1438354"/>
            <a:ext cx="8567606" cy="4401205"/>
          </a:xfrm>
          <a:prstGeom prst="rect">
            <a:avLst/>
          </a:prstGeom>
          <a:noFill/>
        </p:spPr>
        <p:txBody>
          <a:bodyPr wrap="square" rtlCol="0">
            <a:spAutoFit/>
          </a:bodyPr>
          <a:lstStyle/>
          <a:p>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・研究提案は、府省共通研究開発管理システム</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e-rad</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で提出</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ください</a:t>
            </a:r>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ポータルサイト</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b="1" dirty="0" smtClean="0">
                <a:solidFill>
                  <a:schemeClr val="hlink"/>
                </a:solidFill>
                <a:latin typeface="メイリオ" panose="020B0604030504040204" pitchFamily="50" charset="-128"/>
                <a:ea typeface="メイリオ" panose="020B0604030504040204" pitchFamily="50" charset="-128"/>
                <a:cs typeface="メイリオ" panose="020B0604030504040204" pitchFamily="50" charset="-128"/>
                <a:hlinkClick r:id="rId2"/>
              </a:rPr>
              <a:t>http</a:t>
            </a:r>
            <a:r>
              <a:rPr lang="en-US" altLang="ja-JP" sz="2000" b="1" dirty="0">
                <a:solidFill>
                  <a:schemeClr val="hlink"/>
                </a:solidFill>
                <a:latin typeface="メイリオ" panose="020B0604030504040204" pitchFamily="50" charset="-128"/>
                <a:ea typeface="メイリオ" panose="020B0604030504040204" pitchFamily="50" charset="-128"/>
                <a:cs typeface="メイリオ" panose="020B0604030504040204" pitchFamily="50" charset="-128"/>
                <a:hlinkClick r:id="rId2"/>
              </a:rPr>
              <a:t>://www.e-rad.go.jp</a:t>
            </a:r>
            <a:r>
              <a:rPr lang="en-US" altLang="ja-JP" sz="2000" b="1" dirty="0" smtClean="0">
                <a:solidFill>
                  <a:schemeClr val="hlink"/>
                </a:solidFill>
                <a:latin typeface="メイリオ" panose="020B0604030504040204" pitchFamily="50" charset="-128"/>
                <a:ea typeface="メイリオ" panose="020B0604030504040204" pitchFamily="50" charset="-128"/>
                <a:cs typeface="メイリオ" panose="020B0604030504040204" pitchFamily="50" charset="-128"/>
                <a:hlinkClick r:id="rId2"/>
              </a:rPr>
              <a:t>/</a:t>
            </a:r>
            <a:endParaRPr lang="en-US" altLang="ja-JP" sz="2000" dirty="0">
              <a:solidFill>
                <a:schemeClr val="hlink"/>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研究者と所属研究機関</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登録が必要です。</a:t>
            </a:r>
            <a:endPar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2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2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所属機関（</a:t>
            </a:r>
            <a:r>
              <a:rPr kumimoji="1" lang="en-US" altLang="ja-JP" sz="2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e-Rad</a:t>
            </a:r>
            <a:r>
              <a:rPr kumimoji="1" lang="ja-JP" altLang="en-US" sz="2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事務代表者）承認の上ご応募下さい。</a:t>
            </a:r>
            <a:endParaRPr kumimoji="1" lang="en-US" altLang="ja-JP" sz="2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b="1"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2000" b="1"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ウェブサイト</a:t>
            </a:r>
            <a:r>
              <a:rPr lang="ja-JP" altLang="en-US" sz="2000"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2000"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dirty="0" smtClean="0">
                <a:solidFill>
                  <a:srgbClr val="000099"/>
                </a:solidFill>
              </a:rPr>
              <a:t>※ </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ホームページ</a:t>
            </a:r>
            <a:r>
              <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  </a:t>
            </a:r>
          </a:p>
          <a:p>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hlinkClick r:id="rId3"/>
              </a:rPr>
              <a:t>http</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hlinkClick r:id="rId3"/>
              </a:rPr>
              <a:t>://www.amed.go.jp</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hlinkClick r:id="rId3"/>
              </a:rPr>
              <a:t>/</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 SATREPS </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プログラムページ</a:t>
            </a:r>
            <a:endPar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hlinkClick r:id="rId4"/>
              </a:rPr>
              <a:t>http</a:t>
            </a:r>
            <a:r>
              <a:rPr lang="en-US" altLang="ja-JP" sz="2000" dirty="0">
                <a:solidFill>
                  <a:srgbClr val="000099"/>
                </a:solidFill>
                <a:latin typeface="メイリオ" panose="020B0604030504040204" pitchFamily="50" charset="-128"/>
                <a:ea typeface="メイリオ" panose="020B0604030504040204" pitchFamily="50" charset="-128"/>
                <a:cs typeface="メイリオ" panose="020B0604030504040204" pitchFamily="50" charset="-128"/>
                <a:hlinkClick r:id="rId4"/>
              </a:rPr>
              <a:t>://</a:t>
            </a:r>
            <a:r>
              <a:rPr lang="en-US" altLang="ja-JP" sz="2000"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hlinkClick r:id="rId4"/>
              </a:rPr>
              <a:t>www.amed.go.jp/program/list/03/01/035.html</a:t>
            </a:r>
            <a:endParaRPr lang="en-US" altLang="ja-JP" sz="2000" dirty="0">
              <a:solidFill>
                <a:srgbClr val="000099"/>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 SATREPS</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公募情報の</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ページ</a:t>
            </a:r>
            <a:endPar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dirty="0">
                <a:solidFill>
                  <a:srgbClr val="000099"/>
                </a:solidFill>
                <a:latin typeface="メイリオ" panose="020B0604030504040204" pitchFamily="50" charset="-128"/>
                <a:ea typeface="メイリオ" panose="020B0604030504040204" pitchFamily="50" charset="-128"/>
                <a:cs typeface="メイリオ" panose="020B0604030504040204" pitchFamily="50" charset="-128"/>
                <a:hlinkClick r:id="rId5"/>
              </a:rPr>
              <a:t>https://</a:t>
            </a:r>
            <a:r>
              <a:rPr lang="en-US" altLang="ja-JP" sz="2000"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hlinkClick r:id="rId5"/>
              </a:rPr>
              <a:t>www.amed.go.jp/koubo/03/01/0301B_00049.html</a:t>
            </a:r>
            <a:endParaRPr lang="en-US" altLang="ja-JP" sz="2000"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2000"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公募要領、研究計画提案書</a:t>
            </a:r>
            <a:r>
              <a:rPr lang="ja-JP" altLang="en-US" sz="2000" dirty="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などの資料がダウンロードできます</a:t>
            </a:r>
            <a:r>
              <a:rPr lang="ja-JP" altLang="en-US" sz="2000"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dirty="0">
              <a:solidFill>
                <a:srgbClr val="000099"/>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Tree>
    <p:extLst>
      <p:ext uri="{BB962C8B-B14F-4D97-AF65-F5344CB8AC3E}">
        <p14:creationId xmlns:p14="http://schemas.microsoft.com/office/powerpoint/2010/main" val="23636441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89089" y="492257"/>
            <a:ext cx="6751093" cy="584775"/>
          </a:xfrm>
          <a:prstGeom prst="rect">
            <a:avLst/>
          </a:prstGeom>
          <a:noFill/>
        </p:spPr>
        <p:txBody>
          <a:bodyPr wrap="square" rtlCol="0">
            <a:spAutoFit/>
          </a:bodyPr>
          <a:lstStyle/>
          <a:p>
            <a:r>
              <a:rPr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応募方法について（</a:t>
            </a:r>
            <a:r>
              <a:rPr lang="en-US" altLang="ja-JP"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3200" b="1" dirty="0" smtClean="0">
              <a:solidFill>
                <a:srgbClr val="000099"/>
              </a:solidFill>
            </a:endParaRPr>
          </a:p>
        </p:txBody>
      </p:sp>
      <p:sp>
        <p:nvSpPr>
          <p:cNvPr id="3" name="テキスト ボックス 2"/>
          <p:cNvSpPr txBox="1"/>
          <p:nvPr/>
        </p:nvSpPr>
        <p:spPr>
          <a:xfrm>
            <a:off x="425270" y="1219577"/>
            <a:ext cx="8126303" cy="584775"/>
          </a:xfrm>
          <a:prstGeom prst="rect">
            <a:avLst/>
          </a:prstGeom>
          <a:noFill/>
        </p:spPr>
        <p:txBody>
          <a:bodyPr wrap="square" rtlCol="0">
            <a:spAutoFit/>
          </a:bodyPr>
          <a:lstStyle/>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＊感染症分野の提案書の雛形は</a:t>
            </a:r>
            <a:r>
              <a:rPr lang="en-US" altLang="ja-JP" sz="1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1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の様式を使用ください。</a:t>
            </a:r>
            <a:endParaRPr lang="en-US" altLang="ja-JP" sz="1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＊相手国への情報共有の観点から</a:t>
            </a:r>
            <a:r>
              <a:rPr lang="ja-JP" altLang="en-US" sz="1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提案書の一部が英語記載となりますので留意ください。</a:t>
            </a:r>
            <a:endParaRPr lang="en-US" altLang="ja-JP" sz="1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graphicFrame>
        <p:nvGraphicFramePr>
          <p:cNvPr id="8" name="表 7"/>
          <p:cNvGraphicFramePr>
            <a:graphicFrameLocks noGrp="1"/>
          </p:cNvGraphicFramePr>
          <p:nvPr>
            <p:extLst/>
          </p:nvPr>
        </p:nvGraphicFramePr>
        <p:xfrm>
          <a:off x="673330" y="2036614"/>
          <a:ext cx="7842019" cy="4098816"/>
        </p:xfrm>
        <a:graphic>
          <a:graphicData uri="http://schemas.openxmlformats.org/drawingml/2006/table">
            <a:tbl>
              <a:tblPr firstRow="1" firstCol="1" bandRow="1">
                <a:tableStyleId>{5C22544A-7EE6-4342-B048-85BDC9FD1C3A}</a:tableStyleId>
              </a:tblPr>
              <a:tblGrid>
                <a:gridCol w="1294510"/>
                <a:gridCol w="6547509"/>
              </a:tblGrid>
              <a:tr h="585728">
                <a:tc>
                  <a:txBody>
                    <a:bodyPr/>
                    <a:lstStyle/>
                    <a:p>
                      <a:pPr>
                        <a:spcAft>
                          <a:spcPts val="0"/>
                        </a:spcAft>
                      </a:pPr>
                      <a:r>
                        <a:rPr lang="en-US" sz="1600" dirty="0">
                          <a:effectLst/>
                        </a:rPr>
                        <a:t> </a:t>
                      </a:r>
                      <a:endParaRPr lang="ja-JP" sz="1800" dirty="0">
                        <a:effectLst/>
                        <a:latin typeface="Times New Roman" panose="02020603050405020304" pitchFamily="18" charset="0"/>
                        <a:ea typeface="ＭＳ ゴシック" panose="020B0609070205080204" pitchFamily="49" charset="-128"/>
                      </a:endParaRPr>
                    </a:p>
                  </a:txBody>
                  <a:tcPr marL="68580" marR="68580" marT="0" marB="0"/>
                </a:tc>
                <a:tc>
                  <a:txBody>
                    <a:bodyPr/>
                    <a:lstStyle/>
                    <a:p>
                      <a:pPr>
                        <a:spcAft>
                          <a:spcPts val="0"/>
                        </a:spcAft>
                      </a:pPr>
                      <a:r>
                        <a:rPr lang="en-US" sz="1600">
                          <a:effectLst/>
                        </a:rPr>
                        <a:t>Research proposal of FY2020 international collaborative research program on SATREPS</a:t>
                      </a:r>
                      <a:r>
                        <a:rPr lang="ja-JP" sz="1600">
                          <a:effectLst/>
                        </a:rPr>
                        <a:t>（令和</a:t>
                      </a:r>
                      <a:r>
                        <a:rPr lang="en-US" sz="1600">
                          <a:effectLst/>
                        </a:rPr>
                        <a:t>2</a:t>
                      </a:r>
                      <a:r>
                        <a:rPr lang="ja-JP" sz="1600">
                          <a:effectLst/>
                        </a:rPr>
                        <a:t>年度研究開発提案書）</a:t>
                      </a:r>
                      <a:endParaRPr lang="ja-JP" sz="1800">
                        <a:effectLst/>
                        <a:latin typeface="Times New Roman" panose="02020603050405020304" pitchFamily="18" charset="0"/>
                        <a:ea typeface="ＭＳ ゴシック" panose="020B0609070205080204" pitchFamily="49" charset="-128"/>
                      </a:endParaRPr>
                    </a:p>
                  </a:txBody>
                  <a:tcPr marL="68580" marR="68580" marT="0" marB="0"/>
                </a:tc>
              </a:tr>
              <a:tr h="292864">
                <a:tc>
                  <a:txBody>
                    <a:bodyPr/>
                    <a:lstStyle/>
                    <a:p>
                      <a:pPr>
                        <a:spcAft>
                          <a:spcPts val="0"/>
                        </a:spcAft>
                      </a:pPr>
                      <a:r>
                        <a:rPr lang="en-US" sz="1600">
                          <a:effectLst/>
                        </a:rPr>
                        <a:t>Form-1</a:t>
                      </a:r>
                      <a:endParaRPr lang="ja-JP" sz="1800">
                        <a:effectLst/>
                        <a:latin typeface="Times New Roman" panose="02020603050405020304" pitchFamily="18" charset="0"/>
                        <a:ea typeface="ＭＳ ゴシック" panose="020B0609070205080204" pitchFamily="49" charset="-128"/>
                      </a:endParaRPr>
                    </a:p>
                  </a:txBody>
                  <a:tcPr marL="68580" marR="68580" marT="0" marB="0"/>
                </a:tc>
                <a:tc>
                  <a:txBody>
                    <a:bodyPr/>
                    <a:lstStyle/>
                    <a:p>
                      <a:pPr marL="342900" lvl="0" indent="-342900">
                        <a:spcAft>
                          <a:spcPts val="0"/>
                        </a:spcAft>
                        <a:buFont typeface="+mj-lt"/>
                        <a:buAutoNum type="arabicParenBoth"/>
                      </a:pPr>
                      <a:r>
                        <a:rPr lang="en-US" sz="1600">
                          <a:effectLst/>
                        </a:rPr>
                        <a:t>Research Proposal Form, (2) Breakdown of research costs, (3) Research Organization</a:t>
                      </a:r>
                      <a:endParaRPr lang="ja-JP" sz="1800">
                        <a:effectLst/>
                        <a:latin typeface="Times New Roman" panose="02020603050405020304" pitchFamily="18" charset="0"/>
                        <a:ea typeface="ＭＳ ゴシック" panose="020B0609070205080204" pitchFamily="49" charset="-128"/>
                      </a:endParaRPr>
                    </a:p>
                  </a:txBody>
                  <a:tcPr marL="68580" marR="68580" marT="0" marB="0"/>
                </a:tc>
              </a:tr>
              <a:tr h="626016">
                <a:tc>
                  <a:txBody>
                    <a:bodyPr/>
                    <a:lstStyle/>
                    <a:p>
                      <a:pPr>
                        <a:spcAft>
                          <a:spcPts val="0"/>
                        </a:spcAft>
                      </a:pPr>
                      <a:r>
                        <a:rPr lang="en-US" sz="1600">
                          <a:effectLst/>
                        </a:rPr>
                        <a:t>Form-2</a:t>
                      </a:r>
                      <a:endParaRPr lang="ja-JP" sz="1800">
                        <a:effectLst/>
                        <a:latin typeface="Times New Roman" panose="02020603050405020304" pitchFamily="18" charset="0"/>
                        <a:ea typeface="ＭＳ ゴシック" panose="020B0609070205080204" pitchFamily="49" charset="-128"/>
                      </a:endParaRPr>
                    </a:p>
                  </a:txBody>
                  <a:tcPr marL="68580" marR="68580" marT="0" marB="0"/>
                </a:tc>
                <a:tc>
                  <a:txBody>
                    <a:bodyPr/>
                    <a:lstStyle/>
                    <a:p>
                      <a:pPr marL="342900" lvl="0" indent="-342900">
                        <a:spcAft>
                          <a:spcPts val="0"/>
                        </a:spcAft>
                        <a:buFont typeface="+mj-lt"/>
                        <a:buAutoNum type="arabicParenBoth"/>
                      </a:pPr>
                      <a:r>
                        <a:rPr lang="en-US" sz="1600">
                          <a:effectLst/>
                        </a:rPr>
                        <a:t>Research Objectives, (2) Research plan and research methods, (3) Main schedule for research, (4) Implementation System Diagram, (5) Research achievements, (6) Status of research application, acceptance and effort, (7) Past research funds/grants received and resulting achievements</a:t>
                      </a:r>
                      <a:endParaRPr lang="ja-JP" sz="1800">
                        <a:effectLst/>
                        <a:latin typeface="Times New Roman" panose="02020603050405020304" pitchFamily="18" charset="0"/>
                        <a:ea typeface="ＭＳ ゴシック" panose="020B0609070205080204" pitchFamily="49" charset="-128"/>
                      </a:endParaRPr>
                    </a:p>
                  </a:txBody>
                  <a:tcPr marL="68580" marR="68580" marT="0" marB="0"/>
                </a:tc>
              </a:tr>
              <a:tr h="292864">
                <a:tc>
                  <a:txBody>
                    <a:bodyPr/>
                    <a:lstStyle/>
                    <a:p>
                      <a:pPr>
                        <a:spcAft>
                          <a:spcPts val="0"/>
                        </a:spcAft>
                      </a:pPr>
                      <a:r>
                        <a:rPr lang="en-US" sz="1600" dirty="0">
                          <a:effectLst/>
                        </a:rPr>
                        <a:t>Form-3</a:t>
                      </a:r>
                      <a:endParaRPr lang="ja-JP" sz="1800" dirty="0">
                        <a:effectLst/>
                        <a:latin typeface="Times New Roman" panose="02020603050405020304" pitchFamily="18" charset="0"/>
                        <a:ea typeface="ＭＳ ゴシック" panose="020B0609070205080204" pitchFamily="49" charset="-128"/>
                      </a:endParaRPr>
                    </a:p>
                  </a:txBody>
                  <a:tcPr marL="68580" marR="68580" marT="0" marB="0"/>
                </a:tc>
                <a:tc>
                  <a:txBody>
                    <a:bodyPr/>
                    <a:lstStyle/>
                    <a:p>
                      <a:pPr>
                        <a:spcAft>
                          <a:spcPts val="0"/>
                        </a:spcAft>
                      </a:pPr>
                      <a:r>
                        <a:rPr lang="en-US" sz="1600">
                          <a:effectLst/>
                        </a:rPr>
                        <a:t>Counterpart institution implementation structure</a:t>
                      </a:r>
                      <a:endParaRPr lang="ja-JP" sz="1800">
                        <a:effectLst/>
                        <a:latin typeface="Times New Roman" panose="02020603050405020304" pitchFamily="18" charset="0"/>
                        <a:ea typeface="ＭＳ ゴシック" panose="020B0609070205080204" pitchFamily="49" charset="-128"/>
                      </a:endParaRPr>
                    </a:p>
                  </a:txBody>
                  <a:tcPr marL="68580" marR="68580" marT="0" marB="0"/>
                </a:tc>
              </a:tr>
              <a:tr h="292864">
                <a:tc>
                  <a:txBody>
                    <a:bodyPr/>
                    <a:lstStyle/>
                    <a:p>
                      <a:pPr>
                        <a:spcAft>
                          <a:spcPts val="0"/>
                        </a:spcAft>
                      </a:pPr>
                      <a:r>
                        <a:rPr lang="en-US" sz="1600">
                          <a:effectLst/>
                        </a:rPr>
                        <a:t>Annex 1</a:t>
                      </a:r>
                      <a:endParaRPr lang="ja-JP" sz="1800">
                        <a:effectLst/>
                        <a:latin typeface="Times New Roman" panose="02020603050405020304" pitchFamily="18" charset="0"/>
                        <a:ea typeface="ＭＳ ゴシック" panose="020B0609070205080204" pitchFamily="49" charset="-128"/>
                      </a:endParaRPr>
                    </a:p>
                  </a:txBody>
                  <a:tcPr marL="68580" marR="68580" marT="0" marB="0"/>
                </a:tc>
                <a:tc>
                  <a:txBody>
                    <a:bodyPr/>
                    <a:lstStyle/>
                    <a:p>
                      <a:pPr>
                        <a:spcAft>
                          <a:spcPts val="0"/>
                        </a:spcAft>
                      </a:pPr>
                      <a:r>
                        <a:rPr lang="ja-JP" sz="1600">
                          <a:effectLst/>
                        </a:rPr>
                        <a:t>令和</a:t>
                      </a:r>
                      <a:r>
                        <a:rPr lang="en-US" sz="1600">
                          <a:effectLst/>
                        </a:rPr>
                        <a:t>2</a:t>
                      </a:r>
                      <a:r>
                        <a:rPr lang="ja-JP" sz="1600">
                          <a:effectLst/>
                        </a:rPr>
                        <a:t>年度</a:t>
                      </a:r>
                      <a:r>
                        <a:rPr lang="en-US" sz="1600">
                          <a:effectLst/>
                        </a:rPr>
                        <a:t>SATREPS</a:t>
                      </a:r>
                      <a:r>
                        <a:rPr lang="ja-JP" sz="1600">
                          <a:effectLst/>
                        </a:rPr>
                        <a:t>研究開発提案書</a:t>
                      </a:r>
                      <a:endParaRPr lang="ja-JP" sz="1800">
                        <a:effectLst/>
                        <a:latin typeface="Times New Roman" panose="02020603050405020304" pitchFamily="18" charset="0"/>
                        <a:ea typeface="ＭＳ ゴシック" panose="020B0609070205080204" pitchFamily="49" charset="-128"/>
                      </a:endParaRPr>
                    </a:p>
                  </a:txBody>
                  <a:tcPr marL="68580" marR="68580" marT="0" marB="0"/>
                </a:tc>
              </a:tr>
              <a:tr h="292864">
                <a:tc>
                  <a:txBody>
                    <a:bodyPr/>
                    <a:lstStyle/>
                    <a:p>
                      <a:pPr>
                        <a:spcAft>
                          <a:spcPts val="0"/>
                        </a:spcAft>
                      </a:pPr>
                      <a:r>
                        <a:rPr lang="en-US" sz="1600">
                          <a:effectLst/>
                        </a:rPr>
                        <a:t>Annex 2</a:t>
                      </a:r>
                      <a:endParaRPr lang="ja-JP" sz="1800">
                        <a:effectLst/>
                        <a:latin typeface="Times New Roman" panose="02020603050405020304" pitchFamily="18" charset="0"/>
                        <a:ea typeface="ＭＳ ゴシック" panose="020B0609070205080204" pitchFamily="49" charset="-128"/>
                      </a:endParaRPr>
                    </a:p>
                  </a:txBody>
                  <a:tcPr marL="68580" marR="68580" marT="0" marB="0"/>
                </a:tc>
                <a:tc>
                  <a:txBody>
                    <a:bodyPr/>
                    <a:lstStyle/>
                    <a:p>
                      <a:pPr>
                        <a:spcAft>
                          <a:spcPts val="0"/>
                        </a:spcAft>
                      </a:pPr>
                      <a:r>
                        <a:rPr lang="ja-JP" sz="1600">
                          <a:effectLst/>
                        </a:rPr>
                        <a:t>研究開発提案の基本構想</a:t>
                      </a:r>
                      <a:endParaRPr lang="ja-JP" sz="1800">
                        <a:effectLst/>
                        <a:latin typeface="Times New Roman" panose="02020603050405020304" pitchFamily="18" charset="0"/>
                        <a:ea typeface="ＭＳ ゴシック" panose="020B0609070205080204" pitchFamily="49" charset="-128"/>
                      </a:endParaRPr>
                    </a:p>
                  </a:txBody>
                  <a:tcPr marL="68580" marR="68580" marT="0" marB="0"/>
                </a:tc>
              </a:tr>
              <a:tr h="292864">
                <a:tc>
                  <a:txBody>
                    <a:bodyPr/>
                    <a:lstStyle/>
                    <a:p>
                      <a:pPr>
                        <a:spcAft>
                          <a:spcPts val="0"/>
                        </a:spcAft>
                      </a:pPr>
                      <a:r>
                        <a:rPr lang="en-US" sz="1600">
                          <a:effectLst/>
                        </a:rPr>
                        <a:t>Annex 3</a:t>
                      </a:r>
                      <a:endParaRPr lang="ja-JP" sz="1800">
                        <a:effectLst/>
                        <a:latin typeface="Times New Roman" panose="02020603050405020304" pitchFamily="18" charset="0"/>
                        <a:ea typeface="ＭＳ ゴシック" panose="020B0609070205080204" pitchFamily="49" charset="-128"/>
                      </a:endParaRPr>
                    </a:p>
                  </a:txBody>
                  <a:tcPr marL="68580" marR="68580" marT="0" marB="0"/>
                </a:tc>
                <a:tc>
                  <a:txBody>
                    <a:bodyPr/>
                    <a:lstStyle/>
                    <a:p>
                      <a:pPr>
                        <a:spcAft>
                          <a:spcPts val="0"/>
                        </a:spcAft>
                      </a:pPr>
                      <a:r>
                        <a:rPr lang="ja-JP" sz="1600">
                          <a:effectLst/>
                        </a:rPr>
                        <a:t>機関長からの承諾書</a:t>
                      </a:r>
                      <a:endParaRPr lang="ja-JP" sz="1800">
                        <a:effectLst/>
                        <a:latin typeface="Times New Roman" panose="02020603050405020304" pitchFamily="18" charset="0"/>
                        <a:ea typeface="ＭＳ ゴシック" panose="020B0609070205080204" pitchFamily="49" charset="-128"/>
                      </a:endParaRPr>
                    </a:p>
                  </a:txBody>
                  <a:tcPr marL="68580" marR="68580" marT="0" marB="0"/>
                </a:tc>
              </a:tr>
              <a:tr h="292864">
                <a:tc>
                  <a:txBody>
                    <a:bodyPr/>
                    <a:lstStyle/>
                    <a:p>
                      <a:pPr>
                        <a:spcAft>
                          <a:spcPts val="0"/>
                        </a:spcAft>
                      </a:pPr>
                      <a:r>
                        <a:rPr lang="en-US" sz="1600">
                          <a:effectLst/>
                        </a:rPr>
                        <a:t>Annex 4</a:t>
                      </a:r>
                      <a:endParaRPr lang="ja-JP" sz="1800">
                        <a:effectLst/>
                        <a:latin typeface="Times New Roman" panose="02020603050405020304" pitchFamily="18" charset="0"/>
                        <a:ea typeface="ＭＳ ゴシック" panose="020B0609070205080204" pitchFamily="49" charset="-128"/>
                      </a:endParaRPr>
                    </a:p>
                  </a:txBody>
                  <a:tcPr marL="68580" marR="68580" marT="0" marB="0"/>
                </a:tc>
                <a:tc>
                  <a:txBody>
                    <a:bodyPr/>
                    <a:lstStyle/>
                    <a:p>
                      <a:pPr>
                        <a:spcAft>
                          <a:spcPts val="0"/>
                        </a:spcAft>
                      </a:pPr>
                      <a:r>
                        <a:rPr lang="ja-JP" sz="1600" dirty="0">
                          <a:effectLst/>
                        </a:rPr>
                        <a:t>企業等の構想</a:t>
                      </a:r>
                      <a:endParaRPr lang="ja-JP" sz="1800" dirty="0">
                        <a:effectLst/>
                        <a:latin typeface="Times New Roman" panose="02020603050405020304" pitchFamily="18" charset="0"/>
                        <a:ea typeface="ＭＳ ゴシック" panose="020B0609070205080204" pitchFamily="49" charset="-128"/>
                      </a:endParaRPr>
                    </a:p>
                  </a:txBody>
                  <a:tcPr marL="68580" marR="68580" marT="0" marB="0"/>
                </a:tc>
              </a:tr>
              <a:tr h="292864">
                <a:tc>
                  <a:txBody>
                    <a:bodyPr/>
                    <a:lstStyle/>
                    <a:p>
                      <a:pPr>
                        <a:spcAft>
                          <a:spcPts val="0"/>
                        </a:spcAft>
                      </a:pPr>
                      <a:r>
                        <a:rPr lang="en-US" sz="1600">
                          <a:effectLst/>
                        </a:rPr>
                        <a:t>Annex 5</a:t>
                      </a:r>
                      <a:endParaRPr lang="ja-JP" sz="1800">
                        <a:effectLst/>
                        <a:latin typeface="Times New Roman" panose="02020603050405020304" pitchFamily="18" charset="0"/>
                        <a:ea typeface="ＭＳ ゴシック" panose="020B0609070205080204" pitchFamily="49" charset="-128"/>
                      </a:endParaRPr>
                    </a:p>
                  </a:txBody>
                  <a:tcPr marL="68580" marR="68580" marT="0" marB="0"/>
                </a:tc>
                <a:tc>
                  <a:txBody>
                    <a:bodyPr/>
                    <a:lstStyle/>
                    <a:p>
                      <a:pPr>
                        <a:spcAft>
                          <a:spcPts val="0"/>
                        </a:spcAft>
                      </a:pPr>
                      <a:r>
                        <a:rPr lang="ja-JP" sz="1600">
                          <a:effectLst/>
                        </a:rPr>
                        <a:t>提案に当たっての調整状況の確認</a:t>
                      </a:r>
                      <a:endParaRPr lang="ja-JP" sz="1800">
                        <a:effectLst/>
                        <a:latin typeface="Times New Roman" panose="02020603050405020304" pitchFamily="18" charset="0"/>
                        <a:ea typeface="ＭＳ ゴシック" panose="020B0609070205080204" pitchFamily="49" charset="-128"/>
                      </a:endParaRPr>
                    </a:p>
                  </a:txBody>
                  <a:tcPr marL="68580" marR="68580" marT="0" marB="0"/>
                </a:tc>
              </a:tr>
              <a:tr h="292864">
                <a:tc>
                  <a:txBody>
                    <a:bodyPr/>
                    <a:lstStyle/>
                    <a:p>
                      <a:pPr>
                        <a:spcAft>
                          <a:spcPts val="0"/>
                        </a:spcAft>
                      </a:pPr>
                      <a:r>
                        <a:rPr lang="en-US" sz="1600">
                          <a:effectLst/>
                        </a:rPr>
                        <a:t>Appendix</a:t>
                      </a:r>
                      <a:endParaRPr lang="ja-JP" sz="1800">
                        <a:effectLst/>
                        <a:latin typeface="Times New Roman" panose="02020603050405020304" pitchFamily="18" charset="0"/>
                        <a:ea typeface="ＭＳ ゴシック" panose="020B0609070205080204" pitchFamily="49" charset="-128"/>
                      </a:endParaRPr>
                    </a:p>
                  </a:txBody>
                  <a:tcPr marL="68580" marR="68580" marT="0" marB="0"/>
                </a:tc>
                <a:tc>
                  <a:txBody>
                    <a:bodyPr/>
                    <a:lstStyle/>
                    <a:p>
                      <a:pPr>
                        <a:spcAft>
                          <a:spcPts val="0"/>
                        </a:spcAft>
                      </a:pPr>
                      <a:r>
                        <a:rPr lang="en-US" sz="1600" dirty="0">
                          <a:effectLst/>
                        </a:rPr>
                        <a:t>Summary of Proposal</a:t>
                      </a:r>
                      <a:r>
                        <a:rPr lang="ja-JP" sz="1600" dirty="0">
                          <a:effectLst/>
                        </a:rPr>
                        <a:t>（要約；英文・和文）</a:t>
                      </a:r>
                      <a:endParaRPr lang="ja-JP" sz="1800" dirty="0">
                        <a:effectLst/>
                        <a:latin typeface="Times New Roman" panose="02020603050405020304" pitchFamily="18" charset="0"/>
                        <a:ea typeface="ＭＳ ゴシック" panose="020B0609070205080204" pitchFamily="49" charset="-128"/>
                      </a:endParaRPr>
                    </a:p>
                  </a:txBody>
                  <a:tcPr marL="68580" marR="68580" marT="0" marB="0"/>
                </a:tc>
              </a:tr>
            </a:tbl>
          </a:graphicData>
        </a:graphic>
      </p:graphicFrame>
    </p:spTree>
    <p:extLst>
      <p:ext uri="{BB962C8B-B14F-4D97-AF65-F5344CB8AC3E}">
        <p14:creationId xmlns:p14="http://schemas.microsoft.com/office/powerpoint/2010/main" val="12753894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0" y="2333291"/>
            <a:ext cx="9144000" cy="2089150"/>
          </a:xfrm>
          <a:prstGeom prst="rect">
            <a:avLst/>
          </a:prstGeom>
        </p:spPr>
        <p:txBody>
          <a:bodyPr/>
          <a:lstStyle/>
          <a:p>
            <a:pPr algn="ctr" eaLnBrk="1" hangingPunct="1"/>
            <a:r>
              <a:rPr lang="ja-JP" altLang="en-US" sz="48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プログラムの概要</a:t>
            </a:r>
          </a:p>
        </p:txBody>
      </p:sp>
      <p:sp>
        <p:nvSpPr>
          <p:cNvPr id="4" name="テキスト ボックス 3"/>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Tree>
    <p:extLst>
      <p:ext uri="{BB962C8B-B14F-4D97-AF65-F5344CB8AC3E}">
        <p14:creationId xmlns:p14="http://schemas.microsoft.com/office/powerpoint/2010/main" val="33256996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59"/>
          <p:cNvSpPr txBox="1"/>
          <p:nvPr/>
        </p:nvSpPr>
        <p:spPr>
          <a:xfrm>
            <a:off x="374414" y="6356351"/>
            <a:ext cx="5883983" cy="276999"/>
          </a:xfrm>
          <a:prstGeom prst="rect">
            <a:avLst/>
          </a:prstGeom>
          <a:solidFill>
            <a:schemeClr val="bg1"/>
          </a:solid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en-US" altLang="ja-JP" sz="1200" dirty="0" smtClean="0"/>
              <a:t>Copyright 2018 Japan Agency for Medical Research and Development. All Rights Reserved.</a:t>
            </a:r>
            <a:endParaRPr kumimoji="1" lang="ja-JP" altLang="en-US" sz="1200" dirty="0"/>
          </a:p>
        </p:txBody>
      </p:sp>
      <p:sp>
        <p:nvSpPr>
          <p:cNvPr id="4" name="テキスト ボックス 3"/>
          <p:cNvSpPr txBox="1"/>
          <p:nvPr/>
        </p:nvSpPr>
        <p:spPr>
          <a:xfrm>
            <a:off x="509782" y="796794"/>
            <a:ext cx="6600702" cy="584775"/>
          </a:xfrm>
          <a:prstGeom prst="rect">
            <a:avLst/>
          </a:prstGeom>
          <a:noFill/>
        </p:spPr>
        <p:txBody>
          <a:bodyPr wrap="square" rtlCol="0">
            <a:spAutoFit/>
          </a:bodyPr>
          <a:lstStyle/>
          <a:p>
            <a:r>
              <a:rPr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研究開発提案書の作成時の注意点</a:t>
            </a:r>
            <a:endParaRPr kumimoji="1" lang="ja-JP" altLang="en-US" sz="3200" b="1"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409433" y="1681859"/>
            <a:ext cx="8105917" cy="4708981"/>
          </a:xfrm>
          <a:prstGeom prst="rect">
            <a:avLst/>
          </a:prstGeom>
          <a:noFill/>
        </p:spPr>
        <p:txBody>
          <a:bodyPr wrap="square" rtlCol="0">
            <a:spAutoFit/>
          </a:bodyPr>
          <a:lstStyle/>
          <a:p>
            <a:pPr marL="342900" lvl="0" indent="-342900" algn="just">
              <a:spcAft>
                <a:spcPts val="0"/>
              </a:spcAft>
              <a:buFont typeface="Symbol" panose="05050102010706020507" pitchFamily="18" charset="2"/>
              <a:buChar char=""/>
            </a:pP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相手</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国への情報共有の観点から提案書の一部が英語記載となっています。</a:t>
            </a:r>
            <a:endPar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gn="just">
              <a:spcAft>
                <a:spcPts val="0"/>
              </a:spcAft>
            </a:pPr>
            <a:endParaRPr lang="ja-JP" altLang="ja-JP" sz="2000" b="1" dirty="0">
              <a:latin typeface="メイリオ" panose="020B0604030504040204" pitchFamily="50" charset="-128"/>
              <a:ea typeface="メイリオ" panose="020B0604030504040204" pitchFamily="50" charset="-128"/>
              <a:cs typeface="メイリオ" panose="020B0604030504040204" pitchFamily="50" charset="-128"/>
            </a:endParaRPr>
          </a:p>
          <a:p>
            <a:pPr marL="342900" lvl="0" indent="-342900" algn="just">
              <a:spcAft>
                <a:spcPts val="0"/>
              </a:spcAft>
              <a:buFont typeface="Symbol" panose="05050102010706020507" pitchFamily="18" charset="2"/>
              <a:buChar char=""/>
            </a:pPr>
            <a:r>
              <a:rPr lang="ja-JP" altLang="ja-JP" sz="2000" b="1" kern="100" dirty="0" smtClean="0">
                <a:latin typeface="メイリオ" panose="020B0604030504040204" pitchFamily="50" charset="-128"/>
                <a:ea typeface="メイリオ" panose="020B0604030504040204" pitchFamily="50" charset="-128"/>
                <a:cs typeface="メイリオ" panose="020B0604030504040204" pitchFamily="50" charset="-128"/>
              </a:rPr>
              <a:t>課題選考</a:t>
            </a:r>
            <a:r>
              <a:rPr lang="ja-JP" altLang="ja-JP" sz="2000" b="1" kern="100" dirty="0">
                <a:latin typeface="メイリオ" panose="020B0604030504040204" pitchFamily="50" charset="-128"/>
                <a:ea typeface="メイリオ" panose="020B0604030504040204" pitchFamily="50" charset="-128"/>
                <a:cs typeface="メイリオ" panose="020B0604030504040204" pitchFamily="50" charset="-128"/>
              </a:rPr>
              <a:t>に当たっては、研究水準の高さとともに、</a:t>
            </a:r>
            <a:r>
              <a:rPr lang="ja-JP" altLang="ja-JP" sz="2000" b="1" kern="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研究開発</a:t>
            </a:r>
            <a:r>
              <a:rPr lang="ja-JP" altLang="ja-JP" sz="2000" b="1" kern="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計画</a:t>
            </a:r>
            <a:r>
              <a:rPr lang="ja-JP" altLang="en-US" sz="2000" b="1" kern="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の具体性</a:t>
            </a:r>
            <a:r>
              <a:rPr lang="ja-JP" altLang="ja-JP" sz="2000" b="1" kern="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2000" b="1" kern="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重視されます</a:t>
            </a:r>
            <a:r>
              <a:rPr lang="ja-JP" altLang="en-US" sz="2000" b="1" kern="100" dirty="0" smtClean="0">
                <a:latin typeface="メイリオ" panose="020B0604030504040204" pitchFamily="50" charset="-128"/>
                <a:ea typeface="メイリオ" panose="020B0604030504040204" pitchFamily="50" charset="-128"/>
                <a:cs typeface="メイリオ" panose="020B0604030504040204" pitchFamily="50" charset="-128"/>
              </a:rPr>
              <a:t>ので</a:t>
            </a:r>
            <a:r>
              <a:rPr lang="ja-JP" altLang="ja-JP" sz="2000" b="1"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u="sng" kern="100" dirty="0" smtClean="0">
                <a:latin typeface="メイリオ" panose="020B0604030504040204" pitchFamily="50" charset="-128"/>
                <a:ea typeface="メイリオ" panose="020B0604030504040204" pitchFamily="50" charset="-128"/>
                <a:cs typeface="メイリオ" panose="020B0604030504040204" pitchFamily="50" charset="-128"/>
              </a:rPr>
              <a:t>記載内容については出来るだけ</a:t>
            </a:r>
            <a:r>
              <a:rPr lang="ja-JP" altLang="ja-JP" sz="2000" b="1" u="sng" kern="100" dirty="0" smtClean="0">
                <a:latin typeface="メイリオ" panose="020B0604030504040204" pitchFamily="50" charset="-128"/>
                <a:ea typeface="メイリオ" panose="020B0604030504040204" pitchFamily="50" charset="-128"/>
                <a:cs typeface="メイリオ" panose="020B0604030504040204" pitchFamily="50" charset="-128"/>
              </a:rPr>
              <a:t>具体</a:t>
            </a:r>
            <a:r>
              <a:rPr lang="ja-JP" altLang="en-US" sz="2000" b="1" u="sng" kern="100" dirty="0" smtClean="0">
                <a:latin typeface="メイリオ" panose="020B0604030504040204" pitchFamily="50" charset="-128"/>
                <a:ea typeface="メイリオ" panose="020B0604030504040204" pitchFamily="50" charset="-128"/>
                <a:cs typeface="メイリオ" panose="020B0604030504040204" pitchFamily="50" charset="-128"/>
              </a:rPr>
              <a:t>的に</a:t>
            </a:r>
            <a:r>
              <a:rPr lang="ja-JP" altLang="en-US" sz="2000" b="1" kern="100" dirty="0" smtClean="0">
                <a:latin typeface="メイリオ" panose="020B0604030504040204" pitchFamily="50" charset="-128"/>
                <a:ea typeface="メイリオ" panose="020B0604030504040204" pitchFamily="50" charset="-128"/>
                <a:cs typeface="メイリオ" panose="020B0604030504040204" pitchFamily="50" charset="-128"/>
              </a:rPr>
              <a:t>書かれていることが必要です</a:t>
            </a:r>
            <a:r>
              <a:rPr lang="ja-JP" altLang="ja-JP" sz="2000" b="1" kern="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b="1"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42900" lvl="0" indent="-342900" algn="just">
              <a:spcAft>
                <a:spcPts val="0"/>
              </a:spcAft>
              <a:buFont typeface="Symbol" panose="05050102010706020507" pitchFamily="18" charset="2"/>
              <a:buChar char=""/>
            </a:pPr>
            <a:endParaRPr lang="ja-JP" altLang="ja-JP" sz="2000" b="1" dirty="0">
              <a:latin typeface="メイリオ" panose="020B0604030504040204" pitchFamily="50" charset="-128"/>
              <a:ea typeface="メイリオ" panose="020B0604030504040204" pitchFamily="50" charset="-128"/>
              <a:cs typeface="メイリオ" panose="020B0604030504040204" pitchFamily="50" charset="-128"/>
            </a:endParaRPr>
          </a:p>
          <a:p>
            <a:pPr marL="342900" lvl="0" indent="-342900" algn="just">
              <a:spcAft>
                <a:spcPts val="0"/>
              </a:spcAft>
              <a:buFont typeface="Symbol" panose="05050102010706020507" pitchFamily="18" charset="2"/>
              <a:buChar char=""/>
            </a:pPr>
            <a:r>
              <a:rPr lang="ja-JP" altLang="en-US" sz="2000" b="1" dirty="0" smtClean="0">
                <a:effectLst/>
                <a:latin typeface="メイリオ" panose="020B0604030504040204" pitchFamily="50" charset="-128"/>
                <a:ea typeface="メイリオ" panose="020B0604030504040204" pitchFamily="50" charset="-128"/>
                <a:cs typeface="メイリオ" panose="020B0604030504040204" pitchFamily="50" charset="-128"/>
              </a:rPr>
              <a:t>研究のスケジュールを記載する際には、</a:t>
            </a:r>
            <a:r>
              <a:rPr lang="ja-JP" altLang="en-US" sz="2000" b="1" dirty="0" smtClean="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数値を用いて具体的かつ達成可能なマイルストーンを、研究期間内に複数箇所設定</a:t>
            </a:r>
            <a:r>
              <a:rPr lang="ja-JP" altLang="en-US" sz="2000" b="1" dirty="0" smtClean="0">
                <a:effectLst/>
                <a:latin typeface="メイリオ" panose="020B0604030504040204" pitchFamily="50" charset="-128"/>
                <a:ea typeface="メイリオ" panose="020B0604030504040204" pitchFamily="50" charset="-128"/>
                <a:cs typeface="メイリオ" panose="020B0604030504040204" pitchFamily="50" charset="-128"/>
              </a:rPr>
              <a:t>してください。</a:t>
            </a:r>
            <a:endParaRPr lang="en-US" altLang="ja-JP" sz="2000" b="1"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342900" lvl="0" indent="-342900" algn="just">
              <a:spcAft>
                <a:spcPts val="0"/>
              </a:spcAft>
              <a:buFont typeface="Symbol" panose="05050102010706020507" pitchFamily="18" charset="2"/>
              <a:buChar char=""/>
            </a:pPr>
            <a:endParaRPr lang="en-US" altLang="ja-JP" sz="2000" b="1" dirty="0">
              <a:latin typeface="メイリオ" panose="020B0604030504040204" pitchFamily="50" charset="-128"/>
              <a:ea typeface="メイリオ" panose="020B0604030504040204" pitchFamily="50" charset="-128"/>
              <a:cs typeface="メイリオ" panose="020B0604030504040204" pitchFamily="50" charset="-128"/>
            </a:endParaRPr>
          </a:p>
          <a:p>
            <a:pPr marL="342900" lvl="0" indent="-342900" algn="just">
              <a:spcAft>
                <a:spcPts val="0"/>
              </a:spcAft>
              <a:buFont typeface="Symbol" panose="05050102010706020507" pitchFamily="18" charset="2"/>
              <a:buChar char=""/>
            </a:pPr>
            <a:r>
              <a:rPr lang="ja-JP" altLang="en-US" sz="2000" b="1" dirty="0" smtClean="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相手国（特に後発開発途上国）が分担する研究内容が達成可能で継続可能なもので、かつ具体的に明記</a:t>
            </a:r>
            <a:r>
              <a:rPr lang="ja-JP" altLang="en-US" sz="2000" b="1" dirty="0" smtClean="0">
                <a:effectLst/>
                <a:latin typeface="メイリオ" panose="020B0604030504040204" pitchFamily="50" charset="-128"/>
                <a:ea typeface="メイリオ" panose="020B0604030504040204" pitchFamily="50" charset="-128"/>
                <a:cs typeface="メイリオ" panose="020B0604030504040204" pitchFamily="50" charset="-128"/>
              </a:rPr>
              <a:t>されていることが重要です。</a:t>
            </a:r>
            <a:endParaRPr lang="en-US" altLang="ja-JP" sz="2000" b="1"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342900" lvl="0" indent="-342900" algn="just">
              <a:spcAft>
                <a:spcPts val="0"/>
              </a:spcAft>
              <a:buFont typeface="Symbol" panose="05050102010706020507" pitchFamily="18" charset="2"/>
              <a:buChar char=""/>
            </a:pPr>
            <a:endParaRPr lang="en-US" altLang="ja-JP" sz="2000" b="1" dirty="0">
              <a:latin typeface="メイリオ" panose="020B0604030504040204" pitchFamily="50" charset="-128"/>
              <a:ea typeface="メイリオ" panose="020B0604030504040204" pitchFamily="50" charset="-128"/>
              <a:cs typeface="メイリオ" panose="020B0604030504040204" pitchFamily="50" charset="-128"/>
            </a:endParaRPr>
          </a:p>
          <a:p>
            <a:pPr marL="342900" lvl="0" indent="-342900" algn="just">
              <a:spcAft>
                <a:spcPts val="0"/>
              </a:spcAft>
              <a:buFont typeface="Symbol" panose="05050102010706020507" pitchFamily="18" charset="2"/>
              <a:buChar char=""/>
            </a:pP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すで</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にプロジェクト化している課題の単なる継続はできません。</a:t>
            </a:r>
            <a:endParaRPr lang="ja-JP" altLang="ja-JP" sz="2000" b="1"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2071313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42240" y="1539117"/>
            <a:ext cx="8411556" cy="4555093"/>
          </a:xfrm>
          <a:prstGeom prst="rect">
            <a:avLst/>
          </a:prstGeom>
        </p:spPr>
        <p:txBody>
          <a:bodyPr wrap="square">
            <a:spAutoFit/>
          </a:bodyPr>
          <a:lstStyle/>
          <a:p>
            <a:pPr>
              <a:defRPr/>
            </a:pPr>
            <a:r>
              <a:rPr lang="ja-JP" altLang="en-US" sz="2000" dirty="0" smtClean="0">
                <a:latin typeface="+mj-ea"/>
                <a:ea typeface="+mj-ea"/>
              </a:rPr>
              <a:t>●</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府省共通研究管理システム：</a:t>
            </a:r>
            <a:r>
              <a:rPr lang="en-US" altLang="ja-JP" b="1" dirty="0" smtClean="0">
                <a:solidFill>
                  <a:srgbClr val="009999"/>
                </a:solidFill>
                <a:latin typeface="メイリオ" panose="020B0604030504040204" pitchFamily="50" charset="-128"/>
                <a:ea typeface="メイリオ" panose="020B0604030504040204" pitchFamily="50" charset="-128"/>
                <a:cs typeface="メイリオ" panose="020B0604030504040204" pitchFamily="50" charset="-128"/>
              </a:rPr>
              <a:t>e-Rad</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」で行ってください。</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defRPr/>
            </a:pP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相手国政府より</a:t>
            </a:r>
            <a:r>
              <a:rPr lang="ja-JP" altLang="en-US" b="1" u="sng" dirty="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技術協力プロジェクトの協力要請</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の提出が必要です。（</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協力要請の外務省（本省）到着締め切りは日本</a:t>
            </a:r>
            <a:r>
              <a:rPr lang="ja-JP" altLang="ja-JP" b="1" dirty="0" smtClean="0">
                <a:latin typeface="メイリオ" panose="020B0604030504040204" pitchFamily="50" charset="-128"/>
                <a:ea typeface="メイリオ" panose="020B0604030504040204" pitchFamily="50" charset="-128"/>
                <a:cs typeface="メイリオ" panose="020B0604030504040204" pitchFamily="50" charset="-128"/>
              </a:rPr>
              <a:t>時間</a:t>
            </a:r>
            <a:r>
              <a:rPr lang="ja-JP" altLang="en-US"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令和元</a:t>
            </a:r>
            <a:r>
              <a:rPr lang="ja-JP" altLang="ja-JP"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ja-JP"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28</a:t>
            </a:r>
            <a:r>
              <a:rPr lang="ja-JP" altLang="ja-JP"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日</a:t>
            </a:r>
            <a:r>
              <a:rPr lang="ja-JP" altLang="en-US"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（月）中</a:t>
            </a:r>
            <a:r>
              <a:rPr lang="ja-JP" altLang="ja-JP" b="1"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予定しております</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が、通常相手国政府ではこの締切日よりも前に締切を設定していますのでご留意ください。</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defRPr/>
            </a:pPr>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defRPr/>
            </a:pP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日本側の研究代表者の</a:t>
            </a:r>
            <a:r>
              <a:rPr lang="ja-JP" altLang="en-US" b="1" u="sng" dirty="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所属機関の機関長からの承諾書</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の提出が必要です。（提案書類 </a:t>
            </a: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Annex-3</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（所属機関長とは、理事長、学長等の組織全体の責任者、企業等の場合は研究　実施期間中の支援と体制の確保に責任を持つ方を指します。部門長、学科長、センター長等のいわゆる下部組織の長ではありません。）</a:t>
            </a:r>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defRPr/>
            </a:pPr>
            <a:r>
              <a:rPr lang="ja-JP" altLang="en-US" b="1" dirty="0" smtClean="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b="1" u="sng" dirty="0" smtClean="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承諾書</a:t>
            </a:r>
            <a:r>
              <a:rPr lang="ja-JP" altLang="en-US" b="1" u="sng" dirty="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を含めた必要な全様式、および協力要請の提出がなされていない</a:t>
            </a:r>
            <a:r>
              <a:rPr lang="ja-JP" altLang="en-US" b="1" u="sng" dirty="0" smtClean="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場合、</a:t>
            </a:r>
            <a:r>
              <a:rPr lang="ja-JP" altLang="en-US" b="1" u="sng" dirty="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「要件未達」と判断</a:t>
            </a:r>
            <a:r>
              <a:rPr lang="ja-JP" altLang="en-US" b="1" u="sng" dirty="0" smtClean="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し以後</a:t>
            </a:r>
            <a:r>
              <a:rPr lang="ja-JP" altLang="en-US" b="1" u="sng" dirty="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の審査は行いません</a:t>
            </a:r>
          </a:p>
          <a:p>
            <a:pPr marL="180975" indent="-180975">
              <a:defRPr/>
            </a:pPr>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u="sng" dirty="0">
              <a:solidFill>
                <a:schemeClr val="hlin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347980" y="467779"/>
            <a:ext cx="5767070" cy="646331"/>
          </a:xfrm>
          <a:prstGeom prst="rect">
            <a:avLst/>
          </a:prstGeom>
          <a:noFill/>
        </p:spPr>
        <p:txBody>
          <a:bodyPr wrap="square" rtlCol="0">
            <a:spAutoFit/>
          </a:bodyPr>
          <a:lstStyle/>
          <a:p>
            <a:r>
              <a:rPr kumimoji="1" lang="ja-JP" altLang="en-US" sz="36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研究提案にあたっての注意</a:t>
            </a:r>
            <a:endParaRPr kumimoji="1" lang="ja-JP" altLang="en-US" sz="3600" b="1"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Tree>
    <p:extLst>
      <p:ext uri="{BB962C8B-B14F-4D97-AF65-F5344CB8AC3E}">
        <p14:creationId xmlns:p14="http://schemas.microsoft.com/office/powerpoint/2010/main" val="23033440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0" y="2333291"/>
            <a:ext cx="9144000" cy="2089150"/>
          </a:xfrm>
          <a:prstGeom prst="rect">
            <a:avLst/>
          </a:prstGeom>
        </p:spPr>
        <p:txBody>
          <a:bodyPr/>
          <a:lstStyle/>
          <a:p>
            <a:pPr marL="542925" indent="-457200" algn="ctr">
              <a:lnSpc>
                <a:spcPct val="80000"/>
              </a:lnSpc>
            </a:pPr>
            <a:r>
              <a:rPr lang="ja-JP" altLang="en-US" sz="48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応募関連情報</a:t>
            </a:r>
            <a:endParaRPr lang="en-US" altLang="ja-JP" sz="4800" b="1" dirty="0">
              <a:solidFill>
                <a:srgbClr val="000099"/>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Tree>
    <p:extLst>
      <p:ext uri="{BB962C8B-B14F-4D97-AF65-F5344CB8AC3E}">
        <p14:creationId xmlns:p14="http://schemas.microsoft.com/office/powerpoint/2010/main" val="35784472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388602" y="776087"/>
            <a:ext cx="8640763" cy="4662152"/>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har char="•"/>
              <a:defRPr kumimoji="1" sz="32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800">
                <a:solidFill>
                  <a:schemeClr val="tx1"/>
                </a:solidFill>
                <a:latin typeface="ＭＳ Ｐゴシック" pitchFamily="50" charset="-128"/>
                <a:ea typeface="ＭＳ Ｐゴシック" pitchFamily="50" charset="-128"/>
              </a:defRPr>
            </a:lvl2pPr>
            <a:lvl3pPr marL="1143000" indent="-228600" eaLnBrk="0" hangingPunct="0">
              <a:spcBef>
                <a:spcPct val="20000"/>
              </a:spcBef>
              <a:buChar char="•"/>
              <a:defRPr kumimoji="1" sz="2400">
                <a:solidFill>
                  <a:schemeClr val="tx1"/>
                </a:solidFill>
                <a:latin typeface="ＭＳ Ｐゴシック" pitchFamily="50" charset="-128"/>
                <a:ea typeface="ＭＳ Ｐゴシック" pitchFamily="50" charset="-128"/>
              </a:defRPr>
            </a:lvl3pPr>
            <a:lvl4pPr marL="1600200" indent="-228600" eaLnBrk="0" hangingPunct="0">
              <a:spcBef>
                <a:spcPct val="20000"/>
              </a:spcBef>
              <a:buChar char="–"/>
              <a:defRPr kumimoji="1" sz="2000">
                <a:solidFill>
                  <a:schemeClr val="tx1"/>
                </a:solidFill>
                <a:latin typeface="ＭＳ Ｐゴシック" pitchFamily="50" charset="-128"/>
                <a:ea typeface="ＭＳ Ｐゴシック" pitchFamily="50" charset="-128"/>
              </a:defRPr>
            </a:lvl4pPr>
            <a:lvl5pPr marL="2057400" indent="-228600" eaLnBrk="0" hangingPunct="0">
              <a:spcBef>
                <a:spcPct val="20000"/>
              </a:spcBef>
              <a:buChar char="»"/>
              <a:defRPr kumimoji="1" sz="2000">
                <a:solidFill>
                  <a:schemeClr val="tx1"/>
                </a:solidFill>
                <a:latin typeface="ＭＳ Ｐゴシック" pitchFamily="50" charset="-128"/>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9pPr>
          </a:lstStyle>
          <a:p>
            <a:pPr marL="0" indent="0" eaLnBrk="1" hangingPunct="1">
              <a:buNone/>
            </a:pPr>
            <a:r>
              <a:rPr lang="ja-JP" altLang="en-US" b="1"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審査</a:t>
            </a:r>
            <a:r>
              <a:rPr lang="ja-JP" altLang="en-US"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の観点（事前評価項目）　　</a:t>
            </a:r>
            <a:endParaRPr lang="en-US" altLang="ja-JP"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marL="0" indent="0" eaLnBrk="1" hangingPunct="1">
              <a:buNone/>
            </a:pPr>
            <a:endParaRPr lang="en-US" altLang="ja-JP" sz="2400" dirty="0" smtClean="0">
              <a:latin typeface="+mn-ea"/>
              <a:ea typeface="+mn-ea"/>
              <a:cs typeface="+mj-cs"/>
            </a:endParaRPr>
          </a:p>
          <a:p>
            <a:pPr marL="0" indent="0" eaLnBrk="1" hangingPunct="1">
              <a:buNone/>
            </a:pPr>
            <a:r>
              <a:rPr lang="ja-JP" altLang="en-US" sz="2800" dirty="0" smtClean="0">
                <a:latin typeface="+mn-ea"/>
                <a:ea typeface="+mn-ea"/>
                <a:cs typeface="+mj-cs"/>
              </a:rPr>
              <a:t>①</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　事業趣旨等との整合性</a:t>
            </a:r>
            <a:endPar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eaLnBrk="1" hangingPunct="1">
              <a:buNone/>
            </a:pP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②　科学的・技術的な意義及び優位性</a:t>
            </a:r>
            <a:endPar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eaLnBrk="1" hangingPunct="1">
              <a:buNone/>
            </a:pP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③　計画の妥当性</a:t>
            </a:r>
            <a:endPar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eaLnBrk="1" hangingPunct="1">
              <a:buNone/>
            </a:pP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④　実施体制</a:t>
            </a:r>
            <a:endPar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eaLnBrk="1" hangingPunct="1">
              <a:buNone/>
            </a:pP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⑤　所要経費</a:t>
            </a:r>
            <a:endPar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eaLnBrk="1" hangingPunct="1">
              <a:buNone/>
            </a:pP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⑥　相手国のニーズ、</a:t>
            </a:r>
            <a:r>
              <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ODA</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方針への合致</a:t>
            </a:r>
            <a:endPar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eaLnBrk="1" hangingPunct="1">
              <a:buNone/>
            </a:pP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⑦　継続的発展の見通し</a:t>
            </a:r>
            <a:endPar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Tree>
    <p:extLst>
      <p:ext uri="{BB962C8B-B14F-4D97-AF65-F5344CB8AC3E}">
        <p14:creationId xmlns:p14="http://schemas.microsoft.com/office/powerpoint/2010/main" val="420695882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04968" y="795968"/>
            <a:ext cx="4694830" cy="584775"/>
          </a:xfrm>
          <a:prstGeom prst="rect">
            <a:avLst/>
          </a:prstGeom>
          <a:noFill/>
        </p:spPr>
        <p:txBody>
          <a:bodyPr wrap="square" rtlCol="0">
            <a:spAutoFit/>
          </a:bodyPr>
          <a:lstStyle/>
          <a:p>
            <a:r>
              <a:rPr kumimoji="1"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留意事項（１）</a:t>
            </a:r>
            <a:endParaRPr kumimoji="1" lang="ja-JP" altLang="en-US" sz="3200" b="1"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409433" y="1777395"/>
            <a:ext cx="8105917" cy="3785652"/>
          </a:xfrm>
          <a:prstGeom prst="rect">
            <a:avLst/>
          </a:prstGeom>
          <a:noFill/>
        </p:spPr>
        <p:txBody>
          <a:bodyPr wrap="square" rtlCol="0">
            <a:spAutoFit/>
          </a:bodyPr>
          <a:lstStyle/>
          <a:p>
            <a:pPr marL="342900" lvl="0" indent="-342900" algn="just">
              <a:spcAft>
                <a:spcPts val="0"/>
              </a:spcAft>
              <a:buFont typeface="Symbol" panose="05050102010706020507" pitchFamily="18" charset="2"/>
              <a:buChar char=""/>
            </a:pPr>
            <a:r>
              <a:rPr lang="ja-JP" altLang="ja-JP" sz="2000" kern="100" dirty="0" smtClean="0">
                <a:latin typeface="メイリオ" panose="020B0604030504040204" pitchFamily="50" charset="-128"/>
                <a:ea typeface="メイリオ" panose="020B0604030504040204" pitchFamily="50" charset="-128"/>
                <a:cs typeface="メイリオ" panose="020B0604030504040204" pitchFamily="50" charset="-128"/>
              </a:rPr>
              <a:t>外交</a:t>
            </a:r>
            <a:r>
              <a:rPr lang="ja-JP" altLang="ja-JP" sz="2000" kern="100" dirty="0">
                <a:latin typeface="メイリオ" panose="020B0604030504040204" pitchFamily="50" charset="-128"/>
                <a:ea typeface="メイリオ" panose="020B0604030504040204" pitchFamily="50" charset="-128"/>
                <a:cs typeface="メイリオ" panose="020B0604030504040204" pitchFamily="50" charset="-128"/>
              </a:rPr>
              <a:t>政策及び科学技術政策の観点から、</a:t>
            </a:r>
            <a:r>
              <a:rPr lang="ja-JP" altLang="ja-JP" sz="2000" b="1" kern="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共同研究相手国の適切な地域バランス</a:t>
            </a:r>
            <a:r>
              <a:rPr lang="ja-JP" altLang="ja-JP" sz="2000" kern="100" dirty="0">
                <a:latin typeface="メイリオ" panose="020B0604030504040204" pitchFamily="50" charset="-128"/>
                <a:ea typeface="メイリオ" panose="020B0604030504040204" pitchFamily="50" charset="-128"/>
                <a:cs typeface="メイリオ" panose="020B0604030504040204" pitchFamily="50" charset="-128"/>
              </a:rPr>
              <a:t>（採択案件が同一地域に過度に集中しないこと等）及び</a:t>
            </a:r>
            <a:r>
              <a:rPr lang="ja-JP" altLang="ja-JP" sz="2000" b="1" kern="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研究課題のバランス</a:t>
            </a:r>
            <a:r>
              <a:rPr lang="ja-JP" altLang="ja-JP" sz="2000" kern="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2000" kern="100" dirty="0" smtClean="0">
                <a:latin typeface="メイリオ" panose="020B0604030504040204" pitchFamily="50" charset="-128"/>
                <a:ea typeface="メイリオ" panose="020B0604030504040204" pitchFamily="50" charset="-128"/>
                <a:cs typeface="メイリオ" panose="020B0604030504040204" pitchFamily="50" charset="-128"/>
              </a:rPr>
              <a:t>特定</a:t>
            </a:r>
            <a:r>
              <a:rPr lang="ja-JP" altLang="en-US" sz="2000" kern="100" dirty="0">
                <a:latin typeface="メイリオ" panose="020B0604030504040204" pitchFamily="50" charset="-128"/>
                <a:ea typeface="メイリオ" panose="020B0604030504040204" pitchFamily="50" charset="-128"/>
                <a:cs typeface="メイリオ" panose="020B0604030504040204" pitchFamily="50" charset="-128"/>
              </a:rPr>
              <a:t>分野</a:t>
            </a:r>
            <a:r>
              <a:rPr lang="ja-JP" altLang="ja-JP" sz="2000" kern="1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ja-JP" sz="2000" kern="100" dirty="0">
                <a:latin typeface="メイリオ" panose="020B0604030504040204" pitchFamily="50" charset="-128"/>
                <a:ea typeface="メイリオ" panose="020B0604030504040204" pitchFamily="50" charset="-128"/>
                <a:cs typeface="メイリオ" panose="020B0604030504040204" pitchFamily="50" charset="-128"/>
              </a:rPr>
              <a:t>研究に過度に集中しないこと等）を考慮します</a:t>
            </a:r>
            <a:r>
              <a:rPr lang="ja-JP" altLang="ja-JP" sz="2000" kern="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42900" lvl="0" indent="-342900" algn="just">
              <a:spcAft>
                <a:spcPts val="0"/>
              </a:spcAft>
              <a:buFont typeface="Symbol" panose="05050102010706020507" pitchFamily="18" charset="2"/>
              <a:buChar char=""/>
            </a:pPr>
            <a:endParaRPr lang="ja-JP"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pPr marL="342900" lvl="0" indent="-342900" algn="just">
              <a:spcAft>
                <a:spcPts val="0"/>
              </a:spcAft>
              <a:buFont typeface="Symbol" panose="05050102010706020507" pitchFamily="18" charset="2"/>
              <a:buChar char=""/>
            </a:pPr>
            <a:r>
              <a:rPr lang="ja-JP" altLang="ja-JP" sz="2000" kern="100" dirty="0" smtClean="0">
                <a:latin typeface="メイリオ" panose="020B0604030504040204" pitchFamily="50" charset="-128"/>
                <a:ea typeface="メイリオ" panose="020B0604030504040204" pitchFamily="50" charset="-128"/>
                <a:cs typeface="メイリオ" panose="020B0604030504040204" pitchFamily="50" charset="-128"/>
              </a:rPr>
              <a:t>課題選考</a:t>
            </a:r>
            <a:r>
              <a:rPr lang="ja-JP" altLang="ja-JP" sz="2000" kern="100" dirty="0">
                <a:latin typeface="メイリオ" panose="020B0604030504040204" pitchFamily="50" charset="-128"/>
                <a:ea typeface="メイリオ" panose="020B0604030504040204" pitchFamily="50" charset="-128"/>
                <a:cs typeface="メイリオ" panose="020B0604030504040204" pitchFamily="50" charset="-128"/>
              </a:rPr>
              <a:t>に当たっては、研究水準の高さとともに、研究開発計画が重点的であり、かつ具体性が高い課題であって、</a:t>
            </a:r>
            <a:r>
              <a:rPr lang="ja-JP" altLang="ja-JP" sz="2000" b="1" kern="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研究成果の社会還元の時期、方法を含めた道筋が明確</a:t>
            </a:r>
            <a:r>
              <a:rPr lang="ja-JP" altLang="ja-JP" sz="2000" kern="100" dirty="0">
                <a:latin typeface="メイリオ" panose="020B0604030504040204" pitchFamily="50" charset="-128"/>
                <a:ea typeface="メイリオ" panose="020B0604030504040204" pitchFamily="50" charset="-128"/>
                <a:cs typeface="メイリオ" panose="020B0604030504040204" pitchFamily="50" charset="-128"/>
              </a:rPr>
              <a:t>である課題が高く評価されます</a:t>
            </a:r>
            <a:r>
              <a:rPr lang="ja-JP" altLang="ja-JP" sz="2000" kern="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42900" lvl="0" indent="-342900" algn="just">
              <a:spcAft>
                <a:spcPts val="0"/>
              </a:spcAft>
              <a:buFont typeface="Symbol" panose="05050102010706020507" pitchFamily="18" charset="2"/>
              <a:buChar char=""/>
            </a:pPr>
            <a:endParaRPr lang="ja-JP"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pPr marL="342900" lvl="0" indent="-342900" algn="just">
              <a:spcAft>
                <a:spcPts val="0"/>
              </a:spcAft>
              <a:buFont typeface="Symbol" panose="05050102010706020507" pitchFamily="18" charset="2"/>
              <a:buChar char=""/>
            </a:pPr>
            <a:r>
              <a:rPr lang="ja-JP" altLang="ja-JP" sz="2000" kern="100" dirty="0" smtClean="0">
                <a:latin typeface="メイリオ" panose="020B0604030504040204" pitchFamily="50" charset="-128"/>
                <a:ea typeface="メイリオ" panose="020B0604030504040204" pitchFamily="50" charset="-128"/>
                <a:cs typeface="メイリオ" panose="020B0604030504040204" pitchFamily="50" charset="-128"/>
              </a:rPr>
              <a:t>これ</a:t>
            </a:r>
            <a:r>
              <a:rPr lang="ja-JP" altLang="ja-JP" sz="2000" kern="100" dirty="0">
                <a:latin typeface="メイリオ" panose="020B0604030504040204" pitchFamily="50" charset="-128"/>
                <a:ea typeface="メイリオ" panose="020B0604030504040204" pitchFamily="50" charset="-128"/>
                <a:cs typeface="メイリオ" panose="020B0604030504040204" pitchFamily="50" charset="-128"/>
              </a:rPr>
              <a:t>まで採択課題のない国や採択課題の少ない国を共同研究相手国とする提案を歓迎します。</a:t>
            </a:r>
            <a:endParaRPr lang="ja-JP" altLang="ja-JP" sz="20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Tree>
    <p:extLst>
      <p:ext uri="{BB962C8B-B14F-4D97-AF65-F5344CB8AC3E}">
        <p14:creationId xmlns:p14="http://schemas.microsoft.com/office/powerpoint/2010/main" val="168885571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09782" y="796794"/>
            <a:ext cx="4694830" cy="584775"/>
          </a:xfrm>
          <a:prstGeom prst="rect">
            <a:avLst/>
          </a:prstGeom>
          <a:noFill/>
        </p:spPr>
        <p:txBody>
          <a:bodyPr wrap="square" rtlCol="0">
            <a:spAutoFit/>
          </a:bodyPr>
          <a:lstStyle/>
          <a:p>
            <a:r>
              <a:rPr kumimoji="1"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留意事項（２）</a:t>
            </a:r>
            <a:endParaRPr kumimoji="1" lang="ja-JP" altLang="en-US" sz="3200" b="1"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258701" y="1621904"/>
            <a:ext cx="8543558" cy="4031873"/>
          </a:xfrm>
          <a:prstGeom prst="rect">
            <a:avLst/>
          </a:prstGeom>
          <a:noFill/>
        </p:spPr>
        <p:txBody>
          <a:bodyPr wrap="square" rtlCol="0">
            <a:spAutoFit/>
          </a:bodyPr>
          <a:lstStyle/>
          <a:p>
            <a:pPr marL="285750" indent="-285750" algn="just">
              <a:buFont typeface="Wingdings" panose="05000000000000000000" pitchFamily="2" charset="2"/>
              <a:buChar char="l"/>
            </a:pPr>
            <a:r>
              <a:rPr lang="ja-JP" altLang="ja-JP" sz="1600" kern="100" dirty="0" smtClean="0">
                <a:latin typeface="メイリオ" panose="020B0604030504040204" pitchFamily="50" charset="-128"/>
                <a:ea typeface="メイリオ" panose="020B0604030504040204" pitchFamily="50" charset="-128"/>
                <a:cs typeface="メイリオ" panose="020B0604030504040204" pitchFamily="50" charset="-128"/>
              </a:rPr>
              <a:t>研究</a:t>
            </a:r>
            <a:r>
              <a:rPr lang="ja-JP" altLang="ja-JP" sz="1600" kern="100" dirty="0">
                <a:latin typeface="メイリオ" panose="020B0604030504040204" pitchFamily="50" charset="-128"/>
                <a:ea typeface="メイリオ" panose="020B0604030504040204" pitchFamily="50" charset="-128"/>
                <a:cs typeface="メイリオ" panose="020B0604030504040204" pitchFamily="50" charset="-128"/>
              </a:rPr>
              <a:t>期間終了後の成果の担い手が、研究開発の初期の段階から参画する事により、成果の社会実装への道筋がより確かなものとなります。この観点から、</a:t>
            </a:r>
            <a:r>
              <a:rPr lang="ja-JP" altLang="ja-JP" sz="1600" b="1" kern="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成果の担い手となる企業等と連携（産学官連携）</a:t>
            </a:r>
            <a:r>
              <a:rPr lang="ja-JP" altLang="ja-JP" sz="1600" kern="100" dirty="0">
                <a:latin typeface="メイリオ" panose="020B0604030504040204" pitchFamily="50" charset="-128"/>
                <a:ea typeface="メイリオ" panose="020B0604030504040204" pitchFamily="50" charset="-128"/>
                <a:cs typeface="メイリオ" panose="020B0604030504040204" pitchFamily="50" charset="-128"/>
              </a:rPr>
              <a:t>をした提案を歓迎します。産学官連携による研究提案を行う場合については、研究代表機関が様式</a:t>
            </a:r>
            <a:r>
              <a:rPr lang="ja-JP" altLang="ja-JP" sz="1600" kern="100" dirty="0" smtClean="0">
                <a:latin typeface="メイリオ" panose="020B0604030504040204" pitchFamily="50" charset="-128"/>
                <a:ea typeface="メイリオ" panose="020B0604030504040204" pitchFamily="50" charset="-128"/>
                <a:cs typeface="メイリオ" panose="020B0604030504040204" pitchFamily="50" charset="-128"/>
              </a:rPr>
              <a:t>２の</a:t>
            </a:r>
            <a:r>
              <a:rPr lang="en-US" altLang="ja-JP" sz="1600" kern="100"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ja-JP" sz="1600" kern="100" dirty="0" err="1"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kern="100" dirty="0">
                <a:latin typeface="メイリオ" panose="020B0604030504040204" pitchFamily="50" charset="-128"/>
                <a:ea typeface="メイリオ" panose="020B0604030504040204" pitchFamily="50" charset="-128"/>
                <a:cs typeface="メイリオ" panose="020B0604030504040204" pitchFamily="50" charset="-128"/>
              </a:rPr>
              <a:t>参加企業が様式</a:t>
            </a:r>
            <a:r>
              <a:rPr lang="ja-JP" altLang="ja-JP" sz="1600" kern="100" dirty="0" smtClean="0">
                <a:latin typeface="メイリオ" panose="020B0604030504040204" pitchFamily="50" charset="-128"/>
                <a:ea typeface="メイリオ" panose="020B0604030504040204" pitchFamily="50" charset="-128"/>
                <a:cs typeface="メイリオ" panose="020B0604030504040204" pitchFamily="50" charset="-128"/>
              </a:rPr>
              <a:t>１</a:t>
            </a:r>
            <a:r>
              <a:rPr lang="en-US" altLang="ja-JP" sz="1600" kern="100" dirty="0" smtClean="0">
                <a:latin typeface="メイリオ" panose="020B0604030504040204" pitchFamily="50" charset="-128"/>
                <a:ea typeface="メイリオ" panose="020B0604030504040204" pitchFamily="50" charset="-128"/>
                <a:cs typeface="メイリオ" panose="020B0604030504040204" pitchFamily="50" charset="-128"/>
              </a:rPr>
              <a:t>0</a:t>
            </a:r>
            <a:r>
              <a:rPr lang="ja-JP" altLang="ja-JP" sz="1600" kern="100" dirty="0" smtClean="0">
                <a:latin typeface="メイリオ" panose="020B0604030504040204" pitchFamily="50" charset="-128"/>
                <a:ea typeface="メイリオ" panose="020B0604030504040204" pitchFamily="50" charset="-128"/>
                <a:cs typeface="メイリオ" panose="020B0604030504040204" pitchFamily="50" charset="-128"/>
              </a:rPr>
              <a:t>へ</a:t>
            </a:r>
            <a:r>
              <a:rPr lang="ja-JP" altLang="ja-JP" sz="1600" kern="100" dirty="0">
                <a:latin typeface="メイリオ" panose="020B0604030504040204" pitchFamily="50" charset="-128"/>
                <a:ea typeface="メイリオ" panose="020B0604030504040204" pitchFamily="50" charset="-128"/>
                <a:cs typeface="メイリオ" panose="020B0604030504040204" pitchFamily="50" charset="-128"/>
              </a:rPr>
              <a:t>、それぞれ連携構想を具体的にご記入ください（研究開発代表機関が民間企業の場合は、様式</a:t>
            </a:r>
            <a:r>
              <a:rPr lang="ja-JP" altLang="ja-JP" sz="1600" kern="100" dirty="0" smtClean="0">
                <a:latin typeface="メイリオ" panose="020B0604030504040204" pitchFamily="50" charset="-128"/>
                <a:ea typeface="メイリオ" panose="020B0604030504040204" pitchFamily="50" charset="-128"/>
                <a:cs typeface="メイリオ" panose="020B0604030504040204" pitchFamily="50" charset="-128"/>
              </a:rPr>
              <a:t>１</a:t>
            </a:r>
            <a:r>
              <a:rPr lang="en-US" altLang="ja-JP" sz="1600" kern="100" dirty="0" smtClean="0">
                <a:latin typeface="メイリオ" panose="020B0604030504040204" pitchFamily="50" charset="-128"/>
                <a:ea typeface="メイリオ" panose="020B0604030504040204" pitchFamily="50" charset="-128"/>
                <a:cs typeface="メイリオ" panose="020B0604030504040204" pitchFamily="50" charset="-128"/>
              </a:rPr>
              <a:t>0</a:t>
            </a:r>
            <a:r>
              <a:rPr lang="ja-JP" altLang="en-US" sz="1600" kern="100" dirty="0" err="1" smtClean="0">
                <a:latin typeface="メイリオ" panose="020B0604030504040204" pitchFamily="50" charset="-128"/>
                <a:ea typeface="メイリオ" panose="020B0604030504040204" pitchFamily="50" charset="-128"/>
                <a:cs typeface="メイリオ" panose="020B0604030504040204" pitchFamily="50" charset="-128"/>
              </a:rPr>
              <a:t>を</a:t>
            </a:r>
            <a:r>
              <a:rPr lang="ja-JP" altLang="ja-JP" sz="1600" kern="100" dirty="0" err="1" smtClean="0">
                <a:latin typeface="メイリオ" panose="020B0604030504040204" pitchFamily="50" charset="-128"/>
                <a:ea typeface="メイリオ" panose="020B0604030504040204" pitchFamily="50" charset="-128"/>
                <a:cs typeface="メイリオ" panose="020B0604030504040204" pitchFamily="50" charset="-128"/>
              </a:rPr>
              <a:t>提</a:t>
            </a:r>
            <a:r>
              <a:rPr lang="ja-JP" altLang="ja-JP" sz="1600" kern="100" dirty="0" smtClean="0">
                <a:latin typeface="メイリオ" panose="020B0604030504040204" pitchFamily="50" charset="-128"/>
                <a:ea typeface="メイリオ" panose="020B0604030504040204" pitchFamily="50" charset="-128"/>
                <a:cs typeface="メイリオ" panose="020B0604030504040204" pitchFamily="50" charset="-128"/>
              </a:rPr>
              <a:t>出</a:t>
            </a:r>
            <a:r>
              <a:rPr lang="ja-JP" altLang="ja-JP" sz="1600" kern="100" dirty="0">
                <a:latin typeface="メイリオ" panose="020B0604030504040204" pitchFamily="50" charset="-128"/>
                <a:ea typeface="メイリオ" panose="020B0604030504040204" pitchFamily="50" charset="-128"/>
                <a:cs typeface="メイリオ" panose="020B0604030504040204" pitchFamily="50" charset="-128"/>
              </a:rPr>
              <a:t>してください）。</a:t>
            </a:r>
            <a:endParaRPr lang="en-US" altLang="ja-JP" sz="1600" kern="100" dirty="0">
              <a:latin typeface="メイリオ" panose="020B0604030504040204" pitchFamily="50" charset="-128"/>
              <a:ea typeface="メイリオ" panose="020B0604030504040204" pitchFamily="50" charset="-128"/>
              <a:cs typeface="メイリオ" panose="020B0604030504040204" pitchFamily="50" charset="-128"/>
            </a:endParaRPr>
          </a:p>
          <a:p>
            <a:pPr marL="285750" lvl="0" indent="-285750" algn="just">
              <a:buFont typeface="Wingdings" panose="05000000000000000000" pitchFamily="2" charset="2"/>
              <a:buChar char="l"/>
            </a:pPr>
            <a:endParaRPr lang="ja-JP" altLang="ja-JP" sz="1600" kern="100" dirty="0">
              <a:latin typeface="メイリオ" panose="020B0604030504040204" pitchFamily="50" charset="-128"/>
              <a:ea typeface="メイリオ" panose="020B0604030504040204" pitchFamily="50" charset="-128"/>
              <a:cs typeface="メイリオ" panose="020B0604030504040204" pitchFamily="50" charset="-128"/>
            </a:endParaRPr>
          </a:p>
          <a:p>
            <a:pPr marL="285750" lvl="0" indent="-285750" algn="just">
              <a:buFont typeface="Wingdings" panose="05000000000000000000" pitchFamily="2" charset="2"/>
              <a:buChar char="l"/>
            </a:pPr>
            <a:r>
              <a:rPr lang="ja-JP" altLang="ja-JP" sz="1600" kern="100" dirty="0" smtClean="0">
                <a:latin typeface="メイリオ" panose="020B0604030504040204" pitchFamily="50" charset="-128"/>
                <a:ea typeface="メイリオ" panose="020B0604030504040204" pitchFamily="50" charset="-128"/>
                <a:cs typeface="メイリオ" panose="020B0604030504040204" pitchFamily="50" charset="-128"/>
              </a:rPr>
              <a:t>地球</a:t>
            </a:r>
            <a:r>
              <a:rPr lang="ja-JP" altLang="ja-JP" sz="1600" kern="100" dirty="0">
                <a:latin typeface="メイリオ" panose="020B0604030504040204" pitchFamily="50" charset="-128"/>
                <a:ea typeface="メイリオ" panose="020B0604030504040204" pitchFamily="50" charset="-128"/>
                <a:cs typeface="メイリオ" panose="020B0604030504040204" pitchFamily="50" charset="-128"/>
              </a:rPr>
              <a:t>規模課題対応というプログラムの性質に鑑み、</a:t>
            </a:r>
            <a:r>
              <a:rPr lang="ja-JP" altLang="ja-JP" sz="1600" b="1" kern="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複数国を相手国とする共同研究</a:t>
            </a:r>
            <a:r>
              <a:rPr lang="ja-JP" altLang="ja-JP" sz="1600" kern="100" dirty="0">
                <a:latin typeface="メイリオ" panose="020B0604030504040204" pitchFamily="50" charset="-128"/>
                <a:ea typeface="メイリオ" panose="020B0604030504040204" pitchFamily="50" charset="-128"/>
                <a:cs typeface="メイリオ" panose="020B0604030504040204" pitchFamily="50" charset="-128"/>
              </a:rPr>
              <a:t>の提案も歓迎します。複数国と国際共同研究を実施する研究提案において、受付締切までに</a:t>
            </a:r>
            <a:r>
              <a:rPr lang="ja-JP" altLang="ja-JP" sz="1600" b="1" kern="100" dirty="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全ての</a:t>
            </a:r>
            <a:r>
              <a:rPr lang="ja-JP" altLang="ja-JP" sz="1600" kern="100" dirty="0">
                <a:latin typeface="メイリオ" panose="020B0604030504040204" pitchFamily="50" charset="-128"/>
                <a:ea typeface="メイリオ" panose="020B0604030504040204" pitchFamily="50" charset="-128"/>
                <a:cs typeface="メイリオ" panose="020B0604030504040204" pitchFamily="50" charset="-128"/>
              </a:rPr>
              <a:t>相手国政府より技術協力プロジェクトの要請が提出されていない場合は、「要件未達」と判断し、選考を行いません。また、研究開始に当たっては、</a:t>
            </a:r>
            <a:r>
              <a:rPr lang="ja-JP" altLang="ja-JP" sz="1600" b="1" kern="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全ての</a:t>
            </a:r>
            <a:r>
              <a:rPr lang="ja-JP" altLang="ja-JP" sz="1600" kern="100" dirty="0">
                <a:latin typeface="メイリオ" panose="020B0604030504040204" pitchFamily="50" charset="-128"/>
                <a:ea typeface="メイリオ" panose="020B0604030504040204" pitchFamily="50" charset="-128"/>
                <a:cs typeface="メイリオ" panose="020B0604030504040204" pitchFamily="50" charset="-128"/>
              </a:rPr>
              <a:t>関係国との間でＲ／Ｄへの署名を得る必要があります</a:t>
            </a:r>
            <a:r>
              <a:rPr lang="ja-JP" altLang="ja-JP" sz="16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kern="1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5750" lvl="0" indent="-285750" algn="just">
              <a:buFont typeface="Wingdings" panose="05000000000000000000" pitchFamily="2" charset="2"/>
              <a:buChar char="l"/>
            </a:pPr>
            <a:endParaRPr lang="en-US" altLang="ja-JP" sz="16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5750" lvl="0" indent="-285750" algn="just">
              <a:buFont typeface="Wingdings" panose="05000000000000000000" pitchFamily="2" charset="2"/>
              <a:buChar char="l"/>
            </a:pPr>
            <a:r>
              <a:rPr lang="ja-JP" altLang="ja-JP" sz="1600" b="1" kern="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アフリカ地域や後発開発途上国を対象とした研究課題提案</a:t>
            </a:r>
            <a:r>
              <a:rPr lang="ja-JP" altLang="ja-JP" sz="1600" kern="100" dirty="0" smtClean="0">
                <a:latin typeface="メイリオ" panose="020B0604030504040204" pitchFamily="50" charset="-128"/>
                <a:ea typeface="メイリオ" panose="020B0604030504040204" pitchFamily="50" charset="-128"/>
                <a:cs typeface="メイリオ" panose="020B0604030504040204" pitchFamily="50" charset="-128"/>
              </a:rPr>
              <a:t>を歓迎します。なお、これらの国々においては、人材育成、現地調査の実施と分析、そして適正技術や問題即応技術の開発と適用が重要であり、その観点を含む取組を期待します。</a:t>
            </a:r>
            <a:endParaRPr lang="ja-JP" altLang="ja-JP" sz="1600" kern="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Tree>
    <p:extLst>
      <p:ext uri="{BB962C8B-B14F-4D97-AF65-F5344CB8AC3E}">
        <p14:creationId xmlns:p14="http://schemas.microsoft.com/office/powerpoint/2010/main" val="191959247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
          <p:cNvSpPr>
            <a:spLocks noChangeArrowheads="1"/>
          </p:cNvSpPr>
          <p:nvPr/>
        </p:nvSpPr>
        <p:spPr bwMode="auto">
          <a:xfrm>
            <a:off x="351692" y="1063085"/>
            <a:ext cx="8075735" cy="731227"/>
          </a:xfrm>
          <a:prstGeom prst="rect">
            <a:avLst/>
          </a:prstGeom>
          <a:noFill/>
          <a:ln w="9525" algn="ctr">
            <a:noFill/>
            <a:miter lim="800000"/>
            <a:headEnd/>
            <a:tailEnd/>
          </a:ln>
          <a:effectLst/>
        </p:spPr>
        <p:txBody>
          <a:bodyPr lIns="88403" tIns="44202" rIns="88403" bIns="44202" anchor="ctr"/>
          <a:lstStyle>
            <a:lvl1pPr defTabSz="957263" eaLnBrk="0" hangingPunct="0">
              <a:defRPr kumimoji="1" sz="1900">
                <a:solidFill>
                  <a:schemeClr val="tx1"/>
                </a:solidFill>
                <a:latin typeface="Arial" charset="0"/>
                <a:ea typeface="ＭＳ Ｐゴシック" pitchFamily="50" charset="-128"/>
              </a:defRPr>
            </a:lvl1pPr>
            <a:lvl2pPr marL="742950" indent="-285750" defTabSz="957263" eaLnBrk="0" hangingPunct="0">
              <a:defRPr kumimoji="1" sz="1900">
                <a:solidFill>
                  <a:schemeClr val="tx1"/>
                </a:solidFill>
                <a:latin typeface="Arial" charset="0"/>
                <a:ea typeface="ＭＳ Ｐゴシック" pitchFamily="50" charset="-128"/>
              </a:defRPr>
            </a:lvl2pPr>
            <a:lvl3pPr marL="1143000" indent="-228600" defTabSz="957263" eaLnBrk="0" hangingPunct="0">
              <a:defRPr kumimoji="1" sz="1900">
                <a:solidFill>
                  <a:schemeClr val="tx1"/>
                </a:solidFill>
                <a:latin typeface="Arial" charset="0"/>
                <a:ea typeface="ＭＳ Ｐゴシック" pitchFamily="50" charset="-128"/>
              </a:defRPr>
            </a:lvl3pPr>
            <a:lvl4pPr marL="1600200" indent="-228600" defTabSz="957263" eaLnBrk="0" hangingPunct="0">
              <a:defRPr kumimoji="1" sz="1900">
                <a:solidFill>
                  <a:schemeClr val="tx1"/>
                </a:solidFill>
                <a:latin typeface="Arial" charset="0"/>
                <a:ea typeface="ＭＳ Ｐゴシック" pitchFamily="50" charset="-128"/>
              </a:defRPr>
            </a:lvl4pPr>
            <a:lvl5pPr marL="2057400" indent="-228600" defTabSz="957263" eaLnBrk="0" hangingPunct="0">
              <a:defRPr kumimoji="1" sz="19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9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9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9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900">
                <a:solidFill>
                  <a:schemeClr val="tx1"/>
                </a:solidFill>
                <a:latin typeface="Arial" charset="0"/>
                <a:ea typeface="ＭＳ Ｐゴシック" pitchFamily="50" charset="-128"/>
              </a:defRPr>
            </a:lvl9pPr>
          </a:lstStyle>
          <a:p>
            <a:pPr eaLnBrk="1" fontAlgn="base" hangingPunct="1">
              <a:spcBef>
                <a:spcPct val="0"/>
              </a:spcBef>
              <a:spcAft>
                <a:spcPct val="0"/>
              </a:spcAft>
              <a:defRPr/>
            </a:pPr>
            <a:r>
              <a:rPr lang="ja-JP" altLang="en-US" sz="3692" b="1" dirty="0" smtClean="0">
                <a:solidFill>
                  <a:srgbClr val="000099"/>
                </a:solidFill>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応募者（研究代表者）の要件</a:t>
            </a:r>
            <a:endParaRPr lang="ja-JP" altLang="en-US" sz="3692" b="1" dirty="0">
              <a:solidFill>
                <a:srgbClr val="000099"/>
              </a:solidFill>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Rectangle 3"/>
          <p:cNvSpPr txBox="1">
            <a:spLocks noChangeArrowheads="1"/>
          </p:cNvSpPr>
          <p:nvPr/>
        </p:nvSpPr>
        <p:spPr bwMode="auto">
          <a:xfrm>
            <a:off x="351692" y="2088356"/>
            <a:ext cx="8486066" cy="362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rgbClr val="141414"/>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rgbClr val="141414"/>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rgbClr val="141414"/>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rgbClr val="141414"/>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rgbClr val="141414"/>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eaLnBrk="1" hangingPunct="1">
              <a:spcBef>
                <a:spcPts val="0"/>
              </a:spcBef>
              <a:buFontTx/>
              <a:buNone/>
              <a:defRPr/>
            </a:pP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国内の研究機関</a:t>
            </a:r>
            <a:r>
              <a:rPr lang="ja-JP" altLang="en-US" sz="2000" b="1" baseline="300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に所属している研究者、</a:t>
            </a: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または、応募時に海外在住の</a:t>
            </a:r>
            <a:endParaRPr lang="en-US" altLang="ja-JP"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eaLnBrk="1" hangingPunct="1">
              <a:spcBef>
                <a:spcPts val="0"/>
              </a:spcBef>
              <a:buFontTx/>
              <a:buNone/>
              <a:defRPr/>
            </a:pP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研究者で、契約開始日もしくは令和</a:t>
            </a:r>
            <a:r>
              <a:rPr lang="en-US" altLang="ja-JP"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日のいずれか早い日に</a:t>
            </a:r>
            <a:endParaRPr lang="en-US" altLang="ja-JP"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eaLnBrk="1" hangingPunct="1">
              <a:spcBef>
                <a:spcPts val="0"/>
              </a:spcBef>
              <a:buFontTx/>
              <a:buNone/>
              <a:defRPr/>
            </a:pP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おいて、日本国内の研究機関に所属して研究を実施する体制を取ることができる研究者で、</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当該国際共同研究の研究代表者としての責務を</a:t>
            </a:r>
            <a:endPar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eaLnBrk="1" hangingPunct="1">
              <a:spcBef>
                <a:spcPts val="0"/>
              </a:spcBef>
              <a:buFontTx/>
              <a:buNone/>
              <a:defRPr/>
            </a:pP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果たし、</a:t>
            </a:r>
            <a:r>
              <a:rPr lang="ja-JP" altLang="en-US" sz="2000" b="1" u="sng" dirty="0" smtClean="0">
                <a:latin typeface="メイリオ" panose="020B0604030504040204" pitchFamily="50" charset="-128"/>
                <a:ea typeface="メイリオ" panose="020B0604030504040204" pitchFamily="50" charset="-128"/>
                <a:cs typeface="メイリオ" panose="020B0604030504040204" pitchFamily="50" charset="-128"/>
              </a:rPr>
              <a:t>最初から最後まで国際共同研究に従事できること</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が研究代表者</a:t>
            </a:r>
            <a:endPar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eaLnBrk="1" hangingPunct="1">
              <a:spcBef>
                <a:spcPts val="0"/>
              </a:spcBef>
              <a:buFontTx/>
              <a:buNone/>
              <a:defRPr/>
            </a:pP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（応募者）の要件。</a:t>
            </a:r>
            <a:endPar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eaLnBrk="1" hangingPunct="1">
              <a:spcBef>
                <a:spcPts val="0"/>
              </a:spcBef>
              <a:buFontTx/>
              <a:buNone/>
              <a:defRPr/>
            </a:pPr>
            <a:endPar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eaLnBrk="1" hangingPunct="1">
              <a:spcBef>
                <a:spcPts val="0"/>
              </a:spcBef>
              <a:buFontTx/>
              <a:buNone/>
              <a:defRPr/>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＊「国内の研究機関」とは、日本国内の法人格を有する</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大学、国公私立高等専門学校、</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独立行政法人、国公立試験研究機関、公益法人、企業等、及び法人化していない国立研究機関を指します。法人の場合、どの法人格であるかは問いませんが、研究実施能力については選考の際に問われます。</a:t>
            </a:r>
          </a:p>
        </p:txBody>
      </p:sp>
      <p:sp>
        <p:nvSpPr>
          <p:cNvPr id="5" name="テキスト ボックス 4"/>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Tree>
    <p:extLst>
      <p:ext uri="{BB962C8B-B14F-4D97-AF65-F5344CB8AC3E}">
        <p14:creationId xmlns:p14="http://schemas.microsoft.com/office/powerpoint/2010/main" val="11541925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250824" y="2166794"/>
            <a:ext cx="8642350" cy="3989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rgbClr val="141414"/>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rgbClr val="141414"/>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rgbClr val="141414"/>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rgbClr val="141414"/>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rgbClr val="141414"/>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180975" indent="-180975" eaLnBrk="1" hangingPunct="1">
              <a:spcBef>
                <a:spcPct val="0"/>
              </a:spcBef>
              <a:buFontTx/>
              <a:buNone/>
            </a:pP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国内の研究機関は、</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日本国内の法人格を有する</a:t>
            </a:r>
            <a:r>
              <a:rPr lang="ja-JP" altLang="ja-JP"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大学、</a:t>
            </a:r>
            <a:r>
              <a:rPr lang="ja-JP" altLang="en-US"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国公私立</a:t>
            </a: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高等専門学校、</a:t>
            </a:r>
            <a:r>
              <a:rPr lang="ja-JP" altLang="ja-JP"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独立行政法人、国公立試験研究機関、公益</a:t>
            </a:r>
            <a:r>
              <a:rPr lang="ja-JP"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法人、企業等</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です</a:t>
            </a:r>
            <a:r>
              <a:rPr lang="ja-JP"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eaLnBrk="1" hangingPunct="1">
              <a:spcBef>
                <a:spcPct val="0"/>
              </a:spcBef>
              <a:buFontTx/>
              <a:buNone/>
            </a:pPr>
            <a:endPar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eaLnBrk="1" hangingPunct="1">
              <a:spcBef>
                <a:spcPct val="0"/>
              </a:spcBef>
              <a:buFontTx/>
              <a:buNone/>
            </a:pP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 相手国研究機関は公共性のある活動を行っている大学・研究機関です。</a:t>
            </a:r>
            <a:r>
              <a:rPr lang="ja-JP" altLang="en-US" sz="20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（ただし軍事関係を除く。）</a:t>
            </a:r>
          </a:p>
          <a:p>
            <a:pPr marL="180975" indent="-180975" eaLnBrk="1" hangingPunct="1">
              <a:spcBef>
                <a:spcPct val="0"/>
              </a:spcBef>
              <a:buFontTx/>
              <a:buNone/>
            </a:pPr>
            <a:endPar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eaLnBrk="1" hangingPunct="1">
              <a:spcBef>
                <a:spcPct val="0"/>
              </a:spcBef>
              <a:buFontTx/>
              <a:buNone/>
            </a:pP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 日本国でも相手国でもない第３国の研究機関とは、本国際共同研究はできません。また、第３国の研究機関にのみ所属する研究者は、本国際共同研究の参加者になることはできません。</a:t>
            </a:r>
          </a:p>
        </p:txBody>
      </p:sp>
      <p:sp>
        <p:nvSpPr>
          <p:cNvPr id="5" name="Rectangle 4"/>
          <p:cNvSpPr>
            <a:spLocks noChangeArrowheads="1"/>
          </p:cNvSpPr>
          <p:nvPr/>
        </p:nvSpPr>
        <p:spPr bwMode="auto">
          <a:xfrm>
            <a:off x="534132" y="704341"/>
            <a:ext cx="8075735" cy="731227"/>
          </a:xfrm>
          <a:prstGeom prst="rect">
            <a:avLst/>
          </a:prstGeom>
          <a:noFill/>
          <a:ln w="9525" algn="ctr">
            <a:noFill/>
            <a:miter lim="800000"/>
            <a:headEnd/>
            <a:tailEnd/>
          </a:ln>
          <a:effectLst/>
        </p:spPr>
        <p:txBody>
          <a:bodyPr lIns="88403" tIns="44202" rIns="88403" bIns="44202" anchor="ctr"/>
          <a:lstStyle>
            <a:lvl1pPr defTabSz="957263" eaLnBrk="0" hangingPunct="0">
              <a:defRPr kumimoji="1" sz="1900">
                <a:solidFill>
                  <a:schemeClr val="tx1"/>
                </a:solidFill>
                <a:latin typeface="Arial" charset="0"/>
                <a:ea typeface="ＭＳ Ｐゴシック" pitchFamily="50" charset="-128"/>
              </a:defRPr>
            </a:lvl1pPr>
            <a:lvl2pPr marL="742950" indent="-285750" defTabSz="957263" eaLnBrk="0" hangingPunct="0">
              <a:defRPr kumimoji="1" sz="1900">
                <a:solidFill>
                  <a:schemeClr val="tx1"/>
                </a:solidFill>
                <a:latin typeface="Arial" charset="0"/>
                <a:ea typeface="ＭＳ Ｐゴシック" pitchFamily="50" charset="-128"/>
              </a:defRPr>
            </a:lvl2pPr>
            <a:lvl3pPr marL="1143000" indent="-228600" defTabSz="957263" eaLnBrk="0" hangingPunct="0">
              <a:defRPr kumimoji="1" sz="1900">
                <a:solidFill>
                  <a:schemeClr val="tx1"/>
                </a:solidFill>
                <a:latin typeface="Arial" charset="0"/>
                <a:ea typeface="ＭＳ Ｐゴシック" pitchFamily="50" charset="-128"/>
              </a:defRPr>
            </a:lvl3pPr>
            <a:lvl4pPr marL="1600200" indent="-228600" defTabSz="957263" eaLnBrk="0" hangingPunct="0">
              <a:defRPr kumimoji="1" sz="1900">
                <a:solidFill>
                  <a:schemeClr val="tx1"/>
                </a:solidFill>
                <a:latin typeface="Arial" charset="0"/>
                <a:ea typeface="ＭＳ Ｐゴシック" pitchFamily="50" charset="-128"/>
              </a:defRPr>
            </a:lvl4pPr>
            <a:lvl5pPr marL="2057400" indent="-228600" defTabSz="957263" eaLnBrk="0" hangingPunct="0">
              <a:defRPr kumimoji="1" sz="19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9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9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9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900">
                <a:solidFill>
                  <a:schemeClr val="tx1"/>
                </a:solidFill>
                <a:latin typeface="Arial" charset="0"/>
                <a:ea typeface="ＭＳ Ｐゴシック" pitchFamily="50" charset="-128"/>
              </a:defRPr>
            </a:lvl9pPr>
          </a:lstStyle>
          <a:p>
            <a:pPr eaLnBrk="1" fontAlgn="base" hangingPunct="1">
              <a:spcBef>
                <a:spcPct val="0"/>
              </a:spcBef>
              <a:spcAft>
                <a:spcPct val="0"/>
              </a:spcAft>
              <a:defRPr/>
            </a:pPr>
            <a:r>
              <a:rPr lang="ja-JP" altLang="en-US" sz="3692" b="1" dirty="0" smtClean="0">
                <a:solidFill>
                  <a:srgbClr val="000099"/>
                </a:solidFill>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研究チームの要件</a:t>
            </a:r>
            <a:endParaRPr lang="ja-JP" altLang="en-US" sz="3692" b="1" dirty="0">
              <a:solidFill>
                <a:srgbClr val="000099"/>
              </a:solidFill>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Tree>
    <p:extLst>
      <p:ext uri="{BB962C8B-B14F-4D97-AF65-F5344CB8AC3E}">
        <p14:creationId xmlns:p14="http://schemas.microsoft.com/office/powerpoint/2010/main" val="7631822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44697" y="619868"/>
            <a:ext cx="5746560" cy="584775"/>
          </a:xfrm>
          <a:prstGeom prst="rect">
            <a:avLst/>
          </a:prstGeom>
          <a:noFill/>
        </p:spPr>
        <p:txBody>
          <a:bodyPr wrap="square" rtlCol="0">
            <a:spAutoFit/>
          </a:bodyPr>
          <a:lstStyle/>
          <a:p>
            <a:r>
              <a:rPr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応募にあたっての注意事項</a:t>
            </a:r>
            <a:endParaRPr kumimoji="1" lang="ja-JP" altLang="en-US" sz="3200" b="1"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544697" y="1720997"/>
            <a:ext cx="8146860" cy="646331"/>
          </a:xfrm>
          <a:prstGeom prst="rect">
            <a:avLst/>
          </a:prstGeom>
          <a:noFill/>
        </p:spPr>
        <p:txBody>
          <a:bodyPr wrap="square" rtlCol="0">
            <a:spAutoFit/>
          </a:bodyPr>
          <a:lstStyle/>
          <a:p>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AMED</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公募要領 「</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IX.</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その他」</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には以下の重要な事項が記載してあります。</a:t>
            </a:r>
            <a:r>
              <a:rPr lang="ja-JP" altLang="en-US"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よく読んで応募して下さい。</a:t>
            </a:r>
            <a:endParaRPr lang="en-US" altLang="ja-JP"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544698" y="2492097"/>
            <a:ext cx="8380362" cy="3416320"/>
          </a:xfrm>
          <a:prstGeom prst="rect">
            <a:avLst/>
          </a:prstGeom>
          <a:noFill/>
        </p:spPr>
        <p:txBody>
          <a:bodyPr wrap="square" rtlCol="0">
            <a:spAutoFit/>
          </a:bodyPr>
          <a:lstStyle/>
          <a:p>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 </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人権の保護及び法令</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等の遵守への対応について</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（１）法令等の遵守について</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）ライフサイエンスに関する研究開発について</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（３）生物遺伝子等利用に伴う各種規制</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 </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「国民との科学・技術対話の推進について（基本的取組方針）」</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3</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バイオサイエンスデータベースセンター</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への</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協力</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4. </a:t>
            </a:r>
            <a:r>
              <a:rPr lang="en-US" altLang="ja-JP" dirty="0" err="1">
                <a:latin typeface="メイリオ" panose="020B0604030504040204" pitchFamily="50" charset="-128"/>
                <a:ea typeface="メイリオ" panose="020B0604030504040204" pitchFamily="50" charset="-128"/>
                <a:cs typeface="メイリオ" panose="020B0604030504040204" pitchFamily="50" charset="-128"/>
              </a:rPr>
              <a:t>R</a:t>
            </a:r>
            <a:r>
              <a:rPr lang="en-US" altLang="ja-JP" dirty="0" err="1" smtClean="0">
                <a:latin typeface="メイリオ" panose="020B0604030504040204" pitchFamily="50" charset="-128"/>
                <a:ea typeface="メイリオ" panose="020B0604030504040204" pitchFamily="50" charset="-128"/>
                <a:cs typeface="メイリオ" panose="020B0604030504040204" pitchFamily="50" charset="-128"/>
              </a:rPr>
              <a:t>esearchmap</a:t>
            </a:r>
            <a:r>
              <a:rPr lang="ja-JP" altLang="en-US" dirty="0" err="1">
                <a:latin typeface="メイリオ" panose="020B0604030504040204" pitchFamily="50" charset="-128"/>
                <a:ea typeface="メイリオ" panose="020B0604030504040204" pitchFamily="50" charset="-128"/>
                <a:cs typeface="メイリオ" panose="020B0604030504040204" pitchFamily="50" charset="-128"/>
              </a:rPr>
              <a:t>への</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登録に</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ついて</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5. </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既存</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の研究施設・設備の有効活用による効果的な研究開発の推進に</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ついて</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6.</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バイオサイエンスデータベースセンターへの協力</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7. </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開発</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したリソースのナショナルバイオリソース（</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NBRP</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）中核機関への寄託 </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8.</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健康</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危険情報に</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ついて</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9.</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安全</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保障貿易管理について（海外への技術漏洩への対処</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Tree>
    <p:extLst>
      <p:ext uri="{BB962C8B-B14F-4D97-AF65-F5344CB8AC3E}">
        <p14:creationId xmlns:p14="http://schemas.microsoft.com/office/powerpoint/2010/main" val="370915322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0" y="2333291"/>
            <a:ext cx="9144000" cy="2089150"/>
          </a:xfrm>
          <a:prstGeom prst="rect">
            <a:avLst/>
          </a:prstGeom>
        </p:spPr>
        <p:txBody>
          <a:bodyPr/>
          <a:lstStyle/>
          <a:p>
            <a:pPr marL="542925" indent="-457200" algn="ctr">
              <a:lnSpc>
                <a:spcPct val="80000"/>
              </a:lnSpc>
            </a:pPr>
            <a:r>
              <a:rPr lang="ja-JP" altLang="en-US" sz="48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採択されたら</a:t>
            </a:r>
            <a:endParaRPr lang="en-US" altLang="ja-JP" sz="4800" b="1" dirty="0">
              <a:solidFill>
                <a:srgbClr val="000099"/>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Tree>
    <p:extLst>
      <p:ext uri="{BB962C8B-B14F-4D97-AF65-F5344CB8AC3E}">
        <p14:creationId xmlns:p14="http://schemas.microsoft.com/office/powerpoint/2010/main" val="5179363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a:spLocks noChangeArrowheads="1"/>
          </p:cNvSpPr>
          <p:nvPr/>
        </p:nvSpPr>
        <p:spPr bwMode="auto">
          <a:xfrm>
            <a:off x="574984" y="750852"/>
            <a:ext cx="5269595" cy="646321"/>
          </a:xfrm>
          <a:prstGeom prst="rect">
            <a:avLst/>
          </a:prstGeom>
          <a:noFill/>
          <a:ln>
            <a:noFill/>
          </a:ln>
          <a:extLst/>
        </p:spPr>
        <p:txBody>
          <a:bodyPr wrap="square" lIns="91429" tIns="45715" rIns="91429" bIns="45715" anchor="ctr">
            <a:spAutoFit/>
          </a:bodyPr>
          <a:lstStyle/>
          <a:p>
            <a:pPr>
              <a:defRPr/>
            </a:pPr>
            <a:r>
              <a:rPr lang="en-US" altLang="ja-JP" sz="36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SATREPS</a:t>
            </a:r>
            <a:r>
              <a:rPr lang="ja-JP" altLang="en-US" sz="36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とは</a:t>
            </a:r>
            <a:endParaRPr lang="ja-JP" altLang="en-US" sz="3600" b="1" dirty="0">
              <a:solidFill>
                <a:srgbClr val="000099"/>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角丸四角形 13"/>
          <p:cNvSpPr>
            <a:spLocks noChangeArrowheads="1"/>
          </p:cNvSpPr>
          <p:nvPr/>
        </p:nvSpPr>
        <p:spPr bwMode="auto">
          <a:xfrm>
            <a:off x="5345403" y="2171115"/>
            <a:ext cx="3590779" cy="1410668"/>
          </a:xfrm>
          <a:prstGeom prst="roundRect">
            <a:avLst>
              <a:gd name="adj" fmla="val 16667"/>
            </a:avLst>
          </a:prstGeom>
          <a:solidFill>
            <a:srgbClr val="FFFF99"/>
          </a:solidFill>
          <a:ln>
            <a:noFill/>
          </a:ln>
          <a:extLst/>
        </p:spPr>
        <p:txBody>
          <a:bodyPr lIns="91429" tIns="45715" rIns="91429" bIns="45715" anchor="ctr"/>
          <a:lstStyle/>
          <a:p>
            <a:pPr algn="ctr">
              <a:defRPr/>
            </a:pP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日本の</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科学技術を発展</a:t>
            </a: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させる手段</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として</a:t>
            </a: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400" b="1" dirty="0" smtClean="0">
                <a:solidFill>
                  <a:srgbClr val="CC3300"/>
                </a:solidFill>
                <a:effectLst>
                  <a:outerShdw blurRad="38100" dist="38100" dir="2700000" algn="tl">
                    <a:srgbClr val="000000"/>
                  </a:outerShdw>
                </a:effectLst>
                <a:latin typeface="メイリオ" panose="020B0604030504040204" pitchFamily="50" charset="-128"/>
                <a:ea typeface="メイリオ" panose="020B0604030504040204" pitchFamily="50" charset="-128"/>
                <a:cs typeface="メイリオ" panose="020B0604030504040204" pitchFamily="50" charset="-128"/>
              </a:rPr>
              <a:t>外交</a:t>
            </a:r>
            <a:endParaRPr lang="ja-JP" altLang="en-US" sz="2400" b="1" dirty="0">
              <a:solidFill>
                <a:srgbClr val="CC3300"/>
              </a:solidFill>
              <a:effectLst>
                <a:outerShdw blurRad="38100" dist="38100" dir="2700000" algn="tl">
                  <a:srgbClr val="000000"/>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Text Box 13"/>
          <p:cNvSpPr txBox="1">
            <a:spLocks noChangeArrowheads="1"/>
          </p:cNvSpPr>
          <p:nvPr/>
        </p:nvSpPr>
        <p:spPr bwMode="auto">
          <a:xfrm>
            <a:off x="2606540" y="3584264"/>
            <a:ext cx="4164593" cy="830987"/>
          </a:xfrm>
          <a:prstGeom prst="rect">
            <a:avLst/>
          </a:prstGeom>
          <a:noFill/>
          <a:ln>
            <a:noFill/>
          </a:ln>
          <a:extLst/>
        </p:spPr>
        <p:txBody>
          <a:bodyPr wrap="square" lIns="91429" tIns="45715" rIns="91429" bIns="45715">
            <a:spAutoFit/>
          </a:bodyPr>
          <a:lstStyle>
            <a:lvl1pPr>
              <a:defRPr kumimoji="1">
                <a:solidFill>
                  <a:schemeClr val="tx1"/>
                </a:solidFill>
                <a:latin typeface="Arial" charset="0"/>
                <a:ea typeface="ＭＳ Ｐゴシック" charset="-128"/>
              </a:defRPr>
            </a:lvl1pPr>
            <a:lvl2pPr marL="742950" indent="-285750">
              <a:defRPr kumimoji="1">
                <a:solidFill>
                  <a:schemeClr val="tx1"/>
                </a:solidFill>
                <a:latin typeface="Arial" charset="0"/>
                <a:ea typeface="ＭＳ Ｐゴシック" charset="-128"/>
              </a:defRPr>
            </a:lvl2pPr>
            <a:lvl3pPr marL="1143000" indent="-228600">
              <a:defRPr kumimoji="1">
                <a:solidFill>
                  <a:schemeClr val="tx1"/>
                </a:solidFill>
                <a:latin typeface="Arial" charset="0"/>
                <a:ea typeface="ＭＳ Ｐゴシック" charset="-128"/>
              </a:defRPr>
            </a:lvl3pPr>
            <a:lvl4pPr marL="1600200" indent="-228600">
              <a:defRPr kumimoji="1">
                <a:solidFill>
                  <a:schemeClr val="tx1"/>
                </a:solidFill>
                <a:latin typeface="Arial" charset="0"/>
                <a:ea typeface="ＭＳ Ｐゴシック" charset="-128"/>
              </a:defRPr>
            </a:lvl4pPr>
            <a:lvl5pPr marL="2057400" indent="-228600">
              <a:defRPr kumimoji="1">
                <a:solidFill>
                  <a:schemeClr val="tx1"/>
                </a:solidFill>
                <a:latin typeface="Arial" charset="0"/>
                <a:ea typeface="ＭＳ Ｐゴシック" charset="-128"/>
              </a:defRPr>
            </a:lvl5pPr>
            <a:lvl6pPr marL="2514600" indent="-228600" fontAlgn="base">
              <a:spcBef>
                <a:spcPct val="0"/>
              </a:spcBef>
              <a:spcAft>
                <a:spcPct val="0"/>
              </a:spcAft>
              <a:defRPr kumimoji="1">
                <a:solidFill>
                  <a:schemeClr val="tx1"/>
                </a:solidFill>
                <a:latin typeface="Arial" charset="0"/>
                <a:ea typeface="ＭＳ Ｐゴシック" charset="-128"/>
              </a:defRPr>
            </a:lvl6pPr>
            <a:lvl7pPr marL="2971800" indent="-228600" fontAlgn="base">
              <a:spcBef>
                <a:spcPct val="0"/>
              </a:spcBef>
              <a:spcAft>
                <a:spcPct val="0"/>
              </a:spcAft>
              <a:defRPr kumimoji="1">
                <a:solidFill>
                  <a:schemeClr val="tx1"/>
                </a:solidFill>
                <a:latin typeface="Arial" charset="0"/>
                <a:ea typeface="ＭＳ Ｐゴシック" charset="-128"/>
              </a:defRPr>
            </a:lvl7pPr>
            <a:lvl8pPr marL="3429000" indent="-228600" fontAlgn="base">
              <a:spcBef>
                <a:spcPct val="0"/>
              </a:spcBef>
              <a:spcAft>
                <a:spcPct val="0"/>
              </a:spcAft>
              <a:defRPr kumimoji="1">
                <a:solidFill>
                  <a:schemeClr val="tx1"/>
                </a:solidFill>
                <a:latin typeface="Arial" charset="0"/>
                <a:ea typeface="ＭＳ Ｐゴシック" charset="-128"/>
              </a:defRPr>
            </a:lvl8pPr>
            <a:lvl9pPr marL="3886200" indent="-228600" fontAlgn="base">
              <a:spcBef>
                <a:spcPct val="0"/>
              </a:spcBef>
              <a:spcAft>
                <a:spcPct val="0"/>
              </a:spcAft>
              <a:defRPr kumimoji="1">
                <a:solidFill>
                  <a:schemeClr val="tx1"/>
                </a:solidFill>
                <a:latin typeface="Arial" charset="0"/>
                <a:ea typeface="ＭＳ Ｐゴシック" charset="-128"/>
              </a:defRPr>
            </a:lvl9pPr>
          </a:lstStyle>
          <a:p>
            <a:pPr algn="ctr">
              <a:defRPr/>
            </a:pPr>
            <a:r>
              <a:rPr lang="ja-JP" altLang="en-US" sz="2400" b="1" dirty="0" smtClean="0">
                <a:solidFill>
                  <a:srgbClr val="FF3300"/>
                </a:solidFill>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連携の高度化・</a:t>
            </a:r>
            <a:endParaRPr lang="en-US" altLang="ja-JP" sz="2400" b="1" dirty="0" smtClean="0">
              <a:solidFill>
                <a:srgbClr val="FF3300"/>
              </a:solidFill>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400" b="1" dirty="0" smtClean="0">
                <a:solidFill>
                  <a:srgbClr val="FF3300"/>
                </a:solidFill>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相乗効果</a:t>
            </a:r>
          </a:p>
        </p:txBody>
      </p:sp>
      <p:pic>
        <p:nvPicPr>
          <p:cNvPr id="3" name="図 2"/>
          <p:cNvPicPr>
            <a:picLocks noChangeAspect="1"/>
          </p:cNvPicPr>
          <p:nvPr/>
        </p:nvPicPr>
        <p:blipFill>
          <a:blip r:embed="rId3"/>
          <a:stretch>
            <a:fillRect/>
          </a:stretch>
        </p:blipFill>
        <p:spPr>
          <a:xfrm rot="16200000">
            <a:off x="4057345" y="2276449"/>
            <a:ext cx="980952" cy="1200000"/>
          </a:xfrm>
          <a:prstGeom prst="rect">
            <a:avLst/>
          </a:prstGeom>
        </p:spPr>
      </p:pic>
      <p:sp>
        <p:nvSpPr>
          <p:cNvPr id="13" name="角丸四角形 12"/>
          <p:cNvSpPr>
            <a:spLocks noChangeArrowheads="1"/>
          </p:cNvSpPr>
          <p:nvPr/>
        </p:nvSpPr>
        <p:spPr bwMode="auto">
          <a:xfrm>
            <a:off x="105724" y="2236124"/>
            <a:ext cx="3644515" cy="1340176"/>
          </a:xfrm>
          <a:prstGeom prst="roundRect">
            <a:avLst>
              <a:gd name="adj" fmla="val 16667"/>
            </a:avLst>
          </a:prstGeom>
          <a:solidFill>
            <a:srgbClr val="FFFF99"/>
          </a:solidFill>
          <a:ln>
            <a:noFill/>
          </a:ln>
          <a:extLst/>
        </p:spPr>
        <p:txBody>
          <a:bodyPr lIns="91429" tIns="45715" rIns="91429" bIns="45715" anchor="ctr"/>
          <a:lstStyle/>
          <a:p>
            <a:pPr algn="ctr">
              <a:defRPr/>
            </a:pP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外交手段として</a:t>
            </a: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400" b="1" dirty="0" smtClean="0">
                <a:solidFill>
                  <a:srgbClr val="CC3300"/>
                </a:solidFill>
                <a:effectLst>
                  <a:outerShdw blurRad="38100" dist="38100" dir="2700000" algn="tl">
                    <a:srgbClr val="000000"/>
                  </a:outerShdw>
                </a:effectLst>
                <a:latin typeface="メイリオ" panose="020B0604030504040204" pitchFamily="50" charset="-128"/>
                <a:ea typeface="メイリオ" panose="020B0604030504040204" pitchFamily="50" charset="-128"/>
                <a:cs typeface="メイリオ" panose="020B0604030504040204" pitchFamily="50" charset="-128"/>
              </a:rPr>
              <a:t>科学</a:t>
            </a:r>
            <a:r>
              <a:rPr lang="ja-JP" altLang="en-US" sz="2400" b="1" dirty="0">
                <a:solidFill>
                  <a:srgbClr val="CC3300"/>
                </a:solidFill>
                <a:effectLst>
                  <a:outerShdw blurRad="38100" dist="38100" dir="2700000" algn="tl">
                    <a:srgbClr val="000000"/>
                  </a:outerShdw>
                </a:effectLst>
                <a:latin typeface="メイリオ" panose="020B0604030504040204" pitchFamily="50" charset="-128"/>
                <a:ea typeface="メイリオ" panose="020B0604030504040204" pitchFamily="50" charset="-128"/>
                <a:cs typeface="メイリオ" panose="020B0604030504040204" pitchFamily="50" charset="-128"/>
              </a:rPr>
              <a:t>技術</a:t>
            </a:r>
          </a:p>
        </p:txBody>
      </p:sp>
      <p:sp>
        <p:nvSpPr>
          <p:cNvPr id="22" name="テキスト ボックス 21"/>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
        <p:nvSpPr>
          <p:cNvPr id="23" name="Text Box 13"/>
          <p:cNvSpPr txBox="1">
            <a:spLocks noChangeArrowheads="1"/>
          </p:cNvSpPr>
          <p:nvPr/>
        </p:nvSpPr>
        <p:spPr bwMode="auto">
          <a:xfrm>
            <a:off x="314998" y="4649770"/>
            <a:ext cx="8562995" cy="830987"/>
          </a:xfrm>
          <a:prstGeom prst="rect">
            <a:avLst/>
          </a:prstGeom>
          <a:noFill/>
          <a:ln>
            <a:noFill/>
          </a:ln>
          <a:extLst/>
        </p:spPr>
        <p:txBody>
          <a:bodyPr wrap="square" lIns="91429" tIns="45715" rIns="91429" bIns="45715">
            <a:spAutoFit/>
          </a:bodyPr>
          <a:lstStyle>
            <a:lvl1pPr>
              <a:defRPr kumimoji="1">
                <a:solidFill>
                  <a:schemeClr val="tx1"/>
                </a:solidFill>
                <a:latin typeface="Arial" charset="0"/>
                <a:ea typeface="ＭＳ Ｐゴシック" charset="-128"/>
              </a:defRPr>
            </a:lvl1pPr>
            <a:lvl2pPr marL="742950" indent="-285750">
              <a:defRPr kumimoji="1">
                <a:solidFill>
                  <a:schemeClr val="tx1"/>
                </a:solidFill>
                <a:latin typeface="Arial" charset="0"/>
                <a:ea typeface="ＭＳ Ｐゴシック" charset="-128"/>
              </a:defRPr>
            </a:lvl2pPr>
            <a:lvl3pPr marL="1143000" indent="-228600">
              <a:defRPr kumimoji="1">
                <a:solidFill>
                  <a:schemeClr val="tx1"/>
                </a:solidFill>
                <a:latin typeface="Arial" charset="0"/>
                <a:ea typeface="ＭＳ Ｐゴシック" charset="-128"/>
              </a:defRPr>
            </a:lvl3pPr>
            <a:lvl4pPr marL="1600200" indent="-228600">
              <a:defRPr kumimoji="1">
                <a:solidFill>
                  <a:schemeClr val="tx1"/>
                </a:solidFill>
                <a:latin typeface="Arial" charset="0"/>
                <a:ea typeface="ＭＳ Ｐゴシック" charset="-128"/>
              </a:defRPr>
            </a:lvl4pPr>
            <a:lvl5pPr marL="2057400" indent="-228600">
              <a:defRPr kumimoji="1">
                <a:solidFill>
                  <a:schemeClr val="tx1"/>
                </a:solidFill>
                <a:latin typeface="Arial" charset="0"/>
                <a:ea typeface="ＭＳ Ｐゴシック" charset="-128"/>
              </a:defRPr>
            </a:lvl5pPr>
            <a:lvl6pPr marL="2514600" indent="-228600" fontAlgn="base">
              <a:spcBef>
                <a:spcPct val="0"/>
              </a:spcBef>
              <a:spcAft>
                <a:spcPct val="0"/>
              </a:spcAft>
              <a:defRPr kumimoji="1">
                <a:solidFill>
                  <a:schemeClr val="tx1"/>
                </a:solidFill>
                <a:latin typeface="Arial" charset="0"/>
                <a:ea typeface="ＭＳ Ｐゴシック" charset="-128"/>
              </a:defRPr>
            </a:lvl6pPr>
            <a:lvl7pPr marL="2971800" indent="-228600" fontAlgn="base">
              <a:spcBef>
                <a:spcPct val="0"/>
              </a:spcBef>
              <a:spcAft>
                <a:spcPct val="0"/>
              </a:spcAft>
              <a:defRPr kumimoji="1">
                <a:solidFill>
                  <a:schemeClr val="tx1"/>
                </a:solidFill>
                <a:latin typeface="Arial" charset="0"/>
                <a:ea typeface="ＭＳ Ｐゴシック" charset="-128"/>
              </a:defRPr>
            </a:lvl7pPr>
            <a:lvl8pPr marL="3429000" indent="-228600" fontAlgn="base">
              <a:spcBef>
                <a:spcPct val="0"/>
              </a:spcBef>
              <a:spcAft>
                <a:spcPct val="0"/>
              </a:spcAft>
              <a:defRPr kumimoji="1">
                <a:solidFill>
                  <a:schemeClr val="tx1"/>
                </a:solidFill>
                <a:latin typeface="Arial" charset="0"/>
                <a:ea typeface="ＭＳ Ｐゴシック" charset="-128"/>
              </a:defRPr>
            </a:lvl8pPr>
            <a:lvl9pPr marL="3886200" indent="-228600" fontAlgn="base">
              <a:spcBef>
                <a:spcPct val="0"/>
              </a:spcBef>
              <a:spcAft>
                <a:spcPct val="0"/>
              </a:spcAft>
              <a:defRPr kumimoji="1">
                <a:solidFill>
                  <a:schemeClr val="tx1"/>
                </a:solidFill>
                <a:latin typeface="Arial" charset="0"/>
                <a:ea typeface="ＭＳ Ｐゴシック" charset="-128"/>
              </a:defRPr>
            </a:lvl9pPr>
          </a:lstStyle>
          <a:p>
            <a:pPr algn="ctr">
              <a:defRPr/>
            </a:pPr>
            <a:r>
              <a:rPr lang="ja-JP" altLang="en-US" sz="2400" b="1"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日本の優れた科学技術と</a:t>
            </a:r>
            <a:r>
              <a:rPr lang="en-US" altLang="ja-JP" sz="2400" b="1"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ODA</a:t>
            </a:r>
            <a:r>
              <a:rPr lang="ja-JP" altLang="en-US" sz="2400" b="1"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の連携による</a:t>
            </a:r>
            <a:endParaRPr lang="en-US" altLang="ja-JP" sz="2400" b="1"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400" b="1"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地球規模の課題解決に向けた国際共同研究</a:t>
            </a:r>
          </a:p>
        </p:txBody>
      </p:sp>
    </p:spTree>
    <p:extLst>
      <p:ext uri="{BB962C8B-B14F-4D97-AF65-F5344CB8AC3E}">
        <p14:creationId xmlns:p14="http://schemas.microsoft.com/office/powerpoint/2010/main" val="171353580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03863" y="494443"/>
            <a:ext cx="7446187" cy="584775"/>
          </a:xfrm>
          <a:prstGeom prst="rect">
            <a:avLst/>
          </a:prstGeom>
          <a:noFill/>
        </p:spPr>
        <p:txBody>
          <a:bodyPr wrap="square" rtlCol="0">
            <a:spAutoFit/>
          </a:bodyPr>
          <a:lstStyle/>
          <a:p>
            <a:r>
              <a:rPr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採択された研究代表者等の責務</a:t>
            </a:r>
            <a:r>
              <a:rPr lang="ja-JP" altLang="en-US" sz="3200" b="1"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3200" b="1"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148107" y="1731940"/>
            <a:ext cx="8847786" cy="4031873"/>
          </a:xfrm>
          <a:prstGeom prst="rect">
            <a:avLst/>
          </a:prstGeom>
          <a:noFill/>
        </p:spPr>
        <p:txBody>
          <a:bodyPr wrap="square" rtlCol="0">
            <a:spAutoFit/>
          </a:bodyPr>
          <a:lstStyle/>
          <a:p>
            <a:pPr>
              <a:defRPr/>
            </a:pPr>
            <a:r>
              <a:rPr lang="ja-JP" altLang="en-US" sz="1600" b="1" dirty="0" smtClean="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採択された</a:t>
            </a:r>
            <a:r>
              <a:rPr lang="ja-JP" altLang="en-US" sz="1600" b="1" dirty="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時点から研究代表者には以下の責務が生じます。</a:t>
            </a:r>
            <a:endParaRPr lang="en-US" altLang="ja-JP" sz="1600" b="1" dirty="0">
              <a:solidFill>
                <a:schemeClr val="hlin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177800" indent="-177800">
              <a:defRPr/>
            </a:pP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１）研究の推進及び管理</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marL="361950" indent="-180975">
              <a:defRPr/>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本課題の全実施</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期間を通じ、国際共同研究全体の責務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361950" indent="-180975">
              <a:defRPr/>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JICA</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の技術協力プロジェクトの総括責任者（投入計画立案、カウンターパートとの調整、プロジェクト全体の運営管理等</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として</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のプロジェクト管理</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361950" indent="-180975">
              <a:defRPr/>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AMED/JICA</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との打ち合わせ、及び現地における詳細計画策定調査</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361950" indent="-180975">
              <a:defRPr/>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相手国での合同調整委員会（</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JCC: Joint Coordinating Committee</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）にて、報告、協議</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361950" indent="-180975">
              <a:defRPr/>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AMED/JICA</a:t>
            </a:r>
            <a:r>
              <a:rPr lang="ja-JP" altLang="en-US" sz="1600" dirty="0" err="1">
                <a:latin typeface="メイリオ" panose="020B0604030504040204" pitchFamily="50" charset="-128"/>
                <a:ea typeface="メイリオ" panose="020B0604030504040204" pitchFamily="50" charset="-128"/>
                <a:cs typeface="メイリオ" panose="020B0604030504040204" pitchFamily="50" charset="-128"/>
              </a:rPr>
              <a:t>への</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報告書の提出</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AMED/JICA</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による評価の対応</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361950" indent="-180975">
              <a:defRPr/>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関係組織との連携や意思疎通・共有</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361950" indent="-180975">
              <a:defRPr/>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知的財産権の取得、研究成果の発表</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600" b="1" kern="0" dirty="0" smtClean="0">
                <a:latin typeface="メイリオ" panose="020B0604030504040204" pitchFamily="50" charset="-128"/>
                <a:ea typeface="メイリオ" panose="020B0604030504040204" pitchFamily="50" charset="-128"/>
                <a:cs typeface="メイリオ" panose="020B0604030504040204" pitchFamily="50" charset="-128"/>
              </a:rPr>
              <a:t>研究開発契約</a:t>
            </a:r>
            <a:r>
              <a:rPr lang="ja-JP" altLang="en-US" sz="1600" b="1" kern="0" dirty="0">
                <a:latin typeface="メイリオ" panose="020B0604030504040204" pitchFamily="50" charset="-128"/>
                <a:ea typeface="メイリオ" panose="020B0604030504040204" pitchFamily="50" charset="-128"/>
                <a:cs typeface="メイリオ" panose="020B0604030504040204" pitchFamily="50" charset="-128"/>
              </a:rPr>
              <a:t>等の遵守</a:t>
            </a:r>
          </a:p>
          <a:p>
            <a:pPr marL="180975">
              <a:defRPr/>
            </a:pPr>
            <a:r>
              <a:rPr lang="en-US" altLang="ja-JP" sz="1600" kern="0" dirty="0" smtClean="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1600" kern="0" dirty="0" smtClean="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600" kern="0" dirty="0">
                <a:latin typeface="メイリオ" panose="020B0604030504040204" pitchFamily="50" charset="-128"/>
                <a:ea typeface="メイリオ" panose="020B0604030504040204" pitchFamily="50" charset="-128"/>
                <a:cs typeface="メイリオ" panose="020B0604030504040204" pitchFamily="50" charset="-128"/>
              </a:rPr>
              <a:t>研究機関との間の</a:t>
            </a:r>
            <a:r>
              <a:rPr lang="ja-JP" altLang="en-US" sz="1600" kern="0" dirty="0" smtClean="0">
                <a:latin typeface="メイリオ" panose="020B0604030504040204" pitchFamily="50" charset="-128"/>
                <a:ea typeface="メイリオ" panose="020B0604030504040204" pitchFamily="50" charset="-128"/>
                <a:cs typeface="メイリオ" panose="020B0604030504040204" pitchFamily="50" charset="-128"/>
              </a:rPr>
              <a:t>研究開発契約及び</a:t>
            </a:r>
            <a:r>
              <a:rPr lang="en-US" altLang="ja-JP" sz="1600" kern="0" dirty="0" smtClean="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1600" kern="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600" kern="0" dirty="0">
                <a:latin typeface="メイリオ" panose="020B0604030504040204" pitchFamily="50" charset="-128"/>
                <a:ea typeface="メイリオ" panose="020B0604030504040204" pitchFamily="50" charset="-128"/>
                <a:cs typeface="メイリオ" panose="020B0604030504040204" pitchFamily="50" charset="-128"/>
              </a:rPr>
              <a:t>諸規定等、</a:t>
            </a:r>
            <a:r>
              <a:rPr lang="en-US" altLang="ja-JP" sz="1600" kern="0" dirty="0">
                <a:latin typeface="メイリオ" panose="020B0604030504040204" pitchFamily="50" charset="-128"/>
                <a:ea typeface="メイリオ" panose="020B0604030504040204" pitchFamily="50" charset="-128"/>
                <a:cs typeface="メイリオ" panose="020B0604030504040204" pitchFamily="50" charset="-128"/>
              </a:rPr>
              <a:t>JICA</a:t>
            </a:r>
            <a:r>
              <a:rPr lang="ja-JP" altLang="en-US" sz="1600" kern="0" dirty="0">
                <a:latin typeface="メイリオ" panose="020B0604030504040204" pitchFamily="50" charset="-128"/>
                <a:ea typeface="メイリオ" panose="020B0604030504040204" pitchFamily="50" charset="-128"/>
                <a:cs typeface="メイリオ" panose="020B0604030504040204" pitchFamily="50" charset="-128"/>
              </a:rPr>
              <a:t>との取極め及び事業契約、相手国研究機関等と</a:t>
            </a:r>
            <a:r>
              <a:rPr lang="en-US" altLang="ja-JP" sz="1600" kern="0" dirty="0">
                <a:latin typeface="メイリオ" panose="020B0604030504040204" pitchFamily="50" charset="-128"/>
                <a:ea typeface="メイリオ" panose="020B0604030504040204" pitchFamily="50" charset="-128"/>
                <a:cs typeface="メイリオ" panose="020B0604030504040204" pitchFamily="50" charset="-128"/>
              </a:rPr>
              <a:t>JICA</a:t>
            </a:r>
            <a:r>
              <a:rPr lang="ja-JP" altLang="en-US" sz="1600" kern="0" dirty="0">
                <a:latin typeface="メイリオ" panose="020B0604030504040204" pitchFamily="50" charset="-128"/>
                <a:ea typeface="メイリオ" panose="020B0604030504040204" pitchFamily="50" charset="-128"/>
                <a:cs typeface="メイリオ" panose="020B0604030504040204" pitchFamily="50" charset="-128"/>
              </a:rPr>
              <a:t>が締結する</a:t>
            </a:r>
            <a:r>
              <a:rPr lang="en-US" altLang="ja-JP" sz="1600" kern="0" dirty="0">
                <a:latin typeface="メイリオ" panose="020B0604030504040204" pitchFamily="50" charset="-128"/>
                <a:ea typeface="メイリオ" panose="020B0604030504040204" pitchFamily="50" charset="-128"/>
                <a:cs typeface="メイリオ" panose="020B0604030504040204" pitchFamily="50" charset="-128"/>
              </a:rPr>
              <a:t>R/D</a:t>
            </a:r>
            <a:r>
              <a:rPr lang="ja-JP" altLang="en-US" sz="1600" kern="0" dirty="0" err="1">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kern="0" dirty="0">
                <a:latin typeface="メイリオ" panose="020B0604030504040204" pitchFamily="50" charset="-128"/>
                <a:ea typeface="メイリオ" panose="020B0604030504040204" pitchFamily="50" charset="-128"/>
                <a:cs typeface="メイリオ" panose="020B0604030504040204" pitchFamily="50" charset="-128"/>
              </a:rPr>
              <a:t>研究機関間で締結する共同研究の実施に関する合意文書</a:t>
            </a:r>
            <a:r>
              <a:rPr lang="en-US" altLang="ja-JP" sz="1600" kern="0" dirty="0" smtClean="0">
                <a:latin typeface="メイリオ" panose="020B0604030504040204" pitchFamily="50" charset="-128"/>
                <a:ea typeface="メイリオ" panose="020B0604030504040204" pitchFamily="50" charset="-128"/>
                <a:cs typeface="メイリオ" panose="020B0604030504040204" pitchFamily="50" charset="-128"/>
              </a:rPr>
              <a:t>(MOU</a:t>
            </a:r>
            <a:r>
              <a:rPr lang="ja-JP" altLang="en-US" sz="1600" kern="0" dirty="0" smtClean="0">
                <a:latin typeface="メイリオ" panose="020B0604030504040204" pitchFamily="50" charset="-128"/>
                <a:ea typeface="メイリオ" panose="020B0604030504040204" pitchFamily="50" charset="-128"/>
                <a:cs typeface="メイリオ" panose="020B0604030504040204" pitchFamily="50" charset="-128"/>
              </a:rPr>
              <a:t>等</a:t>
            </a:r>
            <a:r>
              <a:rPr lang="en-US" altLang="ja-JP" sz="1600" kern="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kern="0" dirty="0">
                <a:latin typeface="メイリオ" panose="020B0604030504040204" pitchFamily="50" charset="-128"/>
                <a:ea typeface="メイリオ" panose="020B0604030504040204" pitchFamily="50" charset="-128"/>
                <a:cs typeface="メイリオ" panose="020B0604030504040204" pitchFamily="50" charset="-128"/>
              </a:rPr>
              <a:t>の内容を遵守していただきます</a:t>
            </a:r>
            <a:r>
              <a:rPr lang="ja-JP" altLang="en-US" sz="1600" kern="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kern="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Tree>
    <p:extLst>
      <p:ext uri="{BB962C8B-B14F-4D97-AF65-F5344CB8AC3E}">
        <p14:creationId xmlns:p14="http://schemas.microsoft.com/office/powerpoint/2010/main" val="326832510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16632" y="530224"/>
            <a:ext cx="8311486" cy="584775"/>
          </a:xfrm>
          <a:prstGeom prst="rect">
            <a:avLst/>
          </a:prstGeom>
          <a:noFill/>
        </p:spPr>
        <p:txBody>
          <a:bodyPr wrap="square" rtlCol="0">
            <a:spAutoFit/>
          </a:bodyPr>
          <a:lstStyle/>
          <a:p>
            <a:r>
              <a:rPr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採択された研究代表者等の責務</a:t>
            </a:r>
            <a:r>
              <a:rPr lang="ja-JP" altLang="en-US" sz="3200" b="1"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3200" b="1"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255269" y="1527859"/>
            <a:ext cx="8566757" cy="4031873"/>
          </a:xfrm>
          <a:prstGeom prst="rect">
            <a:avLst/>
          </a:prstGeom>
          <a:noFill/>
        </p:spPr>
        <p:txBody>
          <a:bodyPr wrap="square" rtlCol="0">
            <a:spAutoFit/>
          </a:bodyPr>
          <a:lstStyle/>
          <a:p>
            <a:pPr marL="177800" indent="-177800">
              <a:defRPr/>
            </a:pP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）研究公正の遵守</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 不正行為を未然に防止するための研究倫理教育に関するプログラムの履修・修了。</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＊履修対象者には、原則、研究開発期間の初年度内に履修していただきます。</a:t>
            </a:r>
            <a:endParaRPr lang="en-US" altLang="ja-JP" sz="1600"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1600"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・提案した研究課題が採択された後、</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が実施する説明会を通じて、研究開発の構成</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かつ適正な実施について遵守する事項を確認していただき、あわせてこれらを確認した</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とする文書を</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1600" dirty="0" err="1" smtClean="0">
                <a:latin typeface="メイリオ" panose="020B0604030504040204" pitchFamily="50" charset="-128"/>
                <a:ea typeface="メイリオ" panose="020B0604030504040204" pitchFamily="50" charset="-128"/>
                <a:cs typeface="メイリオ" panose="020B0604030504040204" pitchFamily="50" charset="-128"/>
              </a:rPr>
              <a:t>に提</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出</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PS</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及び</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PO</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等に対する進捗状況の報告</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en-US" altLang="ja-JP" sz="1600"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dirty="0" smtClean="0">
                <a:solidFill>
                  <a:schemeClr val="accent2"/>
                </a:solidFill>
              </a:rPr>
              <a:t>研究</a:t>
            </a:r>
            <a:r>
              <a:rPr lang="ja-JP" altLang="ja-JP" sz="1600" dirty="0">
                <a:solidFill>
                  <a:schemeClr val="accent2"/>
                </a:solidFill>
              </a:rPr>
              <a:t>機関及び研究者は、</a:t>
            </a:r>
            <a:r>
              <a:rPr lang="en-US" altLang="ja-JP" sz="1600" dirty="0">
                <a:solidFill>
                  <a:schemeClr val="accent2"/>
                </a:solidFill>
              </a:rPr>
              <a:t>PS</a:t>
            </a:r>
            <a:r>
              <a:rPr lang="ja-JP" altLang="ja-JP" sz="1600" dirty="0">
                <a:solidFill>
                  <a:schemeClr val="accent2"/>
                </a:solidFill>
              </a:rPr>
              <a:t>及び</a:t>
            </a:r>
            <a:r>
              <a:rPr lang="en-US" altLang="ja-JP" sz="1600" dirty="0">
                <a:solidFill>
                  <a:schemeClr val="accent2"/>
                </a:solidFill>
              </a:rPr>
              <a:t>PO</a:t>
            </a:r>
            <a:r>
              <a:rPr lang="ja-JP" altLang="ja-JP" sz="1600" dirty="0">
                <a:solidFill>
                  <a:schemeClr val="accent2"/>
                </a:solidFill>
              </a:rPr>
              <a:t>等に協力する義務を負います</a:t>
            </a:r>
            <a:r>
              <a:rPr lang="ja-JP" altLang="ja-JP" sz="1600" dirty="0" smtClean="0">
                <a:solidFill>
                  <a:schemeClr val="accent2"/>
                </a:solidFill>
              </a:rPr>
              <a:t>。</a:t>
            </a:r>
            <a:endParaRPr lang="en-US" altLang="ja-JP" sz="1600" dirty="0" smtClean="0">
              <a:solidFill>
                <a:schemeClr val="accent2"/>
              </a:solidFill>
            </a:endParaRPr>
          </a:p>
          <a:p>
            <a:pPr>
              <a:defRPr/>
            </a:pPr>
            <a:r>
              <a:rPr lang="ja-JP" altLang="en-US" sz="1600" dirty="0">
                <a:solidFill>
                  <a:schemeClr val="accent2"/>
                </a:solidFill>
              </a:rPr>
              <a:t>　</a:t>
            </a:r>
            <a:r>
              <a:rPr lang="ja-JP" altLang="en-US" sz="1600" dirty="0" smtClean="0">
                <a:solidFill>
                  <a:schemeClr val="accent2"/>
                </a:solidFill>
              </a:rPr>
              <a:t>　</a:t>
            </a:r>
            <a:r>
              <a:rPr lang="ja-JP" altLang="en-US" sz="1600"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solidFill>
                  <a:schemeClr val="accent2"/>
                </a:solidFill>
              </a:rPr>
              <a:t>PS</a:t>
            </a:r>
            <a:r>
              <a:rPr lang="ja-JP" altLang="ja-JP" sz="1600" dirty="0">
                <a:solidFill>
                  <a:schemeClr val="accent2"/>
                </a:solidFill>
              </a:rPr>
              <a:t>及び</a:t>
            </a:r>
            <a:r>
              <a:rPr lang="en-US" altLang="ja-JP" sz="1600" dirty="0">
                <a:solidFill>
                  <a:schemeClr val="accent2"/>
                </a:solidFill>
              </a:rPr>
              <a:t>PO</a:t>
            </a:r>
            <a:r>
              <a:rPr lang="ja-JP" altLang="ja-JP" sz="1600" dirty="0">
                <a:solidFill>
                  <a:schemeClr val="accent2"/>
                </a:solidFill>
              </a:rPr>
              <a:t>等による指導</a:t>
            </a:r>
            <a:r>
              <a:rPr lang="ja-JP" altLang="ja-JP" sz="1600" dirty="0" smtClean="0">
                <a:solidFill>
                  <a:schemeClr val="accent2"/>
                </a:solidFill>
              </a:rPr>
              <a:t>・助言</a:t>
            </a:r>
            <a:r>
              <a:rPr lang="ja-JP" altLang="ja-JP" sz="1600" dirty="0">
                <a:solidFill>
                  <a:schemeClr val="accent2"/>
                </a:solidFill>
              </a:rPr>
              <a:t>等を踏まえ、研究開発課題に対し必要に応じて計画の</a:t>
            </a:r>
            <a:r>
              <a:rPr lang="ja-JP" altLang="ja-JP" sz="1600" dirty="0" smtClean="0">
                <a:solidFill>
                  <a:schemeClr val="accent2"/>
                </a:solidFill>
              </a:rPr>
              <a:t>見直し</a:t>
            </a:r>
            <a:endParaRPr lang="en-US" altLang="ja-JP" sz="1600" dirty="0" smtClean="0">
              <a:solidFill>
                <a:schemeClr val="accent2"/>
              </a:solidFill>
            </a:endParaRPr>
          </a:p>
          <a:p>
            <a:pPr>
              <a:defRPr/>
            </a:pPr>
            <a:r>
              <a:rPr lang="ja-JP" altLang="en-US" sz="1600" dirty="0" smtClean="0">
                <a:solidFill>
                  <a:schemeClr val="accent2"/>
                </a:solidFill>
              </a:rPr>
              <a:t>　　</a:t>
            </a:r>
            <a:r>
              <a:rPr lang="ja-JP" altLang="en-US" sz="1600" dirty="0">
                <a:solidFill>
                  <a:schemeClr val="accent2"/>
                </a:solidFill>
              </a:rPr>
              <a:t>　</a:t>
            </a:r>
            <a:r>
              <a:rPr lang="ja-JP" altLang="ja-JP" sz="1600" dirty="0" smtClean="0">
                <a:solidFill>
                  <a:schemeClr val="accent2"/>
                </a:solidFill>
              </a:rPr>
              <a:t>や</a:t>
            </a:r>
            <a:r>
              <a:rPr lang="ja-JP" altLang="ja-JP" sz="1600" dirty="0">
                <a:solidFill>
                  <a:schemeClr val="accent2"/>
                </a:solidFill>
              </a:rPr>
              <a:t>課題の中止（</a:t>
            </a:r>
            <a:r>
              <a:rPr lang="ja-JP" altLang="ja-JP" sz="1600" dirty="0" smtClean="0">
                <a:solidFill>
                  <a:schemeClr val="accent2"/>
                </a:solidFill>
              </a:rPr>
              <a:t>計画達成</a:t>
            </a:r>
            <a:r>
              <a:rPr lang="ja-JP" altLang="ja-JP" sz="1600" dirty="0">
                <a:solidFill>
                  <a:schemeClr val="accent2"/>
                </a:solidFill>
              </a:rPr>
              <a:t>による早期終了を含む）等を行うことが</a:t>
            </a:r>
            <a:r>
              <a:rPr lang="ja-JP" altLang="ja-JP" sz="1600" dirty="0" smtClean="0">
                <a:solidFill>
                  <a:schemeClr val="accent2"/>
                </a:solidFill>
              </a:rPr>
              <a:t>あります</a:t>
            </a:r>
            <a:r>
              <a:rPr lang="ja-JP" altLang="en-US" sz="1600" dirty="0">
                <a:solidFill>
                  <a:schemeClr val="accent2"/>
                </a:solidFill>
              </a:rPr>
              <a:t>。</a:t>
            </a:r>
            <a:endParaRPr lang="en-US" altLang="ja-JP" sz="16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 </a:t>
            </a:r>
          </a:p>
          <a:p>
            <a:pPr>
              <a:defRPr/>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・研究チーム全体の研究開発費の適切な管理</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・研究参加者や、特に研究開発費で雇用する研究員等の研究、勤務環境、条件の配慮</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Tree>
    <p:extLst>
      <p:ext uri="{BB962C8B-B14F-4D97-AF65-F5344CB8AC3E}">
        <p14:creationId xmlns:p14="http://schemas.microsoft.com/office/powerpoint/2010/main" val="330631497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2162" name="Rectangle 2"/>
          <p:cNvSpPr>
            <a:spLocks noGrp="1" noChangeArrowheads="1"/>
          </p:cNvSpPr>
          <p:nvPr>
            <p:ph type="title" idx="4294967295"/>
          </p:nvPr>
        </p:nvSpPr>
        <p:spPr>
          <a:xfrm>
            <a:off x="425449" y="680830"/>
            <a:ext cx="3535363" cy="576262"/>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29" tIns="45715" rIns="91429" bIns="45715"/>
          <a:lstStyle/>
          <a:p>
            <a:pPr eaLnBrk="1" hangingPunct="1">
              <a:defRPr/>
            </a:pPr>
            <a:r>
              <a:rPr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研究機関の責務</a:t>
            </a:r>
          </a:p>
        </p:txBody>
      </p:sp>
      <p:grpSp>
        <p:nvGrpSpPr>
          <p:cNvPr id="48133" name="Group 5"/>
          <p:cNvGrpSpPr>
            <a:grpSpLocks/>
          </p:cNvGrpSpPr>
          <p:nvPr/>
        </p:nvGrpSpPr>
        <p:grpSpPr bwMode="auto">
          <a:xfrm>
            <a:off x="539750" y="2176485"/>
            <a:ext cx="3276600" cy="3230563"/>
            <a:chOff x="2517" y="890"/>
            <a:chExt cx="2064" cy="2035"/>
          </a:xfrm>
        </p:grpSpPr>
        <p:pic>
          <p:nvPicPr>
            <p:cNvPr id="48159" name="Picture 6" descr="chart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7" y="890"/>
              <a:ext cx="2064" cy="2035"/>
            </a:xfrm>
            <a:prstGeom prst="rect">
              <a:avLst/>
            </a:prstGeom>
            <a:noFill/>
            <a:ln>
              <a:noFill/>
            </a:ln>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rgbClr val="CCFFCC"/>
                  </a:solidFill>
                  <a:miter lim="800000"/>
                  <a:headEnd/>
                  <a:tailEnd/>
                </a14:hiddenLine>
              </a:ext>
            </a:extLst>
          </p:spPr>
        </p:pic>
        <p:sp>
          <p:nvSpPr>
            <p:cNvPr id="732167" name="Text Box 7"/>
            <p:cNvSpPr txBox="1">
              <a:spLocks noChangeArrowheads="1"/>
            </p:cNvSpPr>
            <p:nvPr/>
          </p:nvSpPr>
          <p:spPr bwMode="auto">
            <a:xfrm>
              <a:off x="2563" y="890"/>
              <a:ext cx="1996" cy="182"/>
            </a:xfrm>
            <a:prstGeom prst="rect">
              <a:avLst/>
            </a:prstGeom>
            <a:solidFill>
              <a:srgbClr val="CCFFCC"/>
            </a:solidFill>
            <a:ln w="9525">
              <a:solidFill>
                <a:srgbClr val="000000"/>
              </a:solidFill>
              <a:miter lim="800000"/>
              <a:headEnd/>
              <a:tailEnd/>
            </a:ln>
          </p:spPr>
          <p:txBody>
            <a:bodyPr lIns="74295" tIns="8890" rIns="74295" bIns="8890" anchor="ctr"/>
            <a:lstStyle/>
            <a:p>
              <a:pPr algn="just">
                <a:defRP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日本側の研究（研究課題推進）体制</a:t>
              </a:r>
            </a:p>
          </p:txBody>
        </p:sp>
      </p:grpSp>
      <p:sp>
        <p:nvSpPr>
          <p:cNvPr id="48134" name="AutoShape 8"/>
          <p:cNvSpPr>
            <a:spLocks noChangeArrowheads="1"/>
          </p:cNvSpPr>
          <p:nvPr/>
        </p:nvSpPr>
        <p:spPr bwMode="auto">
          <a:xfrm>
            <a:off x="395288" y="5057798"/>
            <a:ext cx="1079500" cy="325437"/>
          </a:xfrm>
          <a:prstGeom prst="roundRect">
            <a:avLst>
              <a:gd name="adj" fmla="val 16667"/>
            </a:avLst>
          </a:prstGeom>
          <a:solidFill>
            <a:srgbClr val="FFFF99"/>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marL="342900" indent="-342900" eaLnBrk="0" hangingPunct="0">
              <a:spcBef>
                <a:spcPct val="20000"/>
              </a:spcBef>
              <a:buChar char="•"/>
              <a:defRPr kumimoji="1" sz="32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800">
                <a:solidFill>
                  <a:schemeClr val="tx1"/>
                </a:solidFill>
                <a:latin typeface="ＭＳ Ｐゴシック" pitchFamily="50" charset="-128"/>
                <a:ea typeface="ＭＳ Ｐゴシック" pitchFamily="50" charset="-128"/>
              </a:defRPr>
            </a:lvl2pPr>
            <a:lvl3pPr marL="1143000" indent="-228600" eaLnBrk="0" hangingPunct="0">
              <a:spcBef>
                <a:spcPct val="20000"/>
              </a:spcBef>
              <a:buChar char="•"/>
              <a:defRPr kumimoji="1" sz="2400">
                <a:solidFill>
                  <a:schemeClr val="tx1"/>
                </a:solidFill>
                <a:latin typeface="ＭＳ Ｐゴシック" pitchFamily="50" charset="-128"/>
                <a:ea typeface="ＭＳ Ｐゴシック" pitchFamily="50" charset="-128"/>
              </a:defRPr>
            </a:lvl3pPr>
            <a:lvl4pPr marL="1600200" indent="-228600" eaLnBrk="0" hangingPunct="0">
              <a:spcBef>
                <a:spcPct val="20000"/>
              </a:spcBef>
              <a:buChar char="–"/>
              <a:defRPr kumimoji="1" sz="2000">
                <a:solidFill>
                  <a:schemeClr val="tx1"/>
                </a:solidFill>
                <a:latin typeface="ＭＳ Ｐゴシック" pitchFamily="50" charset="-128"/>
                <a:ea typeface="ＭＳ Ｐゴシック" pitchFamily="50" charset="-128"/>
              </a:defRPr>
            </a:lvl4pPr>
            <a:lvl5pPr marL="2057400" indent="-228600" eaLnBrk="0" hangingPunct="0">
              <a:spcBef>
                <a:spcPct val="20000"/>
              </a:spcBef>
              <a:buChar char="»"/>
              <a:defRPr kumimoji="1" sz="2000">
                <a:solidFill>
                  <a:schemeClr val="tx1"/>
                </a:solidFill>
                <a:latin typeface="ＭＳ Ｐゴシック" pitchFamily="50" charset="-128"/>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9pPr>
          </a:lstStyle>
          <a:p>
            <a:pPr algn="ctr" eaLnBrk="1" hangingPunct="1">
              <a:lnSpc>
                <a:spcPct val="90000"/>
              </a:lnSpc>
              <a:buClr>
                <a:schemeClr val="bg2"/>
              </a:buClr>
              <a:buSzPct val="75000"/>
              <a:buFont typeface="Wingdings" pitchFamily="2" charset="2"/>
              <a:buNone/>
            </a:pPr>
            <a:r>
              <a:rPr lang="ja-JP" altLang="en-US" sz="1050" b="1" dirty="0">
                <a:solidFill>
                  <a:srgbClr val="3333FF"/>
                </a:solidFill>
                <a:latin typeface="メイリオ" panose="020B0604030504040204" pitchFamily="50" charset="-128"/>
                <a:ea typeface="メイリオ" panose="020B0604030504040204" pitchFamily="50" charset="-128"/>
                <a:cs typeface="メイリオ" panose="020B0604030504040204" pitchFamily="50" charset="-128"/>
              </a:rPr>
              <a:t>主たる共同研究者</a:t>
            </a:r>
          </a:p>
        </p:txBody>
      </p:sp>
      <p:sp>
        <p:nvSpPr>
          <p:cNvPr id="48135" name="AutoShape 9"/>
          <p:cNvSpPr>
            <a:spLocks noChangeArrowheads="1"/>
          </p:cNvSpPr>
          <p:nvPr/>
        </p:nvSpPr>
        <p:spPr bwMode="auto">
          <a:xfrm>
            <a:off x="1476375" y="5057798"/>
            <a:ext cx="1079500" cy="325437"/>
          </a:xfrm>
          <a:prstGeom prst="roundRect">
            <a:avLst>
              <a:gd name="adj" fmla="val 16667"/>
            </a:avLst>
          </a:prstGeom>
          <a:solidFill>
            <a:srgbClr val="FFFF99"/>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marL="342900" indent="-342900" eaLnBrk="0" hangingPunct="0">
              <a:spcBef>
                <a:spcPct val="20000"/>
              </a:spcBef>
              <a:buChar char="•"/>
              <a:defRPr kumimoji="1" sz="32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800">
                <a:solidFill>
                  <a:schemeClr val="tx1"/>
                </a:solidFill>
                <a:latin typeface="ＭＳ Ｐゴシック" pitchFamily="50" charset="-128"/>
                <a:ea typeface="ＭＳ Ｐゴシック" pitchFamily="50" charset="-128"/>
              </a:defRPr>
            </a:lvl2pPr>
            <a:lvl3pPr marL="1143000" indent="-228600" eaLnBrk="0" hangingPunct="0">
              <a:spcBef>
                <a:spcPct val="20000"/>
              </a:spcBef>
              <a:buChar char="•"/>
              <a:defRPr kumimoji="1" sz="2400">
                <a:solidFill>
                  <a:schemeClr val="tx1"/>
                </a:solidFill>
                <a:latin typeface="ＭＳ Ｐゴシック" pitchFamily="50" charset="-128"/>
                <a:ea typeface="ＭＳ Ｐゴシック" pitchFamily="50" charset="-128"/>
              </a:defRPr>
            </a:lvl3pPr>
            <a:lvl4pPr marL="1600200" indent="-228600" eaLnBrk="0" hangingPunct="0">
              <a:spcBef>
                <a:spcPct val="20000"/>
              </a:spcBef>
              <a:buChar char="–"/>
              <a:defRPr kumimoji="1" sz="2000">
                <a:solidFill>
                  <a:schemeClr val="tx1"/>
                </a:solidFill>
                <a:latin typeface="ＭＳ Ｐゴシック" pitchFamily="50" charset="-128"/>
                <a:ea typeface="ＭＳ Ｐゴシック" pitchFamily="50" charset="-128"/>
              </a:defRPr>
            </a:lvl4pPr>
            <a:lvl5pPr marL="2057400" indent="-228600" eaLnBrk="0" hangingPunct="0">
              <a:spcBef>
                <a:spcPct val="20000"/>
              </a:spcBef>
              <a:buChar char="»"/>
              <a:defRPr kumimoji="1" sz="2000">
                <a:solidFill>
                  <a:schemeClr val="tx1"/>
                </a:solidFill>
                <a:latin typeface="ＭＳ Ｐゴシック" pitchFamily="50" charset="-128"/>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9pPr>
          </a:lstStyle>
          <a:p>
            <a:pPr algn="ctr" eaLnBrk="1" hangingPunct="1">
              <a:lnSpc>
                <a:spcPct val="90000"/>
              </a:lnSpc>
              <a:buClr>
                <a:schemeClr val="bg2"/>
              </a:buClr>
              <a:buSzPct val="75000"/>
              <a:buFont typeface="Wingdings" pitchFamily="2" charset="2"/>
              <a:buNone/>
            </a:pPr>
            <a:r>
              <a:rPr lang="ja-JP" altLang="en-US" sz="1000" b="1" dirty="0">
                <a:solidFill>
                  <a:srgbClr val="3333FF"/>
                </a:solidFill>
                <a:latin typeface="メイリオ" panose="020B0604030504040204" pitchFamily="50" charset="-128"/>
                <a:ea typeface="メイリオ" panose="020B0604030504040204" pitchFamily="50" charset="-128"/>
                <a:cs typeface="メイリオ" panose="020B0604030504040204" pitchFamily="50" charset="-128"/>
              </a:rPr>
              <a:t>主たる共同研究者</a:t>
            </a:r>
          </a:p>
        </p:txBody>
      </p:sp>
      <p:sp>
        <p:nvSpPr>
          <p:cNvPr id="48136" name="AutoShape 10"/>
          <p:cNvSpPr>
            <a:spLocks noChangeArrowheads="1"/>
          </p:cNvSpPr>
          <p:nvPr/>
        </p:nvSpPr>
        <p:spPr bwMode="auto">
          <a:xfrm>
            <a:off x="2555875" y="5057798"/>
            <a:ext cx="1079500" cy="325437"/>
          </a:xfrm>
          <a:prstGeom prst="roundRect">
            <a:avLst>
              <a:gd name="adj" fmla="val 16667"/>
            </a:avLst>
          </a:prstGeom>
          <a:solidFill>
            <a:srgbClr val="FFFF99"/>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marL="342900" indent="-342900" eaLnBrk="0" hangingPunct="0">
              <a:spcBef>
                <a:spcPct val="20000"/>
              </a:spcBef>
              <a:buChar char="•"/>
              <a:defRPr kumimoji="1" sz="32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800">
                <a:solidFill>
                  <a:schemeClr val="tx1"/>
                </a:solidFill>
                <a:latin typeface="ＭＳ Ｐゴシック" pitchFamily="50" charset="-128"/>
                <a:ea typeface="ＭＳ Ｐゴシック" pitchFamily="50" charset="-128"/>
              </a:defRPr>
            </a:lvl2pPr>
            <a:lvl3pPr marL="1143000" indent="-228600" eaLnBrk="0" hangingPunct="0">
              <a:spcBef>
                <a:spcPct val="20000"/>
              </a:spcBef>
              <a:buChar char="•"/>
              <a:defRPr kumimoji="1" sz="2400">
                <a:solidFill>
                  <a:schemeClr val="tx1"/>
                </a:solidFill>
                <a:latin typeface="ＭＳ Ｐゴシック" pitchFamily="50" charset="-128"/>
                <a:ea typeface="ＭＳ Ｐゴシック" pitchFamily="50" charset="-128"/>
              </a:defRPr>
            </a:lvl3pPr>
            <a:lvl4pPr marL="1600200" indent="-228600" eaLnBrk="0" hangingPunct="0">
              <a:spcBef>
                <a:spcPct val="20000"/>
              </a:spcBef>
              <a:buChar char="–"/>
              <a:defRPr kumimoji="1" sz="2000">
                <a:solidFill>
                  <a:schemeClr val="tx1"/>
                </a:solidFill>
                <a:latin typeface="ＭＳ Ｐゴシック" pitchFamily="50" charset="-128"/>
                <a:ea typeface="ＭＳ Ｐゴシック" pitchFamily="50" charset="-128"/>
              </a:defRPr>
            </a:lvl4pPr>
            <a:lvl5pPr marL="2057400" indent="-228600" eaLnBrk="0" hangingPunct="0">
              <a:spcBef>
                <a:spcPct val="20000"/>
              </a:spcBef>
              <a:buChar char="»"/>
              <a:defRPr kumimoji="1" sz="2000">
                <a:solidFill>
                  <a:schemeClr val="tx1"/>
                </a:solidFill>
                <a:latin typeface="ＭＳ Ｐゴシック" pitchFamily="50" charset="-128"/>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9pPr>
          </a:lstStyle>
          <a:p>
            <a:pPr algn="ctr" eaLnBrk="1" hangingPunct="1">
              <a:lnSpc>
                <a:spcPct val="90000"/>
              </a:lnSpc>
              <a:buClr>
                <a:schemeClr val="bg2"/>
              </a:buClr>
              <a:buSzPct val="75000"/>
              <a:buFont typeface="Wingdings" pitchFamily="2" charset="2"/>
              <a:buNone/>
            </a:pPr>
            <a:r>
              <a:rPr lang="ja-JP" altLang="en-US" sz="1000" b="1" dirty="0">
                <a:solidFill>
                  <a:srgbClr val="3333FF"/>
                </a:solidFill>
                <a:latin typeface="メイリオ" panose="020B0604030504040204" pitchFamily="50" charset="-128"/>
                <a:ea typeface="メイリオ" panose="020B0604030504040204" pitchFamily="50" charset="-128"/>
                <a:cs typeface="メイリオ" panose="020B0604030504040204" pitchFamily="50" charset="-128"/>
              </a:rPr>
              <a:t>主たる共同研究者</a:t>
            </a:r>
          </a:p>
        </p:txBody>
      </p:sp>
      <p:sp>
        <p:nvSpPr>
          <p:cNvPr id="732171" name="AutoShape 11"/>
          <p:cNvSpPr>
            <a:spLocks noChangeArrowheads="1"/>
          </p:cNvSpPr>
          <p:nvPr/>
        </p:nvSpPr>
        <p:spPr bwMode="auto">
          <a:xfrm>
            <a:off x="611188" y="3329010"/>
            <a:ext cx="1295400" cy="360363"/>
          </a:xfrm>
          <a:prstGeom prst="roundRect">
            <a:avLst>
              <a:gd name="adj" fmla="val 16667"/>
            </a:avLst>
          </a:prstGeom>
          <a:solidFill>
            <a:srgbClr val="FFFF99"/>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342900" indent="-342900" algn="ctr">
              <a:lnSpc>
                <a:spcPct val="90000"/>
              </a:lnSpc>
              <a:spcBef>
                <a:spcPct val="20000"/>
              </a:spcBef>
              <a:buClr>
                <a:schemeClr val="bg2"/>
              </a:buClr>
              <a:buSzPct val="75000"/>
              <a:buFont typeface="Wingdings" pitchFamily="2" charset="2"/>
              <a:buNone/>
              <a:defRPr/>
            </a:pPr>
            <a:r>
              <a:rPr lang="ja-JP" altLang="en-US" sz="12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研究代表者</a:t>
            </a:r>
          </a:p>
        </p:txBody>
      </p:sp>
      <p:sp>
        <p:nvSpPr>
          <p:cNvPr id="732172" name="Line 12"/>
          <p:cNvSpPr>
            <a:spLocks noChangeShapeType="1"/>
          </p:cNvSpPr>
          <p:nvPr/>
        </p:nvSpPr>
        <p:spPr bwMode="auto">
          <a:xfrm>
            <a:off x="1908175" y="3255985"/>
            <a:ext cx="2447925" cy="144463"/>
          </a:xfrm>
          <a:prstGeom prst="line">
            <a:avLst/>
          </a:prstGeom>
          <a:noFill/>
          <a:ln w="38100">
            <a:solidFill>
              <a:srgbClr val="3333FF"/>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2173" name="Line 13"/>
          <p:cNvSpPr>
            <a:spLocks noChangeShapeType="1"/>
          </p:cNvSpPr>
          <p:nvPr/>
        </p:nvSpPr>
        <p:spPr bwMode="auto">
          <a:xfrm flipV="1">
            <a:off x="3348038" y="4192610"/>
            <a:ext cx="1008062" cy="360363"/>
          </a:xfrm>
          <a:prstGeom prst="line">
            <a:avLst/>
          </a:prstGeom>
          <a:noFill/>
          <a:ln w="28575">
            <a:solidFill>
              <a:schemeClr val="tx1"/>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2174" name="Line 14"/>
          <p:cNvSpPr>
            <a:spLocks noChangeShapeType="1"/>
          </p:cNvSpPr>
          <p:nvPr/>
        </p:nvSpPr>
        <p:spPr bwMode="auto">
          <a:xfrm flipV="1">
            <a:off x="2195513" y="3905273"/>
            <a:ext cx="2160587" cy="647700"/>
          </a:xfrm>
          <a:prstGeom prst="line">
            <a:avLst/>
          </a:prstGeom>
          <a:noFill/>
          <a:ln w="28575">
            <a:solidFill>
              <a:schemeClr val="tx1"/>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2175" name="Line 15"/>
          <p:cNvSpPr>
            <a:spLocks noChangeShapeType="1"/>
          </p:cNvSpPr>
          <p:nvPr/>
        </p:nvSpPr>
        <p:spPr bwMode="auto">
          <a:xfrm flipV="1">
            <a:off x="971550" y="3760810"/>
            <a:ext cx="3384550" cy="792163"/>
          </a:xfrm>
          <a:prstGeom prst="line">
            <a:avLst/>
          </a:prstGeom>
          <a:noFill/>
          <a:ln w="28575">
            <a:solidFill>
              <a:schemeClr val="tx1"/>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142" name="Rectangle 16"/>
          <p:cNvSpPr>
            <a:spLocks noChangeArrowheads="1"/>
          </p:cNvSpPr>
          <p:nvPr/>
        </p:nvSpPr>
        <p:spPr bwMode="auto">
          <a:xfrm>
            <a:off x="4356100" y="3257573"/>
            <a:ext cx="4272744" cy="1592706"/>
          </a:xfrm>
          <a:prstGeom prst="rect">
            <a:avLst/>
          </a:prstGeom>
          <a:solidFill>
            <a:srgbClr val="66FFCC"/>
          </a:solidFill>
          <a:ln w="38100" cmpd="dbl">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26000" tIns="82800" rIns="126000" bIns="82800" anchor="ctr"/>
          <a:lstStyle>
            <a:lvl1pPr eaLnBrk="0" hangingPunct="0">
              <a:spcBef>
                <a:spcPct val="20000"/>
              </a:spcBef>
              <a:buChar char="•"/>
              <a:defRPr kumimoji="1" sz="32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800">
                <a:solidFill>
                  <a:schemeClr val="tx1"/>
                </a:solidFill>
                <a:latin typeface="ＭＳ Ｐゴシック" pitchFamily="50" charset="-128"/>
                <a:ea typeface="ＭＳ Ｐゴシック" pitchFamily="50" charset="-128"/>
              </a:defRPr>
            </a:lvl2pPr>
            <a:lvl3pPr marL="1143000" indent="-228600" eaLnBrk="0" hangingPunct="0">
              <a:spcBef>
                <a:spcPct val="20000"/>
              </a:spcBef>
              <a:buChar char="•"/>
              <a:defRPr kumimoji="1" sz="2400">
                <a:solidFill>
                  <a:schemeClr val="tx1"/>
                </a:solidFill>
                <a:latin typeface="ＭＳ Ｐゴシック" pitchFamily="50" charset="-128"/>
                <a:ea typeface="ＭＳ Ｐゴシック" pitchFamily="50" charset="-128"/>
              </a:defRPr>
            </a:lvl3pPr>
            <a:lvl4pPr marL="1600200" indent="-228600" eaLnBrk="0" hangingPunct="0">
              <a:spcBef>
                <a:spcPct val="20000"/>
              </a:spcBef>
              <a:buChar char="–"/>
              <a:defRPr kumimoji="1" sz="2000">
                <a:solidFill>
                  <a:schemeClr val="tx1"/>
                </a:solidFill>
                <a:latin typeface="ＭＳ Ｐゴシック" pitchFamily="50" charset="-128"/>
                <a:ea typeface="ＭＳ Ｐゴシック" pitchFamily="50" charset="-128"/>
              </a:defRPr>
            </a:lvl4pPr>
            <a:lvl5pPr marL="2057400" indent="-228600" eaLnBrk="0" hangingPunct="0">
              <a:spcBef>
                <a:spcPct val="20000"/>
              </a:spcBef>
              <a:buChar char="»"/>
              <a:defRPr kumimoji="1" sz="2000">
                <a:solidFill>
                  <a:schemeClr val="tx1"/>
                </a:solidFill>
                <a:latin typeface="ＭＳ Ｐゴシック" pitchFamily="50" charset="-128"/>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9pPr>
          </a:lstStyle>
          <a:p>
            <a:pPr eaLnBrk="1" hangingPunct="1">
              <a:spcBef>
                <a:spcPct val="0"/>
              </a:spcBef>
              <a:buFontTx/>
              <a:buNone/>
            </a:pPr>
            <a:r>
              <a:rPr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個別に委託</a:t>
            </a:r>
            <a:r>
              <a:rPr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研究開発契約</a:t>
            </a:r>
            <a:r>
              <a:rPr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を締結</a:t>
            </a:r>
          </a:p>
          <a:p>
            <a:pPr eaLnBrk="1" hangingPunct="1">
              <a:spcBef>
                <a:spcPct val="0"/>
              </a:spcBef>
              <a:buFontTx/>
              <a:buNone/>
            </a:pPr>
            <a:endParaRPr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spcBef>
                <a:spcPct val="0"/>
              </a:spcBef>
              <a:buFontTx/>
              <a:buNone/>
            </a:pP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・委託</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研究開発契約書、研究開発計画書や</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経理報告</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書類</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等を個別に</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作成</a:t>
            </a:r>
            <a:endParaRPr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143" name="AutoShape 17"/>
          <p:cNvSpPr>
            <a:spLocks noChangeArrowheads="1"/>
          </p:cNvSpPr>
          <p:nvPr/>
        </p:nvSpPr>
        <p:spPr bwMode="auto">
          <a:xfrm>
            <a:off x="3960812" y="2201123"/>
            <a:ext cx="4874095" cy="964763"/>
          </a:xfrm>
          <a:prstGeom prst="foldedCorner">
            <a:avLst>
              <a:gd name="adj" fmla="val 12500"/>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800">
                <a:solidFill>
                  <a:schemeClr val="tx1"/>
                </a:solidFill>
                <a:latin typeface="ＭＳ Ｐゴシック" pitchFamily="50" charset="-128"/>
                <a:ea typeface="ＭＳ Ｐゴシック" pitchFamily="50" charset="-128"/>
              </a:defRPr>
            </a:lvl2pPr>
            <a:lvl3pPr marL="1143000" indent="-228600" eaLnBrk="0" hangingPunct="0">
              <a:spcBef>
                <a:spcPct val="20000"/>
              </a:spcBef>
              <a:buChar char="•"/>
              <a:defRPr kumimoji="1" sz="2400">
                <a:solidFill>
                  <a:schemeClr val="tx1"/>
                </a:solidFill>
                <a:latin typeface="ＭＳ Ｐゴシック" pitchFamily="50" charset="-128"/>
                <a:ea typeface="ＭＳ Ｐゴシック" pitchFamily="50" charset="-128"/>
              </a:defRPr>
            </a:lvl3pPr>
            <a:lvl4pPr marL="1600200" indent="-228600" eaLnBrk="0" hangingPunct="0">
              <a:spcBef>
                <a:spcPct val="20000"/>
              </a:spcBef>
              <a:buChar char="–"/>
              <a:defRPr kumimoji="1" sz="2000">
                <a:solidFill>
                  <a:schemeClr val="tx1"/>
                </a:solidFill>
                <a:latin typeface="ＭＳ Ｐゴシック" pitchFamily="50" charset="-128"/>
                <a:ea typeface="ＭＳ Ｐゴシック" pitchFamily="50" charset="-128"/>
              </a:defRPr>
            </a:lvl4pPr>
            <a:lvl5pPr marL="2057400" indent="-228600" eaLnBrk="0" hangingPunct="0">
              <a:spcBef>
                <a:spcPct val="20000"/>
              </a:spcBef>
              <a:buChar char="»"/>
              <a:defRPr kumimoji="1" sz="2000">
                <a:solidFill>
                  <a:schemeClr val="tx1"/>
                </a:solidFill>
                <a:latin typeface="ＭＳ Ｐゴシック" pitchFamily="50" charset="-128"/>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9pPr>
          </a:lstStyle>
          <a:p>
            <a:pPr eaLnBrk="1" hangingPunct="1">
              <a:spcBef>
                <a:spcPct val="0"/>
              </a:spcBef>
              <a:buFontTx/>
              <a:buNone/>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各所属機関は、</a:t>
            </a:r>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「研究機関における公的研究費の管理・</a:t>
            </a:r>
            <a:endParaRPr lang="en-US" altLang="ja-JP"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spcBef>
                <a:spcPct val="0"/>
              </a:spcBef>
              <a:buFontTx/>
              <a:buNone/>
            </a:pPr>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監査のガイドライン</a:t>
            </a:r>
            <a:r>
              <a:rPr lang="ja-JP" altLang="en-US"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実施基準）」</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に基づき委託研究</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spcBef>
                <a:spcPct val="0"/>
              </a:spcBef>
              <a:buFontTx/>
              <a:buNone/>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開発費の管理・監査体制を整備することが求められます。</a:t>
            </a:r>
            <a:endParaRPr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158" name="スライド番号プレースホルダー 3"/>
          <p:cNvSpPr txBox="1">
            <a:spLocks noGrp="1"/>
          </p:cNvSpPr>
          <p:nvPr/>
        </p:nvSpPr>
        <p:spPr bwMode="auto">
          <a:xfrm>
            <a:off x="7239000" y="651671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kumimoji="1" sz="32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800">
                <a:solidFill>
                  <a:schemeClr val="tx1"/>
                </a:solidFill>
                <a:latin typeface="ＭＳ Ｐゴシック" pitchFamily="50" charset="-128"/>
                <a:ea typeface="ＭＳ Ｐゴシック" pitchFamily="50" charset="-128"/>
              </a:defRPr>
            </a:lvl2pPr>
            <a:lvl3pPr marL="1143000" indent="-228600" eaLnBrk="0" hangingPunct="0">
              <a:spcBef>
                <a:spcPct val="20000"/>
              </a:spcBef>
              <a:buChar char="•"/>
              <a:defRPr kumimoji="1" sz="2400">
                <a:solidFill>
                  <a:schemeClr val="tx1"/>
                </a:solidFill>
                <a:latin typeface="ＭＳ Ｐゴシック" pitchFamily="50" charset="-128"/>
                <a:ea typeface="ＭＳ Ｐゴシック" pitchFamily="50" charset="-128"/>
              </a:defRPr>
            </a:lvl3pPr>
            <a:lvl4pPr marL="1600200" indent="-228600" eaLnBrk="0" hangingPunct="0">
              <a:spcBef>
                <a:spcPct val="20000"/>
              </a:spcBef>
              <a:buChar char="–"/>
              <a:defRPr kumimoji="1" sz="2000">
                <a:solidFill>
                  <a:schemeClr val="tx1"/>
                </a:solidFill>
                <a:latin typeface="ＭＳ Ｐゴシック" pitchFamily="50" charset="-128"/>
                <a:ea typeface="ＭＳ Ｐゴシック" pitchFamily="50" charset="-128"/>
              </a:defRPr>
            </a:lvl4pPr>
            <a:lvl5pPr marL="2057400" indent="-228600" eaLnBrk="0" hangingPunct="0">
              <a:spcBef>
                <a:spcPct val="20000"/>
              </a:spcBef>
              <a:buChar char="»"/>
              <a:defRPr kumimoji="1" sz="2000">
                <a:solidFill>
                  <a:schemeClr val="tx1"/>
                </a:solidFill>
                <a:latin typeface="ＭＳ Ｐゴシック" pitchFamily="50" charset="-128"/>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9pPr>
          </a:lstStyle>
          <a:p>
            <a:pPr algn="r" eaLnBrk="1" hangingPunct="1">
              <a:spcBef>
                <a:spcPct val="0"/>
              </a:spcBef>
              <a:buFontTx/>
              <a:buNone/>
            </a:pPr>
            <a:endParaRPr kumimoji="0" lang="en-US" altLang="ja-JP" sz="160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1" name="図 20"/>
          <p:cNvPicPr>
            <a:picLocks noChangeAspect="1"/>
          </p:cNvPicPr>
          <p:nvPr/>
        </p:nvPicPr>
        <p:blipFill>
          <a:blip r:embed="rId4"/>
          <a:stretch>
            <a:fillRect/>
          </a:stretch>
        </p:blipFill>
        <p:spPr>
          <a:xfrm>
            <a:off x="7594574" y="3387569"/>
            <a:ext cx="584047" cy="577057"/>
          </a:xfrm>
          <a:prstGeom prst="rect">
            <a:avLst/>
          </a:prstGeom>
        </p:spPr>
      </p:pic>
      <p:sp>
        <p:nvSpPr>
          <p:cNvPr id="2" name="テキスト ボックス 1"/>
          <p:cNvSpPr txBox="1"/>
          <p:nvPr/>
        </p:nvSpPr>
        <p:spPr>
          <a:xfrm>
            <a:off x="395287" y="1520173"/>
            <a:ext cx="8233557" cy="584775"/>
          </a:xfrm>
          <a:prstGeom prst="rect">
            <a:avLst/>
          </a:prstGeom>
          <a:noFill/>
        </p:spPr>
        <p:txBody>
          <a:bodyPr wrap="square" rtlCol="0">
            <a:spAutoFit/>
          </a:bodyPr>
          <a:lstStyle/>
          <a:p>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AMED</a:t>
            </a:r>
            <a:r>
              <a:rPr kumimoji="1" lang="ja-JP" altLang="en-US" sz="1600" dirty="0" err="1" smtClean="0">
                <a:latin typeface="メイリオ" panose="020B0604030504040204" pitchFamily="50" charset="-128"/>
                <a:ea typeface="メイリオ" panose="020B0604030504040204" pitchFamily="50" charset="-128"/>
                <a:cs typeface="メイリオ" panose="020B0604030504040204" pitchFamily="50" charset="-128"/>
              </a:rPr>
              <a:t>は研</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究代表者及び</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、原則として主</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たる共同研究者の所属する研究機関との間で、</a:t>
            </a:r>
            <a:r>
              <a:rPr kumimoji="1"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委託研究開発契約</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を締結します。</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395288" y="5531229"/>
            <a:ext cx="8439619" cy="830997"/>
          </a:xfrm>
          <a:prstGeom prst="rect">
            <a:avLst/>
          </a:prstGeom>
          <a:noFill/>
        </p:spPr>
        <p:txBody>
          <a:bodyPr wrap="square" rtlCol="0">
            <a:spAutoFit/>
          </a:bodyP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JICA</a:t>
            </a:r>
            <a:r>
              <a:rPr kumimoji="1" lang="ja-JP" altLang="en-US" sz="1600" dirty="0" err="1" smtClean="0">
                <a:latin typeface="メイリオ" panose="020B0604030504040204" pitchFamily="50" charset="-128"/>
                <a:ea typeface="メイリオ" panose="020B0604030504040204" pitchFamily="50" charset="-128"/>
                <a:cs typeface="メイリオ" panose="020B0604030504040204" pitchFamily="50" charset="-128"/>
              </a:rPr>
              <a:t>は研</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究代表者の所属する研究機関と技術協力に関する</a:t>
            </a:r>
            <a:r>
              <a:rPr kumimoji="1"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取極め</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を交わします。</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・相手国研究機関と日本側の研究機関との間で、研究成果の取扱い等に関する</a:t>
            </a:r>
            <a:r>
              <a:rPr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合意文書</a:t>
            </a:r>
            <a:r>
              <a:rPr lang="en-US" altLang="ja-JP"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(MOU)</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を取り交わします。</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テキスト ボックス 21"/>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Tree>
    <p:extLst>
      <p:ext uri="{BB962C8B-B14F-4D97-AF65-F5344CB8AC3E}">
        <p14:creationId xmlns:p14="http://schemas.microsoft.com/office/powerpoint/2010/main" val="167980792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42240" y="1539117"/>
            <a:ext cx="8769940" cy="2554545"/>
          </a:xfrm>
          <a:prstGeom prst="rect">
            <a:avLst/>
          </a:prstGeom>
        </p:spPr>
        <p:txBody>
          <a:bodyPr wrap="square">
            <a:spAutoFit/>
          </a:bodyPr>
          <a:lstStyle/>
          <a:p>
            <a:pPr marL="180975" indent="-180975">
              <a:defRPr/>
            </a:pP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marL="285750" lvl="0" indent="-285750" fontAlgn="base">
              <a:spcAft>
                <a:spcPct val="0"/>
              </a:spcAft>
              <a:buFont typeface="Arial" panose="020B0604020202020204" pitchFamily="34" charset="0"/>
              <a:buChar char="•"/>
              <a:defRPr/>
            </a:pPr>
            <a:r>
              <a:rPr lang="en-US" altLang="ja-JP" sz="1600" b="1" dirty="0" smtClean="0">
                <a:solidFill>
                  <a:srgbClr val="141414"/>
                </a:solidFill>
                <a:latin typeface="メイリオ" panose="020B0604030504040204" pitchFamily="50" charset="-128"/>
                <a:ea typeface="メイリオ" panose="020B0604030504040204" pitchFamily="50" charset="-128"/>
                <a:cs typeface="メイリオ" panose="020B0604030504040204" pitchFamily="50" charset="-128"/>
              </a:rPr>
              <a:t>SATREPS</a:t>
            </a:r>
            <a:r>
              <a:rPr lang="ja-JP" altLang="en-US" sz="1600" b="1" dirty="0" smtClean="0">
                <a:solidFill>
                  <a:srgbClr val="141414"/>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600" b="1" dirty="0">
                <a:solidFill>
                  <a:srgbClr val="141414"/>
                </a:solidFill>
                <a:latin typeface="メイリオ" panose="020B0604030504040204" pitchFamily="50" charset="-128"/>
                <a:ea typeface="メイリオ" panose="020B0604030504040204" pitchFamily="50" charset="-128"/>
                <a:cs typeface="メイリオ" panose="020B0604030504040204" pitchFamily="50" charset="-128"/>
              </a:rPr>
              <a:t>への</a:t>
            </a:r>
            <a:r>
              <a:rPr lang="ja-JP" altLang="en-US" sz="1600" b="1" dirty="0" smtClean="0">
                <a:solidFill>
                  <a:srgbClr val="141414"/>
                </a:solidFill>
                <a:latin typeface="メイリオ" panose="020B0604030504040204" pitchFamily="50" charset="-128"/>
                <a:ea typeface="メイリオ" panose="020B0604030504040204" pitchFamily="50" charset="-128"/>
                <a:cs typeface="メイリオ" panose="020B0604030504040204" pitchFamily="50" charset="-128"/>
              </a:rPr>
              <a:t>参画研究者</a:t>
            </a:r>
            <a:r>
              <a:rPr lang="ja-JP" altLang="en-US" sz="1600" b="1" dirty="0">
                <a:solidFill>
                  <a:srgbClr val="141414"/>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600" b="1" dirty="0" smtClean="0">
                <a:solidFill>
                  <a:srgbClr val="141414"/>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研究開発期間の初年度内に</a:t>
            </a:r>
            <a:r>
              <a:rPr lang="ja-JP" altLang="en-US" sz="1600" b="1" dirty="0" smtClean="0">
                <a:solidFill>
                  <a:srgbClr val="141414"/>
                </a:solidFill>
                <a:latin typeface="メイリオ" panose="020B0604030504040204" pitchFamily="50" charset="-128"/>
                <a:ea typeface="メイリオ" panose="020B0604030504040204" pitchFamily="50" charset="-128"/>
                <a:cs typeface="メイリオ" panose="020B0604030504040204" pitchFamily="50" charset="-128"/>
              </a:rPr>
              <a:t>研究倫理プログラムを履修する</a:t>
            </a:r>
            <a:r>
              <a:rPr lang="ja-JP" altLang="en-US" sz="1600" b="1" dirty="0">
                <a:solidFill>
                  <a:srgbClr val="141414"/>
                </a:solidFill>
                <a:latin typeface="メイリオ" panose="020B0604030504040204" pitchFamily="50" charset="-128"/>
                <a:ea typeface="メイリオ" panose="020B0604030504040204" pitchFamily="50" charset="-128"/>
                <a:cs typeface="メイリオ" panose="020B0604030504040204" pitchFamily="50" charset="-128"/>
              </a:rPr>
              <a:t>必要が</a:t>
            </a:r>
            <a:r>
              <a:rPr lang="ja-JP" altLang="en-US" sz="1600" b="1" dirty="0" smtClean="0">
                <a:solidFill>
                  <a:srgbClr val="141414"/>
                </a:solidFill>
                <a:latin typeface="メイリオ" panose="020B0604030504040204" pitchFamily="50" charset="-128"/>
                <a:ea typeface="メイリオ" panose="020B0604030504040204" pitchFamily="50" charset="-128"/>
                <a:cs typeface="メイリオ" panose="020B0604030504040204" pitchFamily="50" charset="-128"/>
              </a:rPr>
              <a:t>あります（</a:t>
            </a:r>
            <a:r>
              <a:rPr lang="en-US" altLang="ja-JP" sz="1600" b="1" dirty="0">
                <a:solidFill>
                  <a:srgbClr val="141414"/>
                </a:solidFill>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1600" b="1" dirty="0">
                <a:solidFill>
                  <a:srgbClr val="141414"/>
                </a:solidFill>
                <a:latin typeface="メイリオ" panose="020B0604030504040204" pitchFamily="50" charset="-128"/>
                <a:ea typeface="メイリオ" panose="020B0604030504040204" pitchFamily="50" charset="-128"/>
                <a:cs typeface="メイリオ" panose="020B0604030504040204" pitchFamily="50" charset="-128"/>
              </a:rPr>
              <a:t>公募要領 </a:t>
            </a:r>
            <a:r>
              <a:rPr lang="ja-JP" altLang="en-US" sz="1600" b="1" dirty="0" smtClean="0">
                <a:solidFill>
                  <a:srgbClr val="141414"/>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b="1" dirty="0">
                <a:solidFill>
                  <a:srgbClr val="141414"/>
                </a:solidFill>
                <a:latin typeface="メイリオ" panose="020B0604030504040204" pitchFamily="50" charset="-128"/>
                <a:ea typeface="メイリオ" panose="020B0604030504040204" pitchFamily="50" charset="-128"/>
                <a:cs typeface="メイリオ" panose="020B0604030504040204" pitchFamily="50" charset="-128"/>
              </a:rPr>
              <a:t>6</a:t>
            </a:r>
            <a:r>
              <a:rPr lang="en-US" altLang="ja-JP" sz="1600" b="1" dirty="0" smtClean="0">
                <a:solidFill>
                  <a:srgbClr val="141414"/>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dirty="0" smtClean="0">
                <a:solidFill>
                  <a:srgbClr val="141414"/>
                </a:solidFill>
                <a:latin typeface="メイリオ" panose="020B0604030504040204" pitchFamily="50" charset="-128"/>
                <a:ea typeface="メイリオ" panose="020B0604030504040204" pitchFamily="50" charset="-128"/>
                <a:cs typeface="メイリオ" panose="020B0604030504040204" pitchFamily="50" charset="-128"/>
              </a:rPr>
              <a:t>研究倫理プログラムの履修等」に</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記載</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5750" lvl="0" indent="-285750" fontAlgn="base">
              <a:spcAft>
                <a:spcPct val="0"/>
              </a:spcAft>
              <a:buFont typeface="Arial" panose="020B0604020202020204" pitchFamily="34" charset="0"/>
              <a:buChar char="•"/>
              <a:defRPr/>
            </a:pP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履修対象者は、以下のいずれかのプログラム・教材を履修してください。</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APRIN e</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ラーニングプログラム（</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err="1">
                <a:latin typeface="Meiryo UI" panose="020B0604030504040204" pitchFamily="50" charset="-128"/>
                <a:ea typeface="Meiryo UI" panose="020B0604030504040204" pitchFamily="50" charset="-128"/>
                <a:cs typeface="Meiryo UI" panose="020B0604030504040204" pitchFamily="50" charset="-128"/>
              </a:rPr>
              <a:t>eAPRIN</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・「科学の健全な発展のために</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誠実な科学者の心得</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」（日本学術振興会「科学の健全</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な発展のために」編集委員会）</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・研究機関等が上記と内容的に同等と判断したプログラム</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1600" u="sng" dirty="0">
              <a:solidFill>
                <a:schemeClr val="hlin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347980" y="467779"/>
            <a:ext cx="5767070" cy="646331"/>
          </a:xfrm>
          <a:prstGeom prst="rect">
            <a:avLst/>
          </a:prstGeom>
          <a:noFill/>
        </p:spPr>
        <p:txBody>
          <a:bodyPr wrap="square" rtlCol="0">
            <a:spAutoFit/>
          </a:bodyPr>
          <a:lstStyle/>
          <a:p>
            <a:r>
              <a:rPr kumimoji="1" lang="ja-JP" altLang="en-US" sz="36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採択されたら</a:t>
            </a:r>
            <a:endParaRPr kumimoji="1" lang="ja-JP" altLang="en-US" sz="3600" b="1"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Tree>
    <p:extLst>
      <p:ext uri="{BB962C8B-B14F-4D97-AF65-F5344CB8AC3E}">
        <p14:creationId xmlns:p14="http://schemas.microsoft.com/office/powerpoint/2010/main" val="395209515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07855" y="509702"/>
            <a:ext cx="3072410" cy="646331"/>
          </a:xfrm>
          <a:prstGeom prst="rect">
            <a:avLst/>
          </a:prstGeom>
          <a:noFill/>
        </p:spPr>
        <p:txBody>
          <a:bodyPr wrap="square" rtlCol="0">
            <a:spAutoFit/>
          </a:bodyPr>
          <a:lstStyle/>
          <a:p>
            <a:r>
              <a:rPr lang="ja-JP" altLang="en-US" sz="36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研究開発期間</a:t>
            </a:r>
            <a:endParaRPr kumimoji="1" lang="ja-JP" altLang="en-US" sz="3600" b="1"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204823" y="1585255"/>
            <a:ext cx="8694477" cy="4175502"/>
          </a:xfrm>
          <a:prstGeom prst="rect">
            <a:avLst/>
          </a:prstGeom>
          <a:noFill/>
        </p:spPr>
        <p:txBody>
          <a:bodyPr wrap="square" rtlCol="0">
            <a:spAutoFit/>
          </a:bodyPr>
          <a:lstStyle/>
          <a:p>
            <a:r>
              <a:rPr kumimoji="1"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研究開発期間</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５</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年（暫定期間を除く）</a:t>
            </a:r>
            <a:endPar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本課題に</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おける研究期間（国際共同研究期間）は、</a:t>
            </a:r>
            <a:r>
              <a:rPr lang="ja-JP" altLang="en-US" sz="2000" b="1" u="sng" dirty="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相手国研究実施機関等と</a:t>
            </a:r>
            <a:r>
              <a:rPr lang="en-US" altLang="ja-JP" sz="2000" b="1" u="sng" dirty="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JICA</a:t>
            </a:r>
            <a:r>
              <a:rPr lang="ja-JP" altLang="en-US" sz="2000" b="1" u="sng" dirty="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との討議結果に基づく討議議事録</a:t>
            </a:r>
            <a:r>
              <a:rPr lang="en-US" altLang="ja-JP" sz="2000" b="1" u="sng" dirty="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R/D [Record of Discussions] </a:t>
            </a:r>
            <a:r>
              <a:rPr lang="ja-JP" altLang="en-US" sz="2000" b="1" u="sng" dirty="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により最終的に決定</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されます。つまり、</a:t>
            </a:r>
            <a:r>
              <a:rPr lang="en-US" altLang="ja-JP" sz="20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R/D</a:t>
            </a:r>
            <a:r>
              <a:rPr lang="ja-JP" altLang="en-US" sz="20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に記載された期間が国際共同研究期間</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となります。</a:t>
            </a:r>
            <a:endParaRPr lang="en-US" altLang="ja-JP" sz="2000" b="1"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相手国の状況等によっては</a:t>
            </a:r>
            <a:r>
              <a:rPr lang="en-US" altLang="ja-JP" sz="2000" b="1" u="sng" dirty="0">
                <a:latin typeface="メイリオ" panose="020B0604030504040204" pitchFamily="50" charset="-128"/>
                <a:ea typeface="メイリオ" panose="020B0604030504040204" pitchFamily="50" charset="-128"/>
                <a:cs typeface="メイリオ" panose="020B0604030504040204" pitchFamily="50" charset="-128"/>
              </a:rPr>
              <a:t>R/D</a:t>
            </a:r>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の署名に時間を要する</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ことがあります。その場合</a:t>
            </a:r>
            <a:r>
              <a:rPr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R/D</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署名後速やかに国際共同研究を開始するために、</a:t>
            </a:r>
            <a:r>
              <a:rPr lang="en-US" altLang="ja-JP" sz="2000" b="1" u="sng" dirty="0">
                <a:latin typeface="メイリオ" panose="020B0604030504040204" pitchFamily="50" charset="-128"/>
                <a:ea typeface="メイリオ" panose="020B0604030504040204" pitchFamily="50" charset="-128"/>
                <a:cs typeface="メイリオ" panose="020B0604030504040204" pitchFamily="50" charset="-128"/>
              </a:rPr>
              <a:t>R/D</a:t>
            </a:r>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署名前であっても、日本側での研究準備の目的に限って</a:t>
            </a:r>
            <a:r>
              <a:rPr lang="ja-JP" altLang="en-US" sz="2000" b="1"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b="1" u="sng" dirty="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2000" b="1" u="sng" dirty="0" smtClean="0">
                <a:latin typeface="メイリオ" panose="020B0604030504040204" pitchFamily="50" charset="-128"/>
                <a:ea typeface="メイリオ" panose="020B0604030504040204" pitchFamily="50" charset="-128"/>
                <a:cs typeface="メイリオ" panose="020B0604030504040204" pitchFamily="50" charset="-128"/>
              </a:rPr>
              <a:t>から</a:t>
            </a:r>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の委託研究費を研究代表者所属機関において暫定的に執行することが可能です。</a:t>
            </a:r>
            <a:r>
              <a:rPr lang="en-US" altLang="ja-JP" sz="2000" b="1" baseline="30000" dirty="0">
                <a:latin typeface="メイリオ" panose="020B0604030504040204" pitchFamily="50" charset="-128"/>
                <a:ea typeface="メイリオ" panose="020B0604030504040204" pitchFamily="50" charset="-128"/>
                <a:cs typeface="メイリオ" panose="020B0604030504040204" pitchFamily="50" charset="-128"/>
              </a:rPr>
              <a:t>※</a:t>
            </a:r>
          </a:p>
          <a:p>
            <a:pPr>
              <a:defRPr/>
            </a:pPr>
            <a:endParaRPr lang="en-US" altLang="ja-JP" sz="2000" baseline="30000" dirty="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defRPr/>
            </a:pPr>
            <a:r>
              <a:rPr lang="en-US" altLang="ja-JP" sz="1600"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但し、</a:t>
            </a:r>
            <a:r>
              <a:rPr lang="ja-JP" altLang="en-US" sz="1600" u="sng" dirty="0">
                <a:latin typeface="メイリオ" panose="020B0604030504040204" pitchFamily="50" charset="-128"/>
                <a:ea typeface="メイリオ" panose="020B0604030504040204" pitchFamily="50" charset="-128"/>
                <a:cs typeface="メイリオ" panose="020B0604030504040204" pitchFamily="50" charset="-128"/>
              </a:rPr>
              <a:t>最終的に</a:t>
            </a:r>
            <a:r>
              <a:rPr lang="en-US" altLang="ja-JP" sz="1600" u="sng" dirty="0" smtClean="0">
                <a:latin typeface="メイリオ" panose="020B0604030504040204" pitchFamily="50" charset="-128"/>
                <a:ea typeface="メイリオ" panose="020B0604030504040204" pitchFamily="50" charset="-128"/>
                <a:cs typeface="メイリオ" panose="020B0604030504040204" pitchFamily="50" charset="-128"/>
              </a:rPr>
              <a:t>R/D</a:t>
            </a:r>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署名</a:t>
            </a:r>
            <a:r>
              <a:rPr lang="ja-JP" altLang="en-US" sz="1600" u="sng" dirty="0">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不可能な場合、</a:t>
            </a:r>
            <a:r>
              <a:rPr lang="ja-JP" altLang="en-US" sz="1600" u="sng" dirty="0">
                <a:latin typeface="メイリオ" panose="020B0604030504040204" pitchFamily="50" charset="-128"/>
                <a:ea typeface="メイリオ" panose="020B0604030504040204" pitchFamily="50" charset="-128"/>
                <a:cs typeface="メイリオ" panose="020B0604030504040204" pitchFamily="50" charset="-128"/>
              </a:rPr>
              <a:t>採択された研究</a:t>
            </a:r>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課題自体</a:t>
            </a:r>
            <a:r>
              <a:rPr lang="ja-JP" altLang="en-US" sz="1600" u="sng" dirty="0">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実施できなくなり、</a:t>
            </a:r>
            <a:r>
              <a:rPr lang="en-US" altLang="ja-JP" sz="1600" u="sng" dirty="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から</a:t>
            </a:r>
            <a:r>
              <a:rPr lang="ja-JP" altLang="en-US" sz="1600" u="sng" dirty="0">
                <a:latin typeface="メイリオ" panose="020B0604030504040204" pitchFamily="50" charset="-128"/>
                <a:ea typeface="メイリオ" panose="020B0604030504040204" pitchFamily="50" charset="-128"/>
                <a:cs typeface="メイリオ" panose="020B0604030504040204" pitchFamily="50" charset="-128"/>
              </a:rPr>
              <a:t>の委託研究費もその時点</a:t>
            </a:r>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で</a:t>
            </a:r>
            <a:r>
              <a:rPr lang="ja-JP" altLang="en-US" sz="16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取消しになる</a:t>
            </a:r>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こと</a:t>
            </a:r>
            <a:r>
              <a:rPr lang="ja-JP" altLang="en-US" sz="1600" u="sng" dirty="0">
                <a:latin typeface="メイリオ" panose="020B0604030504040204" pitchFamily="50" charset="-128"/>
                <a:ea typeface="メイリオ" panose="020B0604030504040204" pitchFamily="50" charset="-128"/>
                <a:cs typeface="メイリオ" panose="020B0604030504040204" pitchFamily="50" charset="-128"/>
              </a:rPr>
              <a:t>をご承知ください</a:t>
            </a:r>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Tree>
    <p:extLst>
      <p:ext uri="{BB962C8B-B14F-4D97-AF65-F5344CB8AC3E}">
        <p14:creationId xmlns:p14="http://schemas.microsoft.com/office/powerpoint/2010/main" val="161616537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203876" y="465262"/>
            <a:ext cx="6297613" cy="60960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29" tIns="45715" rIns="91429" bIns="45715">
            <a:noAutofit/>
          </a:bodyPr>
          <a:lstStyle/>
          <a:p>
            <a:pPr eaLnBrk="1" hangingPunct="1">
              <a:defRPr/>
            </a:pPr>
            <a:r>
              <a:rPr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研究開発期間と予算の考え方</a:t>
            </a:r>
          </a:p>
        </p:txBody>
      </p:sp>
      <p:sp>
        <p:nvSpPr>
          <p:cNvPr id="157699" name="Text Box 3"/>
          <p:cNvSpPr txBox="1">
            <a:spLocks noChangeArrowheads="1"/>
          </p:cNvSpPr>
          <p:nvPr/>
        </p:nvSpPr>
        <p:spPr bwMode="auto">
          <a:xfrm>
            <a:off x="246856" y="1194035"/>
            <a:ext cx="7248559"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spcBef>
                <a:spcPct val="50000"/>
              </a:spcBef>
              <a:defRPr/>
            </a:pP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国際共同研究期間（</a:t>
            </a: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 R/D</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に定められた期間）が５年間の場合の例</a:t>
            </a:r>
          </a:p>
        </p:txBody>
      </p:sp>
      <p:sp>
        <p:nvSpPr>
          <p:cNvPr id="16388" name="Text Box 4"/>
          <p:cNvSpPr txBox="1">
            <a:spLocks noChangeArrowheads="1"/>
          </p:cNvSpPr>
          <p:nvPr/>
        </p:nvSpPr>
        <p:spPr bwMode="auto">
          <a:xfrm>
            <a:off x="2724821" y="1637773"/>
            <a:ext cx="40322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800">
                <a:solidFill>
                  <a:schemeClr val="tx1"/>
                </a:solidFill>
                <a:latin typeface="ＭＳ Ｐゴシック" pitchFamily="50" charset="-128"/>
                <a:ea typeface="ＭＳ Ｐゴシック" pitchFamily="50" charset="-128"/>
              </a:defRPr>
            </a:lvl2pPr>
            <a:lvl3pPr marL="1143000" indent="-228600" eaLnBrk="0" hangingPunct="0">
              <a:spcBef>
                <a:spcPct val="20000"/>
              </a:spcBef>
              <a:buChar char="•"/>
              <a:defRPr kumimoji="1" sz="2400">
                <a:solidFill>
                  <a:schemeClr val="tx1"/>
                </a:solidFill>
                <a:latin typeface="ＭＳ Ｐゴシック" pitchFamily="50" charset="-128"/>
                <a:ea typeface="ＭＳ Ｐゴシック" pitchFamily="50" charset="-128"/>
              </a:defRPr>
            </a:lvl3pPr>
            <a:lvl4pPr marL="1600200" indent="-228600" eaLnBrk="0" hangingPunct="0">
              <a:spcBef>
                <a:spcPct val="20000"/>
              </a:spcBef>
              <a:buChar char="–"/>
              <a:defRPr kumimoji="1" sz="2000">
                <a:solidFill>
                  <a:schemeClr val="tx1"/>
                </a:solidFill>
                <a:latin typeface="ＭＳ Ｐゴシック" pitchFamily="50" charset="-128"/>
                <a:ea typeface="ＭＳ Ｐゴシック" pitchFamily="50" charset="-128"/>
              </a:defRPr>
            </a:lvl4pPr>
            <a:lvl5pPr marL="2057400" indent="-228600" eaLnBrk="0" hangingPunct="0">
              <a:spcBef>
                <a:spcPct val="20000"/>
              </a:spcBef>
              <a:buChar char="»"/>
              <a:defRPr kumimoji="1" sz="2000">
                <a:solidFill>
                  <a:schemeClr val="tx1"/>
                </a:solidFill>
                <a:latin typeface="ＭＳ Ｐゴシック" pitchFamily="50" charset="-128"/>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9pPr>
          </a:lstStyle>
          <a:p>
            <a:pPr eaLnBrk="1" hangingPunct="1">
              <a:spcBef>
                <a:spcPct val="50000"/>
              </a:spcBef>
              <a:buFontTx/>
              <a:buNone/>
            </a:pP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各年度の委託</a:t>
            </a:r>
            <a:r>
              <a:rPr lang="ja-JP" altLang="en-US" sz="1600" b="1" u="sng" dirty="0" smtClean="0">
                <a:latin typeface="メイリオ" panose="020B0604030504040204" pitchFamily="50" charset="-128"/>
                <a:ea typeface="メイリオ" panose="020B0604030504040204" pitchFamily="50" charset="-128"/>
                <a:cs typeface="メイリオ" panose="020B0604030504040204" pitchFamily="50" charset="-128"/>
              </a:rPr>
              <a:t>研究開発費</a:t>
            </a: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予算イメージ</a:t>
            </a:r>
            <a:endParaRPr lang="en-US" altLang="ja-JP" sz="1600" b="1" u="sng" baseline="30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389" name="Text Box 5"/>
          <p:cNvSpPr txBox="1">
            <a:spLocks noChangeArrowheads="1"/>
          </p:cNvSpPr>
          <p:nvPr/>
        </p:nvSpPr>
        <p:spPr bwMode="auto">
          <a:xfrm>
            <a:off x="589756" y="4714017"/>
            <a:ext cx="8030370" cy="1384995"/>
          </a:xfrm>
          <a:prstGeom prst="rect">
            <a:avLst/>
          </a:prstGeom>
          <a:solidFill>
            <a:schemeClr val="bg1"/>
          </a:solidFill>
          <a:ln>
            <a:noFill/>
          </a:ln>
          <a:effectLst/>
          <a:extLst/>
        </p:spPr>
        <p:txBody>
          <a:bodyPr wrap="square">
            <a:spAutoFit/>
          </a:bodyPr>
          <a:lstStyle>
            <a:lvl1pPr marL="273050" indent="-273050" eaLnBrk="0" hangingPunct="0">
              <a:spcBef>
                <a:spcPct val="20000"/>
              </a:spcBef>
              <a:buChar char="•"/>
              <a:defRPr kumimoji="1" sz="32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800">
                <a:solidFill>
                  <a:schemeClr val="tx1"/>
                </a:solidFill>
                <a:latin typeface="ＭＳ Ｐゴシック" pitchFamily="50" charset="-128"/>
                <a:ea typeface="ＭＳ Ｐゴシック" pitchFamily="50" charset="-128"/>
              </a:defRPr>
            </a:lvl2pPr>
            <a:lvl3pPr marL="1143000" indent="-228600" eaLnBrk="0" hangingPunct="0">
              <a:spcBef>
                <a:spcPct val="20000"/>
              </a:spcBef>
              <a:buChar char="•"/>
              <a:defRPr kumimoji="1" sz="2400">
                <a:solidFill>
                  <a:schemeClr val="tx1"/>
                </a:solidFill>
                <a:latin typeface="ＭＳ Ｐゴシック" pitchFamily="50" charset="-128"/>
                <a:ea typeface="ＭＳ Ｐゴシック" pitchFamily="50" charset="-128"/>
              </a:defRPr>
            </a:lvl3pPr>
            <a:lvl4pPr marL="1600200" indent="-228600" eaLnBrk="0" hangingPunct="0">
              <a:spcBef>
                <a:spcPct val="20000"/>
              </a:spcBef>
              <a:buChar char="–"/>
              <a:defRPr kumimoji="1" sz="2000">
                <a:solidFill>
                  <a:schemeClr val="tx1"/>
                </a:solidFill>
                <a:latin typeface="ＭＳ Ｐゴシック" pitchFamily="50" charset="-128"/>
                <a:ea typeface="ＭＳ Ｐゴシック" pitchFamily="50" charset="-128"/>
              </a:defRPr>
            </a:lvl4pPr>
            <a:lvl5pPr marL="2057400" indent="-228600" eaLnBrk="0" hangingPunct="0">
              <a:spcBef>
                <a:spcPct val="20000"/>
              </a:spcBef>
              <a:buChar char="»"/>
              <a:defRPr kumimoji="1" sz="2000">
                <a:solidFill>
                  <a:schemeClr val="tx1"/>
                </a:solidFill>
                <a:latin typeface="ＭＳ Ｐゴシック" pitchFamily="50" charset="-128"/>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9pPr>
          </a:lstStyle>
          <a:p>
            <a:pPr eaLnBrk="1" hangingPunct="1">
              <a:spcBef>
                <a:spcPct val="0"/>
              </a:spcBef>
              <a:buFontTx/>
              <a:buNone/>
            </a:pPr>
            <a:r>
              <a:rPr lang="en-US" altLang="ja-JP" sz="1050" dirty="0">
                <a:solidFill>
                  <a:srgbClr val="FF33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solidFill>
                  <a:srgbClr val="FF3300"/>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R/D</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署名までの間</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「暫定」委託</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研究開発契約</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を締結することにより、国際共同研究の準備のための費用に限って</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委託</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研究費を執行していただくことができます。</a:t>
            </a:r>
          </a:p>
          <a:p>
            <a:pPr eaLnBrk="1" hangingPunct="1">
              <a:spcBef>
                <a:spcPct val="0"/>
              </a:spcBef>
              <a:buFontTx/>
              <a:buNone/>
            </a:pPr>
            <a:r>
              <a:rPr lang="en-US" altLang="ja-JP" sz="1050" dirty="0">
                <a:solidFill>
                  <a:srgbClr val="FF33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solidFill>
                  <a:srgbClr val="FF3300"/>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2021</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年３月</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日</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までに</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R/D</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の署名がなされておらず、近日中に署名される見込みのない場合、</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R/D</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不成立とみなされ、その時点で研究中止となります。</a:t>
            </a:r>
          </a:p>
          <a:p>
            <a:pPr eaLnBrk="1" hangingPunct="1">
              <a:spcBef>
                <a:spcPct val="0"/>
              </a:spcBef>
              <a:buFontTx/>
              <a:buNone/>
            </a:pPr>
            <a:r>
              <a:rPr lang="en-US" altLang="ja-JP" sz="1050" dirty="0">
                <a:solidFill>
                  <a:srgbClr val="FF33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solidFill>
                  <a:srgbClr val="FF3300"/>
                </a:solidFill>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u="sng" dirty="0">
                <a:solidFill>
                  <a:srgbClr val="FF3300"/>
                </a:solidFill>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1050" u="sng" dirty="0" smtClean="0">
                <a:solidFill>
                  <a:srgbClr val="FF3300"/>
                </a:solidFill>
                <a:latin typeface="メイリオ" panose="020B0604030504040204" pitchFamily="50" charset="-128"/>
                <a:ea typeface="メイリオ" panose="020B0604030504040204" pitchFamily="50" charset="-128"/>
                <a:cs typeface="メイリオ" panose="020B0604030504040204" pitchFamily="50" charset="-128"/>
              </a:rPr>
              <a:t>から</a:t>
            </a:r>
            <a:r>
              <a:rPr lang="ja-JP" altLang="en-US" sz="1050" u="sng" dirty="0">
                <a:solidFill>
                  <a:srgbClr val="FF3300"/>
                </a:solidFill>
                <a:latin typeface="メイリオ" panose="020B0604030504040204" pitchFamily="50" charset="-128"/>
                <a:ea typeface="メイリオ" panose="020B0604030504040204" pitchFamily="50" charset="-128"/>
                <a:cs typeface="メイリオ" panose="020B0604030504040204" pitchFamily="50" charset="-128"/>
              </a:rPr>
              <a:t>の委託</a:t>
            </a:r>
            <a:r>
              <a:rPr lang="ja-JP" altLang="en-US" sz="1050" u="sng" dirty="0" smtClean="0">
                <a:solidFill>
                  <a:srgbClr val="FF3300"/>
                </a:solidFill>
                <a:latin typeface="メイリオ" panose="020B0604030504040204" pitchFamily="50" charset="-128"/>
                <a:ea typeface="メイリオ" panose="020B0604030504040204" pitchFamily="50" charset="-128"/>
                <a:cs typeface="メイリオ" panose="020B0604030504040204" pitchFamily="50" charset="-128"/>
              </a:rPr>
              <a:t>研究開発費</a:t>
            </a:r>
            <a:r>
              <a:rPr lang="ja-JP" altLang="en-US" sz="1050" u="sng" dirty="0">
                <a:solidFill>
                  <a:srgbClr val="FF3300"/>
                </a:solidFill>
                <a:latin typeface="メイリオ" panose="020B0604030504040204" pitchFamily="50" charset="-128"/>
                <a:ea typeface="メイリオ" panose="020B0604030504040204" pitchFamily="50" charset="-128"/>
                <a:cs typeface="メイリオ" panose="020B0604030504040204" pitchFamily="50" charset="-128"/>
              </a:rPr>
              <a:t>は上図で示す研究期間内において執行可能です。予算は、提案時の総額をベースに、上限は研究期間が</a:t>
            </a:r>
            <a:r>
              <a:rPr lang="en-US" altLang="ja-JP" sz="1050" u="sng" dirty="0">
                <a:solidFill>
                  <a:srgbClr val="FF3300"/>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050" u="sng" dirty="0">
                <a:solidFill>
                  <a:srgbClr val="FF3300"/>
                </a:solidFill>
                <a:latin typeface="メイリオ" panose="020B0604030504040204" pitchFamily="50" charset="-128"/>
                <a:ea typeface="メイリオ" panose="020B0604030504040204" pitchFamily="50" charset="-128"/>
                <a:cs typeface="メイリオ" panose="020B0604030504040204" pitchFamily="50" charset="-128"/>
              </a:rPr>
              <a:t>年であれば総額</a:t>
            </a:r>
            <a:r>
              <a:rPr lang="en-US" altLang="ja-JP" sz="1050" u="sng" dirty="0" smtClean="0">
                <a:solidFill>
                  <a:srgbClr val="FF3300"/>
                </a:solidFill>
                <a:latin typeface="メイリオ" panose="020B0604030504040204" pitchFamily="50" charset="-128"/>
                <a:ea typeface="メイリオ" panose="020B0604030504040204" pitchFamily="50" charset="-128"/>
                <a:cs typeface="メイリオ" panose="020B0604030504040204" pitchFamily="50" charset="-128"/>
              </a:rPr>
              <a:t>148</a:t>
            </a:r>
            <a:r>
              <a:rPr lang="ja-JP" altLang="en-US" sz="1050" u="sng" dirty="0" smtClean="0">
                <a:solidFill>
                  <a:srgbClr val="FF3300"/>
                </a:solidFill>
                <a:latin typeface="メイリオ" panose="020B0604030504040204" pitchFamily="50" charset="-128"/>
                <a:ea typeface="メイリオ" panose="020B0604030504040204" pitchFamily="50" charset="-128"/>
                <a:cs typeface="メイリオ" panose="020B0604030504040204" pitchFamily="50" charset="-128"/>
              </a:rPr>
              <a:t>百万円</a:t>
            </a:r>
            <a:r>
              <a:rPr lang="ja-JP" altLang="en-US" sz="1050" u="sng" dirty="0">
                <a:solidFill>
                  <a:srgbClr val="FF33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u="sng" dirty="0" smtClean="0">
                <a:solidFill>
                  <a:srgbClr val="FF3300"/>
                </a:solidFill>
                <a:latin typeface="メイリオ" panose="020B0604030504040204" pitchFamily="50" charset="-128"/>
                <a:ea typeface="メイリオ" panose="020B0604030504040204" pitchFamily="50" charset="-128"/>
                <a:cs typeface="メイリオ" panose="020B0604030504040204" pitchFamily="50" charset="-128"/>
              </a:rPr>
              <a:t>平均</a:t>
            </a:r>
            <a:r>
              <a:rPr lang="en-US" altLang="ja-JP" sz="1050" u="sng" dirty="0" smtClean="0">
                <a:solidFill>
                  <a:srgbClr val="FF3300"/>
                </a:solidFill>
                <a:latin typeface="メイリオ" panose="020B0604030504040204" pitchFamily="50" charset="-128"/>
                <a:ea typeface="メイリオ" panose="020B0604030504040204" pitchFamily="50" charset="-128"/>
                <a:cs typeface="メイリオ" panose="020B0604030504040204" pitchFamily="50" charset="-128"/>
              </a:rPr>
              <a:t>32</a:t>
            </a:r>
            <a:r>
              <a:rPr lang="ja-JP" altLang="en-US" sz="1050" u="sng" dirty="0" smtClean="0">
                <a:solidFill>
                  <a:srgbClr val="FF3300"/>
                </a:solidFill>
                <a:latin typeface="メイリオ" panose="020B0604030504040204" pitchFamily="50" charset="-128"/>
                <a:ea typeface="メイリオ" panose="020B0604030504040204" pitchFamily="50" charset="-128"/>
                <a:cs typeface="メイリオ" panose="020B0604030504040204" pitchFamily="50" charset="-128"/>
              </a:rPr>
              <a:t>百万円</a:t>
            </a:r>
            <a:r>
              <a:rPr lang="en-US" altLang="ja-JP" sz="1050" u="sng" dirty="0">
                <a:solidFill>
                  <a:srgbClr val="FF33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u="sng" dirty="0">
                <a:solidFill>
                  <a:srgbClr val="FF3300"/>
                </a:solidFill>
                <a:latin typeface="メイリオ" panose="020B0604030504040204" pitchFamily="50" charset="-128"/>
                <a:ea typeface="メイリオ" panose="020B0604030504040204" pitchFamily="50" charset="-128"/>
                <a:cs typeface="メイリオ" panose="020B0604030504040204" pitchFamily="50" charset="-128"/>
              </a:rPr>
              <a:t>年）以内で計画して</a:t>
            </a:r>
            <a:r>
              <a:rPr lang="ja-JP" altLang="en-US" sz="1050" u="sng" dirty="0" smtClean="0">
                <a:solidFill>
                  <a:srgbClr val="FF3300"/>
                </a:solidFill>
                <a:latin typeface="メイリオ" panose="020B0604030504040204" pitchFamily="50" charset="-128"/>
                <a:ea typeface="メイリオ" panose="020B0604030504040204" pitchFamily="50" charset="-128"/>
                <a:cs typeface="メイリオ" panose="020B0604030504040204" pitchFamily="50" charset="-128"/>
              </a:rPr>
              <a:t>いただきます</a:t>
            </a:r>
            <a:r>
              <a:rPr lang="ja-JP" altLang="en-US" sz="1050" dirty="0" smtClean="0">
                <a:solidFill>
                  <a:srgbClr val="FF33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委託研究開発費</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の総額は、詳細計画策定調査、研究の進捗状況、評価結果</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および</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国における予算措置の状況によって、変更となる可能性があります</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9" name="グループ化 1"/>
          <p:cNvGrpSpPr>
            <a:grpSpLocks/>
          </p:cNvGrpSpPr>
          <p:nvPr/>
        </p:nvGrpSpPr>
        <p:grpSpPr bwMode="auto">
          <a:xfrm>
            <a:off x="137872" y="1974323"/>
            <a:ext cx="8934138" cy="2708102"/>
            <a:chOff x="74612" y="1709198"/>
            <a:chExt cx="9001125" cy="4057328"/>
          </a:xfrm>
        </p:grpSpPr>
        <p:grpSp>
          <p:nvGrpSpPr>
            <p:cNvPr id="10" name="Group 2"/>
            <p:cNvGrpSpPr>
              <a:grpSpLocks/>
            </p:cNvGrpSpPr>
            <p:nvPr/>
          </p:nvGrpSpPr>
          <p:grpSpPr bwMode="auto">
            <a:xfrm>
              <a:off x="74612" y="1709198"/>
              <a:ext cx="9001125" cy="4057328"/>
              <a:chOff x="108" y="1207"/>
              <a:chExt cx="5670" cy="2418"/>
            </a:xfrm>
          </p:grpSpPr>
          <p:sp>
            <p:nvSpPr>
              <p:cNvPr id="12" name="Rectangle 3"/>
              <p:cNvSpPr>
                <a:spLocks noChangeArrowheads="1"/>
              </p:cNvSpPr>
              <p:nvPr/>
            </p:nvSpPr>
            <p:spPr bwMode="auto">
              <a:xfrm>
                <a:off x="3985" y="1207"/>
                <a:ext cx="887" cy="2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Rectangle 4"/>
              <p:cNvSpPr>
                <a:spLocks noChangeArrowheads="1"/>
              </p:cNvSpPr>
              <p:nvPr/>
            </p:nvSpPr>
            <p:spPr bwMode="auto">
              <a:xfrm>
                <a:off x="4872" y="1207"/>
                <a:ext cx="861" cy="1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Rectangle 5"/>
              <p:cNvSpPr>
                <a:spLocks noChangeArrowheads="1"/>
              </p:cNvSpPr>
              <p:nvPr/>
            </p:nvSpPr>
            <p:spPr bwMode="auto">
              <a:xfrm>
                <a:off x="432" y="1207"/>
                <a:ext cx="890" cy="2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Rectangle 6"/>
              <p:cNvSpPr>
                <a:spLocks noChangeArrowheads="1"/>
              </p:cNvSpPr>
              <p:nvPr/>
            </p:nvSpPr>
            <p:spPr bwMode="auto">
              <a:xfrm>
                <a:off x="2211" y="1207"/>
                <a:ext cx="869" cy="2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Rectangle 7"/>
              <p:cNvSpPr>
                <a:spLocks noChangeArrowheads="1"/>
              </p:cNvSpPr>
              <p:nvPr/>
            </p:nvSpPr>
            <p:spPr bwMode="auto">
              <a:xfrm>
                <a:off x="3080" y="1207"/>
                <a:ext cx="905" cy="2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Rectangle 8"/>
              <p:cNvSpPr>
                <a:spLocks noChangeArrowheads="1"/>
              </p:cNvSpPr>
              <p:nvPr/>
            </p:nvSpPr>
            <p:spPr bwMode="auto">
              <a:xfrm>
                <a:off x="1322" y="1207"/>
                <a:ext cx="889" cy="2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Rectangle 9"/>
              <p:cNvSpPr>
                <a:spLocks noChangeArrowheads="1"/>
              </p:cNvSpPr>
              <p:nvPr/>
            </p:nvSpPr>
            <p:spPr bwMode="auto">
              <a:xfrm>
                <a:off x="462" y="2570"/>
                <a:ext cx="690" cy="186"/>
              </a:xfrm>
              <a:prstGeom prst="rect">
                <a:avLst/>
              </a:prstGeom>
              <a:solidFill>
                <a:srgbClr val="FFCC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b="0" dirty="0">
                    <a:latin typeface="メイリオ" panose="020B0604030504040204" pitchFamily="50" charset="-128"/>
                    <a:ea typeface="メイリオ" panose="020B0604030504040204" pitchFamily="50" charset="-128"/>
                    <a:cs typeface="メイリオ" panose="020B0604030504040204" pitchFamily="50" charset="-128"/>
                  </a:rPr>
                  <a:t>詳細計画</a:t>
                </a:r>
              </a:p>
              <a:p>
                <a:pPr algn="ctr" eaLnBrk="1" hangingPunct="1">
                  <a:spcBef>
                    <a:spcPct val="0"/>
                  </a:spcBef>
                  <a:buFontTx/>
                  <a:buNone/>
                </a:pPr>
                <a:r>
                  <a:rPr lang="ja-JP" altLang="en-US" sz="800" b="0" dirty="0">
                    <a:latin typeface="メイリオ" panose="020B0604030504040204" pitchFamily="50" charset="-128"/>
                    <a:ea typeface="メイリオ" panose="020B0604030504040204" pitchFamily="50" charset="-128"/>
                    <a:cs typeface="メイリオ" panose="020B0604030504040204" pitchFamily="50" charset="-128"/>
                  </a:rPr>
                  <a:t>策定調査</a:t>
                </a:r>
              </a:p>
            </p:txBody>
          </p:sp>
          <p:sp>
            <p:nvSpPr>
              <p:cNvPr id="19" name="Rectangle 10"/>
              <p:cNvSpPr>
                <a:spLocks noChangeArrowheads="1"/>
              </p:cNvSpPr>
              <p:nvPr/>
            </p:nvSpPr>
            <p:spPr bwMode="auto">
              <a:xfrm>
                <a:off x="1145" y="2573"/>
                <a:ext cx="4250" cy="183"/>
              </a:xfrm>
              <a:prstGeom prst="rect">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ODA</a:t>
                </a:r>
                <a:r>
                  <a:rPr lang="ja-JP" altLang="en-US" sz="14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支援期間 </a:t>
                </a:r>
              </a:p>
            </p:txBody>
          </p:sp>
          <p:sp>
            <p:nvSpPr>
              <p:cNvPr id="20" name="Rectangle 11"/>
              <p:cNvSpPr>
                <a:spLocks noChangeArrowheads="1"/>
              </p:cNvSpPr>
              <p:nvPr/>
            </p:nvSpPr>
            <p:spPr bwMode="auto">
              <a:xfrm>
                <a:off x="446" y="2280"/>
                <a:ext cx="680" cy="209"/>
              </a:xfrm>
              <a:prstGeom prst="rect">
                <a:avLst/>
              </a:prstGeom>
              <a:solidFill>
                <a:schemeClr val="accent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b="0" dirty="0">
                    <a:latin typeface="メイリオ" panose="020B0604030504040204" pitchFamily="50" charset="-128"/>
                    <a:ea typeface="メイリオ" panose="020B0604030504040204" pitchFamily="50" charset="-128"/>
                    <a:cs typeface="メイリオ" panose="020B0604030504040204" pitchFamily="50" charset="-128"/>
                  </a:rPr>
                  <a:t>暫定契約</a:t>
                </a:r>
              </a:p>
            </p:txBody>
          </p:sp>
          <p:sp>
            <p:nvSpPr>
              <p:cNvPr id="21" name="Rectangle 12"/>
              <p:cNvSpPr>
                <a:spLocks noChangeArrowheads="1"/>
              </p:cNvSpPr>
              <p:nvPr/>
            </p:nvSpPr>
            <p:spPr bwMode="auto">
              <a:xfrm>
                <a:off x="1136" y="2283"/>
                <a:ext cx="4624" cy="214"/>
              </a:xfrm>
              <a:prstGeom prst="rect">
                <a:avLst/>
              </a:prstGeom>
              <a:solidFill>
                <a:srgbClr val="008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a:solidFill>
                      <a:srgbClr val="FFFF00"/>
                    </a:solidFill>
                    <a:latin typeface="メイリオ" panose="020B0604030504040204" pitchFamily="50" charset="-128"/>
                    <a:ea typeface="メイリオ" panose="020B0604030504040204" pitchFamily="50" charset="-128"/>
                    <a:cs typeface="メイリオ" panose="020B0604030504040204" pitchFamily="50" charset="-128"/>
                  </a:rPr>
                  <a:t>委託研究開発契約期間（単年度ごとに契約） </a:t>
                </a:r>
              </a:p>
            </p:txBody>
          </p:sp>
          <p:sp>
            <p:nvSpPr>
              <p:cNvPr id="22" name="Line 16"/>
              <p:cNvSpPr>
                <a:spLocks noChangeShapeType="1"/>
              </p:cNvSpPr>
              <p:nvPr/>
            </p:nvSpPr>
            <p:spPr bwMode="auto">
              <a:xfrm>
                <a:off x="1121" y="2822"/>
                <a:ext cx="4283" cy="5"/>
              </a:xfrm>
              <a:prstGeom prst="line">
                <a:avLst/>
              </a:prstGeom>
              <a:noFill/>
              <a:ln w="25400">
                <a:solidFill>
                  <a:srgbClr val="CC0000"/>
                </a:solidFill>
                <a:round/>
                <a:headEnd type="triangl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 name="Text Box 17"/>
              <p:cNvSpPr txBox="1">
                <a:spLocks noChangeArrowheads="1"/>
              </p:cNvSpPr>
              <p:nvPr/>
            </p:nvSpPr>
            <p:spPr bwMode="auto">
              <a:xfrm>
                <a:off x="1660" y="2842"/>
                <a:ext cx="2976"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pPr>
                <a:r>
                  <a:rPr lang="ja-JP" altLang="en-US" sz="1400">
                    <a:solidFill>
                      <a:srgbClr val="CC0000"/>
                    </a:solidFill>
                    <a:latin typeface="メイリオ" panose="020B0604030504040204" pitchFamily="50" charset="-128"/>
                    <a:ea typeface="メイリオ" panose="020B0604030504040204" pitchFamily="50" charset="-128"/>
                    <a:cs typeface="メイリオ" panose="020B0604030504040204" pitchFamily="50" charset="-128"/>
                  </a:rPr>
                  <a:t>“国際共同研究期間”（</a:t>
                </a:r>
                <a:r>
                  <a:rPr lang="en-US" altLang="ja-JP" sz="1400">
                    <a:solidFill>
                      <a:srgbClr val="CC0000"/>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400">
                    <a:solidFill>
                      <a:srgbClr val="CC0000"/>
                    </a:solidFill>
                    <a:latin typeface="メイリオ" panose="020B0604030504040204" pitchFamily="50" charset="-128"/>
                    <a:ea typeface="メイリオ" panose="020B0604030504040204" pitchFamily="50" charset="-128"/>
                    <a:cs typeface="メイリオ" panose="020B0604030504040204" pitchFamily="50" charset="-128"/>
                  </a:rPr>
                  <a:t>年間）</a:t>
                </a:r>
              </a:p>
            </p:txBody>
          </p:sp>
          <p:sp>
            <p:nvSpPr>
              <p:cNvPr id="24" name="Line 18"/>
              <p:cNvSpPr>
                <a:spLocks noChangeShapeType="1"/>
              </p:cNvSpPr>
              <p:nvPr/>
            </p:nvSpPr>
            <p:spPr bwMode="auto">
              <a:xfrm>
                <a:off x="449" y="2292"/>
                <a:ext cx="2" cy="891"/>
              </a:xfrm>
              <a:prstGeom prst="line">
                <a:avLst/>
              </a:prstGeom>
              <a:noFill/>
              <a:ln w="28575">
                <a:solidFill>
                  <a:srgbClr val="0000FF"/>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 name="Line 19"/>
              <p:cNvSpPr>
                <a:spLocks noChangeShapeType="1"/>
              </p:cNvSpPr>
              <p:nvPr/>
            </p:nvSpPr>
            <p:spPr bwMode="auto">
              <a:xfrm>
                <a:off x="5751" y="2497"/>
                <a:ext cx="0" cy="816"/>
              </a:xfrm>
              <a:prstGeom prst="line">
                <a:avLst/>
              </a:prstGeom>
              <a:noFill/>
              <a:ln w="25400">
                <a:solidFill>
                  <a:srgbClr val="0000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 name="Line 20"/>
              <p:cNvSpPr>
                <a:spLocks noChangeShapeType="1"/>
              </p:cNvSpPr>
              <p:nvPr/>
            </p:nvSpPr>
            <p:spPr bwMode="auto">
              <a:xfrm>
                <a:off x="451" y="3119"/>
                <a:ext cx="5327" cy="8"/>
              </a:xfrm>
              <a:prstGeom prst="line">
                <a:avLst/>
              </a:prstGeom>
              <a:noFill/>
              <a:ln w="25400">
                <a:solidFill>
                  <a:srgbClr val="0000FF"/>
                </a:solidFill>
                <a:round/>
                <a:headEnd type="triangl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 name="Text Box 21"/>
              <p:cNvSpPr txBox="1">
                <a:spLocks noChangeArrowheads="1"/>
              </p:cNvSpPr>
              <p:nvPr/>
            </p:nvSpPr>
            <p:spPr bwMode="auto">
              <a:xfrm>
                <a:off x="908" y="3158"/>
                <a:ext cx="4360" cy="4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pPr>
                <a:r>
                  <a:rPr lang="en-US" altLang="ja-JP" sz="14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14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の研究開発期間（</a:t>
                </a:r>
                <a:r>
                  <a:rPr lang="en-US" altLang="ja-JP" sz="14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R/D</a:t>
                </a:r>
                <a:r>
                  <a:rPr lang="ja-JP" altLang="en-US" sz="14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に記載されたプロジェクト終了日の属する年度末日を委託研究終了日とすることができる）</a:t>
                </a:r>
              </a:p>
            </p:txBody>
          </p:sp>
          <p:sp>
            <p:nvSpPr>
              <p:cNvPr id="28" name="AutoShape 24"/>
              <p:cNvSpPr>
                <a:spLocks noChangeArrowheads="1"/>
              </p:cNvSpPr>
              <p:nvPr/>
            </p:nvSpPr>
            <p:spPr bwMode="auto">
              <a:xfrm>
                <a:off x="384" y="1942"/>
                <a:ext cx="96" cy="384"/>
              </a:xfrm>
              <a:prstGeom prst="downArrow">
                <a:avLst>
                  <a:gd name="adj1" fmla="val 50000"/>
                  <a:gd name="adj2" fmla="val 100000"/>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AutoShape 25"/>
              <p:cNvSpPr>
                <a:spLocks noChangeArrowheads="1"/>
              </p:cNvSpPr>
              <p:nvPr/>
            </p:nvSpPr>
            <p:spPr bwMode="auto">
              <a:xfrm>
                <a:off x="990" y="1929"/>
                <a:ext cx="119" cy="367"/>
              </a:xfrm>
              <a:prstGeom prst="downArrow">
                <a:avLst>
                  <a:gd name="adj1" fmla="val 50000"/>
                  <a:gd name="adj2" fmla="val 62495"/>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Text Box 26"/>
              <p:cNvSpPr txBox="1">
                <a:spLocks noChangeArrowheads="1"/>
              </p:cNvSpPr>
              <p:nvPr/>
            </p:nvSpPr>
            <p:spPr bwMode="auto">
              <a:xfrm>
                <a:off x="259" y="1714"/>
                <a:ext cx="596" cy="24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採択</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Text Box 27"/>
              <p:cNvSpPr txBox="1">
                <a:spLocks noChangeArrowheads="1"/>
              </p:cNvSpPr>
              <p:nvPr/>
            </p:nvSpPr>
            <p:spPr bwMode="auto">
              <a:xfrm>
                <a:off x="899" y="1702"/>
                <a:ext cx="868" cy="24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R/D</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MOU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署名</a:t>
                </a:r>
              </a:p>
            </p:txBody>
          </p:sp>
          <p:sp>
            <p:nvSpPr>
              <p:cNvPr id="32" name="Text Box 28"/>
              <p:cNvSpPr txBox="1">
                <a:spLocks noChangeArrowheads="1"/>
              </p:cNvSpPr>
              <p:nvPr/>
            </p:nvSpPr>
            <p:spPr bwMode="auto">
              <a:xfrm>
                <a:off x="500" y="1397"/>
                <a:ext cx="720" cy="275"/>
              </a:xfrm>
              <a:prstGeom prst="rect">
                <a:avLst/>
              </a:prstGeom>
              <a:solidFill>
                <a:schemeClr val="accent2">
                  <a:lumMod val="20000"/>
                  <a:lumOff val="8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defRPr/>
                </a:pP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2020</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年度</a:t>
                </a:r>
              </a:p>
            </p:txBody>
          </p:sp>
          <p:sp>
            <p:nvSpPr>
              <p:cNvPr id="33" name="Text Box 29"/>
              <p:cNvSpPr txBox="1">
                <a:spLocks noChangeArrowheads="1"/>
              </p:cNvSpPr>
              <p:nvPr/>
            </p:nvSpPr>
            <p:spPr bwMode="auto">
              <a:xfrm>
                <a:off x="1436" y="1397"/>
                <a:ext cx="720" cy="275"/>
              </a:xfrm>
              <a:prstGeom prst="rect">
                <a:avLst/>
              </a:prstGeom>
              <a:solidFill>
                <a:schemeClr val="accent2">
                  <a:lumMod val="20000"/>
                  <a:lumOff val="8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defRPr/>
                </a:pP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2021</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年度</a:t>
                </a:r>
              </a:p>
            </p:txBody>
          </p:sp>
          <p:sp>
            <p:nvSpPr>
              <p:cNvPr id="34" name="Text Box 30"/>
              <p:cNvSpPr txBox="1">
                <a:spLocks noChangeArrowheads="1"/>
              </p:cNvSpPr>
              <p:nvPr/>
            </p:nvSpPr>
            <p:spPr bwMode="auto">
              <a:xfrm>
                <a:off x="2279" y="1397"/>
                <a:ext cx="720" cy="275"/>
              </a:xfrm>
              <a:prstGeom prst="rect">
                <a:avLst/>
              </a:prstGeom>
              <a:solidFill>
                <a:schemeClr val="accent2">
                  <a:lumMod val="20000"/>
                  <a:lumOff val="8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defRPr/>
                </a:pP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2022</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年度</a:t>
                </a:r>
              </a:p>
            </p:txBody>
          </p:sp>
          <p:sp>
            <p:nvSpPr>
              <p:cNvPr id="35" name="Text Box 31"/>
              <p:cNvSpPr txBox="1">
                <a:spLocks noChangeArrowheads="1"/>
              </p:cNvSpPr>
              <p:nvPr/>
            </p:nvSpPr>
            <p:spPr bwMode="auto">
              <a:xfrm>
                <a:off x="3166" y="1397"/>
                <a:ext cx="720" cy="275"/>
              </a:xfrm>
              <a:prstGeom prst="rect">
                <a:avLst/>
              </a:prstGeom>
              <a:solidFill>
                <a:schemeClr val="accent2">
                  <a:lumMod val="20000"/>
                  <a:lumOff val="8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defRPr/>
                </a:pP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2023</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年度</a:t>
                </a:r>
              </a:p>
            </p:txBody>
          </p:sp>
          <p:sp>
            <p:nvSpPr>
              <p:cNvPr id="36" name="Text Box 32"/>
              <p:cNvSpPr txBox="1">
                <a:spLocks noChangeArrowheads="1"/>
              </p:cNvSpPr>
              <p:nvPr/>
            </p:nvSpPr>
            <p:spPr bwMode="auto">
              <a:xfrm>
                <a:off x="4071" y="1387"/>
                <a:ext cx="720" cy="275"/>
              </a:xfrm>
              <a:prstGeom prst="rect">
                <a:avLst/>
              </a:prstGeom>
              <a:solidFill>
                <a:schemeClr val="accent2">
                  <a:lumMod val="20000"/>
                  <a:lumOff val="8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defRPr/>
                </a:pP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2024</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年度</a:t>
                </a:r>
              </a:p>
            </p:txBody>
          </p:sp>
          <p:sp>
            <p:nvSpPr>
              <p:cNvPr id="37" name="Text Box 33"/>
              <p:cNvSpPr txBox="1">
                <a:spLocks noChangeArrowheads="1"/>
              </p:cNvSpPr>
              <p:nvPr/>
            </p:nvSpPr>
            <p:spPr bwMode="auto">
              <a:xfrm>
                <a:off x="4949" y="1404"/>
                <a:ext cx="720" cy="275"/>
              </a:xfrm>
              <a:prstGeom prst="rect">
                <a:avLst/>
              </a:prstGeom>
              <a:solidFill>
                <a:schemeClr val="accent2">
                  <a:lumMod val="20000"/>
                  <a:lumOff val="8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defRPr/>
                </a:pP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2025</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年度</a:t>
                </a:r>
              </a:p>
            </p:txBody>
          </p:sp>
          <p:sp>
            <p:nvSpPr>
              <p:cNvPr id="38" name="Line 38"/>
              <p:cNvSpPr>
                <a:spLocks noChangeShapeType="1"/>
              </p:cNvSpPr>
              <p:nvPr/>
            </p:nvSpPr>
            <p:spPr bwMode="auto">
              <a:xfrm>
                <a:off x="432" y="1207"/>
                <a:ext cx="89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 name="Line 39"/>
              <p:cNvSpPr>
                <a:spLocks noChangeShapeType="1"/>
              </p:cNvSpPr>
              <p:nvPr/>
            </p:nvSpPr>
            <p:spPr bwMode="auto">
              <a:xfrm>
                <a:off x="432" y="3505"/>
                <a:ext cx="89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 name="Line 40"/>
              <p:cNvSpPr>
                <a:spLocks noChangeShapeType="1"/>
              </p:cNvSpPr>
              <p:nvPr/>
            </p:nvSpPr>
            <p:spPr bwMode="auto">
              <a:xfrm>
                <a:off x="441" y="1217"/>
                <a:ext cx="0" cy="2049"/>
              </a:xfrm>
              <a:prstGeom prst="line">
                <a:avLst/>
              </a:prstGeom>
              <a:noFill/>
              <a:ln w="127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ja-JP" dirty="0" smtClean="0"/>
                  <a:t> </a:t>
                </a:r>
                <a:endParaRPr lang="ja-JP" altLang="en-US" dirty="0"/>
              </a:p>
            </p:txBody>
          </p:sp>
          <p:sp>
            <p:nvSpPr>
              <p:cNvPr id="41" name="Line 41"/>
              <p:cNvSpPr>
                <a:spLocks noChangeShapeType="1"/>
              </p:cNvSpPr>
              <p:nvPr/>
            </p:nvSpPr>
            <p:spPr bwMode="auto">
              <a:xfrm>
                <a:off x="5760" y="1207"/>
                <a:ext cx="0" cy="2049"/>
              </a:xfrm>
              <a:prstGeom prst="line">
                <a:avLst/>
              </a:prstGeom>
              <a:noFill/>
              <a:ln w="127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 name="Line 42"/>
              <p:cNvSpPr>
                <a:spLocks noChangeShapeType="1"/>
              </p:cNvSpPr>
              <p:nvPr/>
            </p:nvSpPr>
            <p:spPr bwMode="auto">
              <a:xfrm>
                <a:off x="1322" y="1207"/>
                <a:ext cx="0" cy="2049"/>
              </a:xfrm>
              <a:prstGeom prst="line">
                <a:avLst/>
              </a:prstGeom>
              <a:noFill/>
              <a:ln w="127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 name="Line 43"/>
              <p:cNvSpPr>
                <a:spLocks noChangeShapeType="1"/>
              </p:cNvSpPr>
              <p:nvPr/>
            </p:nvSpPr>
            <p:spPr bwMode="auto">
              <a:xfrm>
                <a:off x="2211" y="1207"/>
                <a:ext cx="0" cy="2049"/>
              </a:xfrm>
              <a:prstGeom prst="line">
                <a:avLst/>
              </a:prstGeom>
              <a:noFill/>
              <a:ln w="127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 name="Line 44"/>
              <p:cNvSpPr>
                <a:spLocks noChangeShapeType="1"/>
              </p:cNvSpPr>
              <p:nvPr/>
            </p:nvSpPr>
            <p:spPr bwMode="auto">
              <a:xfrm>
                <a:off x="3080" y="1207"/>
                <a:ext cx="0" cy="2049"/>
              </a:xfrm>
              <a:prstGeom prst="line">
                <a:avLst/>
              </a:prstGeom>
              <a:noFill/>
              <a:ln w="127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 name="Line 45"/>
              <p:cNvSpPr>
                <a:spLocks noChangeShapeType="1"/>
              </p:cNvSpPr>
              <p:nvPr/>
            </p:nvSpPr>
            <p:spPr bwMode="auto">
              <a:xfrm>
                <a:off x="3985" y="1207"/>
                <a:ext cx="0" cy="2049"/>
              </a:xfrm>
              <a:prstGeom prst="line">
                <a:avLst/>
              </a:prstGeom>
              <a:noFill/>
              <a:ln w="127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 name="Line 46"/>
              <p:cNvSpPr>
                <a:spLocks noChangeShapeType="1"/>
              </p:cNvSpPr>
              <p:nvPr/>
            </p:nvSpPr>
            <p:spPr bwMode="auto">
              <a:xfrm>
                <a:off x="4872" y="1207"/>
                <a:ext cx="0" cy="2049"/>
              </a:xfrm>
              <a:prstGeom prst="line">
                <a:avLst/>
              </a:prstGeom>
              <a:noFill/>
              <a:ln w="127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 name="Line 47"/>
              <p:cNvSpPr>
                <a:spLocks noChangeShapeType="1"/>
              </p:cNvSpPr>
              <p:nvPr/>
            </p:nvSpPr>
            <p:spPr bwMode="auto">
              <a:xfrm>
                <a:off x="1322" y="1207"/>
                <a:ext cx="889"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 name="Line 48"/>
              <p:cNvSpPr>
                <a:spLocks noChangeShapeType="1"/>
              </p:cNvSpPr>
              <p:nvPr/>
            </p:nvSpPr>
            <p:spPr bwMode="auto">
              <a:xfrm>
                <a:off x="1322" y="3256"/>
                <a:ext cx="889"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 name="Line 49"/>
              <p:cNvSpPr>
                <a:spLocks noChangeShapeType="1"/>
              </p:cNvSpPr>
              <p:nvPr/>
            </p:nvSpPr>
            <p:spPr bwMode="auto">
              <a:xfrm>
                <a:off x="2211" y="1207"/>
                <a:ext cx="869"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 name="Line 50"/>
              <p:cNvSpPr>
                <a:spLocks noChangeShapeType="1"/>
              </p:cNvSpPr>
              <p:nvPr/>
            </p:nvSpPr>
            <p:spPr bwMode="auto">
              <a:xfrm>
                <a:off x="2211" y="3256"/>
                <a:ext cx="869"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 name="Line 51"/>
              <p:cNvSpPr>
                <a:spLocks noChangeShapeType="1"/>
              </p:cNvSpPr>
              <p:nvPr/>
            </p:nvSpPr>
            <p:spPr bwMode="auto">
              <a:xfrm>
                <a:off x="3080" y="1207"/>
                <a:ext cx="905"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 name="Line 52"/>
              <p:cNvSpPr>
                <a:spLocks noChangeShapeType="1"/>
              </p:cNvSpPr>
              <p:nvPr/>
            </p:nvSpPr>
            <p:spPr bwMode="auto">
              <a:xfrm>
                <a:off x="3080" y="3256"/>
                <a:ext cx="905"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3" name="Line 53"/>
              <p:cNvSpPr>
                <a:spLocks noChangeShapeType="1"/>
              </p:cNvSpPr>
              <p:nvPr/>
            </p:nvSpPr>
            <p:spPr bwMode="auto">
              <a:xfrm>
                <a:off x="3985" y="1207"/>
                <a:ext cx="887"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 name="Line 54"/>
              <p:cNvSpPr>
                <a:spLocks noChangeShapeType="1"/>
              </p:cNvSpPr>
              <p:nvPr/>
            </p:nvSpPr>
            <p:spPr bwMode="auto">
              <a:xfrm>
                <a:off x="3985" y="3256"/>
                <a:ext cx="887"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 name="Line 55"/>
              <p:cNvSpPr>
                <a:spLocks noChangeShapeType="1"/>
              </p:cNvSpPr>
              <p:nvPr/>
            </p:nvSpPr>
            <p:spPr bwMode="auto">
              <a:xfrm>
                <a:off x="4872" y="1207"/>
                <a:ext cx="888"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 name="Line 56"/>
              <p:cNvSpPr>
                <a:spLocks noChangeShapeType="1"/>
              </p:cNvSpPr>
              <p:nvPr/>
            </p:nvSpPr>
            <p:spPr bwMode="auto">
              <a:xfrm>
                <a:off x="4886" y="3246"/>
                <a:ext cx="888"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 name="Text Box 58"/>
              <p:cNvSpPr txBox="1">
                <a:spLocks noChangeArrowheads="1"/>
              </p:cNvSpPr>
              <p:nvPr/>
            </p:nvSpPr>
            <p:spPr bwMode="auto">
              <a:xfrm>
                <a:off x="132" y="2602"/>
                <a:ext cx="375" cy="20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defRPr/>
                </a:pPr>
                <a:r>
                  <a:rPr lang="en-US" altLang="ja-JP" sz="900" b="0" dirty="0" smtClean="0">
                    <a:latin typeface="メイリオ" panose="020B0604030504040204" pitchFamily="50" charset="-128"/>
                    <a:ea typeface="メイリオ" panose="020B0604030504040204" pitchFamily="50" charset="-128"/>
                    <a:cs typeface="メイリオ" panose="020B0604030504040204" pitchFamily="50" charset="-128"/>
                  </a:rPr>
                  <a:t>JICA</a:t>
                </a:r>
              </a:p>
            </p:txBody>
          </p:sp>
          <p:sp>
            <p:nvSpPr>
              <p:cNvPr id="58" name="Text Box 59"/>
              <p:cNvSpPr txBox="1">
                <a:spLocks noChangeArrowheads="1"/>
              </p:cNvSpPr>
              <p:nvPr/>
            </p:nvSpPr>
            <p:spPr bwMode="auto">
              <a:xfrm>
                <a:off x="108" y="2337"/>
                <a:ext cx="362" cy="20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defRPr/>
                </a:pPr>
                <a:r>
                  <a:rPr lang="en-US" altLang="ja-JP" sz="900" b="0" dirty="0" smtClean="0">
                    <a:latin typeface="メイリオ" panose="020B0604030504040204" pitchFamily="50" charset="-128"/>
                    <a:ea typeface="メイリオ" panose="020B0604030504040204" pitchFamily="50" charset="-128"/>
                    <a:cs typeface="メイリオ" panose="020B0604030504040204" pitchFamily="50" charset="-128"/>
                  </a:rPr>
                  <a:t>AMED</a:t>
                </a:r>
              </a:p>
            </p:txBody>
          </p:sp>
          <p:sp>
            <p:nvSpPr>
              <p:cNvPr id="59" name="Line 37"/>
              <p:cNvSpPr>
                <a:spLocks noChangeShapeType="1"/>
              </p:cNvSpPr>
              <p:nvPr/>
            </p:nvSpPr>
            <p:spPr bwMode="auto">
              <a:xfrm>
                <a:off x="1124" y="2247"/>
                <a:ext cx="5" cy="645"/>
              </a:xfrm>
              <a:prstGeom prst="line">
                <a:avLst/>
              </a:prstGeom>
              <a:noFill/>
              <a:ln w="38100">
                <a:solidFill>
                  <a:srgbClr val="CC0000"/>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 name="Line 37"/>
            <p:cNvSpPr>
              <a:spLocks noChangeShapeType="1"/>
            </p:cNvSpPr>
            <p:nvPr/>
          </p:nvSpPr>
          <p:spPr bwMode="auto">
            <a:xfrm flipH="1">
              <a:off x="8475662" y="3424833"/>
              <a:ext cx="0" cy="958851"/>
            </a:xfrm>
            <a:prstGeom prst="line">
              <a:avLst/>
            </a:prstGeom>
            <a:noFill/>
            <a:ln w="38100">
              <a:solidFill>
                <a:srgbClr val="CC0000"/>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60" name="テキスト ボックス 59"/>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Tree>
    <p:extLst>
      <p:ext uri="{BB962C8B-B14F-4D97-AF65-F5344CB8AC3E}">
        <p14:creationId xmlns:p14="http://schemas.microsoft.com/office/powerpoint/2010/main" val="394353068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ChangeArrowheads="1"/>
          </p:cNvSpPr>
          <p:nvPr/>
        </p:nvSpPr>
        <p:spPr bwMode="auto">
          <a:xfrm>
            <a:off x="288751" y="243412"/>
            <a:ext cx="6157405" cy="595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29" tIns="45715" rIns="91429" bIns="45715" anchor="ctr"/>
          <a:lstStyle>
            <a:lvl1pPr eaLnBrk="0" hangingPunct="0">
              <a:defRPr kumimoji="1">
                <a:solidFill>
                  <a:schemeClr val="tx1"/>
                </a:solidFill>
                <a:latin typeface="Arial" charset="0"/>
                <a:ea typeface="ＭＳ Ｐゴシック" pitchFamily="50" charset="-128"/>
              </a:defRPr>
            </a:lvl1pPr>
            <a:lvl2pPr eaLnBrk="0" hangingPunct="0">
              <a:defRPr kumimoji="1">
                <a:solidFill>
                  <a:schemeClr val="tx1"/>
                </a:solidFill>
                <a:latin typeface="Arial" charset="0"/>
                <a:ea typeface="ＭＳ Ｐゴシック" pitchFamily="50" charset="-128"/>
              </a:defRPr>
            </a:lvl2pPr>
            <a:lvl3pPr eaLnBrk="0" hangingPunct="0">
              <a:defRPr kumimoji="1">
                <a:solidFill>
                  <a:schemeClr val="tx1"/>
                </a:solidFill>
                <a:latin typeface="Arial" charset="0"/>
                <a:ea typeface="ＭＳ Ｐゴシック" pitchFamily="50" charset="-128"/>
              </a:defRPr>
            </a:lvl3pPr>
            <a:lvl4pPr eaLnBrk="0" hangingPunct="0">
              <a:defRPr kumimoji="1">
                <a:solidFill>
                  <a:schemeClr val="tx1"/>
                </a:solidFill>
                <a:latin typeface="Arial" charset="0"/>
                <a:ea typeface="ＭＳ Ｐゴシック" pitchFamily="50" charset="-128"/>
              </a:defRPr>
            </a:lvl4pPr>
            <a:lvl5pPr eaLnBrk="0" hangingPunct="0">
              <a:defRPr kumimoji="1">
                <a:solidFill>
                  <a:schemeClr val="tx1"/>
                </a:solidFill>
                <a:latin typeface="Arial" charset="0"/>
                <a:ea typeface="ＭＳ Ｐゴシック" pitchFamily="50" charset="-128"/>
              </a:defRPr>
            </a:lvl5pPr>
            <a:lvl6pPr marL="457200" eaLnBrk="0" fontAlgn="base" hangingPunct="0">
              <a:spcBef>
                <a:spcPct val="0"/>
              </a:spcBef>
              <a:spcAft>
                <a:spcPct val="0"/>
              </a:spcAft>
              <a:defRPr kumimoji="1">
                <a:solidFill>
                  <a:schemeClr val="tx1"/>
                </a:solidFill>
                <a:latin typeface="Arial" charset="0"/>
                <a:ea typeface="ＭＳ Ｐゴシック" pitchFamily="50" charset="-128"/>
              </a:defRPr>
            </a:lvl6pPr>
            <a:lvl7pPr marL="914400" eaLnBrk="0" fontAlgn="base" hangingPunct="0">
              <a:spcBef>
                <a:spcPct val="0"/>
              </a:spcBef>
              <a:spcAft>
                <a:spcPct val="0"/>
              </a:spcAft>
              <a:defRPr kumimoji="1">
                <a:solidFill>
                  <a:schemeClr val="tx1"/>
                </a:solidFill>
                <a:latin typeface="Arial" charset="0"/>
                <a:ea typeface="ＭＳ Ｐゴシック" pitchFamily="50" charset="-128"/>
              </a:defRPr>
            </a:lvl7pPr>
            <a:lvl8pPr marL="1371600" eaLnBrk="0" fontAlgn="base" hangingPunct="0">
              <a:spcBef>
                <a:spcPct val="0"/>
              </a:spcBef>
              <a:spcAft>
                <a:spcPct val="0"/>
              </a:spcAft>
              <a:defRPr kumimoji="1">
                <a:solidFill>
                  <a:schemeClr val="tx1"/>
                </a:solidFill>
                <a:latin typeface="Arial" charset="0"/>
                <a:ea typeface="ＭＳ Ｐゴシック" pitchFamily="50" charset="-128"/>
              </a:defRPr>
            </a:lvl8pPr>
            <a:lvl9pPr marL="18288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研究開発経費（１）</a:t>
            </a:r>
          </a:p>
        </p:txBody>
      </p:sp>
      <p:graphicFrame>
        <p:nvGraphicFramePr>
          <p:cNvPr id="347139" name="Group 3"/>
          <p:cNvGraphicFramePr>
            <a:graphicFrameLocks noGrp="1"/>
          </p:cNvGraphicFramePr>
          <p:nvPr>
            <p:extLst/>
          </p:nvPr>
        </p:nvGraphicFramePr>
        <p:xfrm>
          <a:off x="521515" y="1495571"/>
          <a:ext cx="8062913" cy="2800652"/>
        </p:xfrm>
        <a:graphic>
          <a:graphicData uri="http://schemas.openxmlformats.org/drawingml/2006/table">
            <a:tbl>
              <a:tblPr/>
              <a:tblGrid>
                <a:gridCol w="3960813"/>
                <a:gridCol w="2051050"/>
                <a:gridCol w="2051050"/>
              </a:tblGrid>
              <a:tr h="431800">
                <a:tc>
                  <a:txBody>
                    <a:bodyPr/>
                    <a:lstStyle>
                      <a:lvl1pPr eaLnBrk="0" hangingPunct="0">
                        <a:spcBef>
                          <a:spcPct val="20000"/>
                        </a:spcBef>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defRPr kumimoji="1" sz="2400">
                          <a:solidFill>
                            <a:schemeClr val="tx1"/>
                          </a:solidFill>
                          <a:latin typeface="ＭＳ Ｐゴシック" pitchFamily="50" charset="-128"/>
                          <a:ea typeface="ＭＳ Ｐゴシック" pitchFamily="50" charset="-128"/>
                        </a:defRPr>
                      </a:lvl2pPr>
                      <a:lvl3pPr marL="1143000" indent="-228600" eaLnBrk="0" hangingPunct="0">
                        <a:spcBef>
                          <a:spcPct val="20000"/>
                        </a:spcBef>
                        <a:defRPr kumimoji="1" sz="2000">
                          <a:solidFill>
                            <a:schemeClr val="tx1"/>
                          </a:solidFill>
                          <a:latin typeface="ＭＳ Ｐゴシック" pitchFamily="50" charset="-128"/>
                          <a:ea typeface="ＭＳ Ｐゴシック" pitchFamily="50" charset="-128"/>
                        </a:defRPr>
                      </a:lvl3pPr>
                      <a:lvl4pPr marL="1600200" indent="-228600" eaLnBrk="0" hangingPunct="0">
                        <a:spcBef>
                          <a:spcPct val="20000"/>
                        </a:spcBef>
                        <a:defRPr kumimoji="1">
                          <a:solidFill>
                            <a:schemeClr val="tx1"/>
                          </a:solidFill>
                          <a:latin typeface="ＭＳ Ｐゴシック" pitchFamily="50" charset="-128"/>
                          <a:ea typeface="ＭＳ Ｐゴシック" pitchFamily="50" charset="-128"/>
                        </a:defRPr>
                      </a:lvl4pPr>
                      <a:lvl5pPr marL="2057400" indent="-228600" eaLnBrk="0" hangingPunct="0">
                        <a:spcBef>
                          <a:spcPct val="20000"/>
                        </a:spcBef>
                        <a:defRPr kumimoji="1">
                          <a:solidFill>
                            <a:schemeClr val="tx1"/>
                          </a:solidFill>
                          <a:latin typeface="ＭＳ Ｐゴシック" pitchFamily="50" charset="-128"/>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18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経費</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defRPr kumimoji="1" sz="2400">
                          <a:solidFill>
                            <a:schemeClr val="tx1"/>
                          </a:solidFill>
                          <a:latin typeface="ＭＳ Ｐゴシック" pitchFamily="50" charset="-128"/>
                          <a:ea typeface="ＭＳ Ｐゴシック" pitchFamily="50" charset="-128"/>
                        </a:defRPr>
                      </a:lvl2pPr>
                      <a:lvl3pPr marL="1143000" indent="-228600" eaLnBrk="0" hangingPunct="0">
                        <a:spcBef>
                          <a:spcPct val="20000"/>
                        </a:spcBef>
                        <a:defRPr kumimoji="1" sz="2000">
                          <a:solidFill>
                            <a:schemeClr val="tx1"/>
                          </a:solidFill>
                          <a:latin typeface="ＭＳ Ｐゴシック" pitchFamily="50" charset="-128"/>
                          <a:ea typeface="ＭＳ Ｐゴシック" pitchFamily="50" charset="-128"/>
                        </a:defRPr>
                      </a:lvl3pPr>
                      <a:lvl4pPr marL="1600200" indent="-228600" eaLnBrk="0" hangingPunct="0">
                        <a:spcBef>
                          <a:spcPct val="20000"/>
                        </a:spcBef>
                        <a:defRPr kumimoji="1">
                          <a:solidFill>
                            <a:schemeClr val="tx1"/>
                          </a:solidFill>
                          <a:latin typeface="ＭＳ Ｐゴシック" pitchFamily="50" charset="-128"/>
                          <a:ea typeface="ＭＳ Ｐゴシック" pitchFamily="50" charset="-128"/>
                        </a:defRPr>
                      </a:lvl4pPr>
                      <a:lvl5pPr marL="2057400" indent="-228600" eaLnBrk="0" hangingPunct="0">
                        <a:spcBef>
                          <a:spcPct val="20000"/>
                        </a:spcBef>
                        <a:defRPr kumimoji="1">
                          <a:solidFill>
                            <a:schemeClr val="tx1"/>
                          </a:solidFill>
                          <a:latin typeface="ＭＳ Ｐゴシック" pitchFamily="50" charset="-128"/>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AMED</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defRPr kumimoji="1" sz="2400">
                          <a:solidFill>
                            <a:schemeClr val="tx1"/>
                          </a:solidFill>
                          <a:latin typeface="ＭＳ Ｐゴシック" pitchFamily="50" charset="-128"/>
                          <a:ea typeface="ＭＳ Ｐゴシック" pitchFamily="50" charset="-128"/>
                        </a:defRPr>
                      </a:lvl2pPr>
                      <a:lvl3pPr marL="1143000" indent="-228600" eaLnBrk="0" hangingPunct="0">
                        <a:spcBef>
                          <a:spcPct val="20000"/>
                        </a:spcBef>
                        <a:defRPr kumimoji="1" sz="2000">
                          <a:solidFill>
                            <a:schemeClr val="tx1"/>
                          </a:solidFill>
                          <a:latin typeface="ＭＳ Ｐゴシック" pitchFamily="50" charset="-128"/>
                          <a:ea typeface="ＭＳ Ｐゴシック" pitchFamily="50" charset="-128"/>
                        </a:defRPr>
                      </a:lvl3pPr>
                      <a:lvl4pPr marL="1600200" indent="-228600" eaLnBrk="0" hangingPunct="0">
                        <a:spcBef>
                          <a:spcPct val="20000"/>
                        </a:spcBef>
                        <a:defRPr kumimoji="1">
                          <a:solidFill>
                            <a:schemeClr val="tx1"/>
                          </a:solidFill>
                          <a:latin typeface="ＭＳ Ｐゴシック" pitchFamily="50" charset="-128"/>
                          <a:ea typeface="ＭＳ Ｐゴシック" pitchFamily="50" charset="-128"/>
                        </a:defRPr>
                      </a:lvl4pPr>
                      <a:lvl5pPr marL="2057400" indent="-228600" eaLnBrk="0" hangingPunct="0">
                        <a:spcBef>
                          <a:spcPct val="20000"/>
                        </a:spcBef>
                        <a:defRPr kumimoji="1">
                          <a:solidFill>
                            <a:schemeClr val="tx1"/>
                          </a:solidFill>
                          <a:latin typeface="ＭＳ Ｐゴシック" pitchFamily="50" charset="-128"/>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JICA</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1800">
                <a:tc>
                  <a:txBody>
                    <a:bodyPr/>
                    <a:lstStyle>
                      <a:lvl1pPr eaLnBrk="0" hangingPunct="0">
                        <a:spcBef>
                          <a:spcPct val="20000"/>
                        </a:spcBef>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defRPr kumimoji="1" sz="2400">
                          <a:solidFill>
                            <a:schemeClr val="tx1"/>
                          </a:solidFill>
                          <a:latin typeface="ＭＳ Ｐゴシック" pitchFamily="50" charset="-128"/>
                          <a:ea typeface="ＭＳ Ｐゴシック" pitchFamily="50" charset="-128"/>
                        </a:defRPr>
                      </a:lvl2pPr>
                      <a:lvl3pPr marL="1143000" indent="-228600" eaLnBrk="0" hangingPunct="0">
                        <a:spcBef>
                          <a:spcPct val="20000"/>
                        </a:spcBef>
                        <a:defRPr kumimoji="1" sz="2000">
                          <a:solidFill>
                            <a:schemeClr val="tx1"/>
                          </a:solidFill>
                          <a:latin typeface="ＭＳ Ｐゴシック" pitchFamily="50" charset="-128"/>
                          <a:ea typeface="ＭＳ Ｐゴシック" pitchFamily="50" charset="-128"/>
                        </a:defRPr>
                      </a:lvl3pPr>
                      <a:lvl4pPr marL="1600200" indent="-228600" eaLnBrk="0" hangingPunct="0">
                        <a:spcBef>
                          <a:spcPct val="20000"/>
                        </a:spcBef>
                        <a:defRPr kumimoji="1">
                          <a:solidFill>
                            <a:schemeClr val="tx1"/>
                          </a:solidFill>
                          <a:latin typeface="ＭＳ Ｐゴシック" pitchFamily="50" charset="-128"/>
                          <a:ea typeface="ＭＳ Ｐゴシック" pitchFamily="50" charset="-128"/>
                        </a:defRPr>
                      </a:lvl4pPr>
                      <a:lvl5pPr marL="2057400" indent="-228600" eaLnBrk="0" hangingPunct="0">
                        <a:spcBef>
                          <a:spcPct val="20000"/>
                        </a:spcBef>
                        <a:defRPr kumimoji="1">
                          <a:solidFill>
                            <a:schemeClr val="tx1"/>
                          </a:solidFill>
                          <a:latin typeface="ＭＳ Ｐゴシック" pitchFamily="50" charset="-128"/>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a:t>
                      </a:r>
                      <a:r>
                        <a:rPr kumimoji="1" lang="ja-JP" altLang="en-US" sz="18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：日本国内での研究費</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indent="63500" algn="ctr">
                        <a:spcAft>
                          <a:spcPts val="0"/>
                        </a:spcAft>
                      </a:pPr>
                      <a:r>
                        <a:rPr lang="ja-JP" sz="2400"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defRPr kumimoji="1" sz="2400">
                          <a:solidFill>
                            <a:schemeClr val="tx1"/>
                          </a:solidFill>
                          <a:latin typeface="ＭＳ Ｐゴシック" pitchFamily="50" charset="-128"/>
                          <a:ea typeface="ＭＳ Ｐゴシック" pitchFamily="50" charset="-128"/>
                        </a:defRPr>
                      </a:lvl2pPr>
                      <a:lvl3pPr marL="1143000" indent="-228600" eaLnBrk="0" hangingPunct="0">
                        <a:spcBef>
                          <a:spcPct val="20000"/>
                        </a:spcBef>
                        <a:defRPr kumimoji="1" sz="2000">
                          <a:solidFill>
                            <a:schemeClr val="tx1"/>
                          </a:solidFill>
                          <a:latin typeface="ＭＳ Ｐゴシック" pitchFamily="50" charset="-128"/>
                          <a:ea typeface="ＭＳ Ｐゴシック" pitchFamily="50" charset="-128"/>
                        </a:defRPr>
                      </a:lvl3pPr>
                      <a:lvl4pPr marL="1600200" indent="-228600" eaLnBrk="0" hangingPunct="0">
                        <a:spcBef>
                          <a:spcPct val="20000"/>
                        </a:spcBef>
                        <a:defRPr kumimoji="1">
                          <a:solidFill>
                            <a:schemeClr val="tx1"/>
                          </a:solidFill>
                          <a:latin typeface="ＭＳ Ｐゴシック" pitchFamily="50" charset="-128"/>
                          <a:ea typeface="ＭＳ Ｐゴシック" pitchFamily="50" charset="-128"/>
                        </a:defRPr>
                      </a:lvl4pPr>
                      <a:lvl5pPr marL="2057400" indent="-228600" eaLnBrk="0" hangingPunct="0">
                        <a:spcBef>
                          <a:spcPct val="20000"/>
                        </a:spcBef>
                        <a:defRPr kumimoji="1">
                          <a:solidFill>
                            <a:schemeClr val="tx1"/>
                          </a:solidFill>
                          <a:latin typeface="ＭＳ Ｐゴシック" pitchFamily="50" charset="-128"/>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1" lang="ja-JP" altLang="en-US" sz="1800" b="1"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05592">
                <a:tc>
                  <a:txBody>
                    <a:bodyPr/>
                    <a:lstStyle>
                      <a:lvl1pPr eaLnBrk="0" hangingPunct="0">
                        <a:spcBef>
                          <a:spcPct val="20000"/>
                        </a:spcBef>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defRPr kumimoji="1" sz="2400">
                          <a:solidFill>
                            <a:schemeClr val="tx1"/>
                          </a:solidFill>
                          <a:latin typeface="ＭＳ Ｐゴシック" pitchFamily="50" charset="-128"/>
                          <a:ea typeface="ＭＳ Ｐゴシック" pitchFamily="50" charset="-128"/>
                        </a:defRPr>
                      </a:lvl2pPr>
                      <a:lvl3pPr marL="1143000" indent="-228600" eaLnBrk="0" hangingPunct="0">
                        <a:spcBef>
                          <a:spcPct val="20000"/>
                        </a:spcBef>
                        <a:defRPr kumimoji="1" sz="2000">
                          <a:solidFill>
                            <a:schemeClr val="tx1"/>
                          </a:solidFill>
                          <a:latin typeface="ＭＳ Ｐゴシック" pitchFamily="50" charset="-128"/>
                          <a:ea typeface="ＭＳ Ｐゴシック" pitchFamily="50" charset="-128"/>
                        </a:defRPr>
                      </a:lvl3pPr>
                      <a:lvl4pPr marL="1600200" indent="-228600" eaLnBrk="0" hangingPunct="0">
                        <a:spcBef>
                          <a:spcPct val="20000"/>
                        </a:spcBef>
                        <a:defRPr kumimoji="1">
                          <a:solidFill>
                            <a:schemeClr val="tx1"/>
                          </a:solidFill>
                          <a:latin typeface="ＭＳ Ｐゴシック" pitchFamily="50" charset="-128"/>
                          <a:ea typeface="ＭＳ Ｐゴシック" pitchFamily="50" charset="-128"/>
                        </a:defRPr>
                      </a:lvl4pPr>
                      <a:lvl5pPr marL="2057400" indent="-228600" eaLnBrk="0" hangingPunct="0">
                        <a:spcBef>
                          <a:spcPct val="20000"/>
                        </a:spcBef>
                        <a:defRPr kumimoji="1">
                          <a:solidFill>
                            <a:schemeClr val="tx1"/>
                          </a:solidFill>
                          <a:latin typeface="ＭＳ Ｐゴシック" pitchFamily="50" charset="-128"/>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a:t>
                      </a:r>
                      <a:r>
                        <a:rPr kumimoji="1" lang="ja-JP" altLang="en-US" sz="18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：相手国以外での研究費</a:t>
                      </a: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8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（第三国出張費、現地諸経費等）</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ja-JP" sz="24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sz="2400" baseline="30000" dirty="0" smtClean="0">
                          <a:effectLst/>
                          <a:latin typeface="メイリオ" panose="020B0604030504040204" pitchFamily="50" charset="-128"/>
                          <a:ea typeface="メイリオ" panose="020B0604030504040204" pitchFamily="50" charset="-128"/>
                          <a:cs typeface="メイリオ" panose="020B0604030504040204" pitchFamily="50" charset="-128"/>
                        </a:rPr>
                        <a:t>*1</a:t>
                      </a:r>
                      <a:endParaRPr lang="ja-JP" sz="24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defRPr kumimoji="1" sz="2400">
                          <a:solidFill>
                            <a:schemeClr val="tx1"/>
                          </a:solidFill>
                          <a:latin typeface="ＭＳ Ｐゴシック" pitchFamily="50" charset="-128"/>
                          <a:ea typeface="ＭＳ Ｐゴシック" pitchFamily="50" charset="-128"/>
                        </a:defRPr>
                      </a:lvl2pPr>
                      <a:lvl3pPr marL="1143000" indent="-228600" eaLnBrk="0" hangingPunct="0">
                        <a:spcBef>
                          <a:spcPct val="20000"/>
                        </a:spcBef>
                        <a:defRPr kumimoji="1" sz="2000">
                          <a:solidFill>
                            <a:schemeClr val="tx1"/>
                          </a:solidFill>
                          <a:latin typeface="ＭＳ Ｐゴシック" pitchFamily="50" charset="-128"/>
                          <a:ea typeface="ＭＳ Ｐゴシック" pitchFamily="50" charset="-128"/>
                        </a:defRPr>
                      </a:lvl3pPr>
                      <a:lvl4pPr marL="1600200" indent="-228600" eaLnBrk="0" hangingPunct="0">
                        <a:spcBef>
                          <a:spcPct val="20000"/>
                        </a:spcBef>
                        <a:defRPr kumimoji="1">
                          <a:solidFill>
                            <a:schemeClr val="tx1"/>
                          </a:solidFill>
                          <a:latin typeface="ＭＳ Ｐゴシック" pitchFamily="50" charset="-128"/>
                          <a:ea typeface="ＭＳ Ｐゴシック" pitchFamily="50" charset="-128"/>
                        </a:defRPr>
                      </a:lvl4pPr>
                      <a:lvl5pPr marL="2057400" indent="-228600" eaLnBrk="0" hangingPunct="0">
                        <a:spcBef>
                          <a:spcPct val="20000"/>
                        </a:spcBef>
                        <a:defRPr kumimoji="1">
                          <a:solidFill>
                            <a:schemeClr val="tx1"/>
                          </a:solidFill>
                          <a:latin typeface="ＭＳ Ｐゴシック" pitchFamily="50" charset="-128"/>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1" lang="ja-JP" altLang="en-US" sz="18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388">
                <a:tc>
                  <a:txBody>
                    <a:bodyPr/>
                    <a:lstStyle>
                      <a:lvl1pPr eaLnBrk="0" hangingPunct="0">
                        <a:spcBef>
                          <a:spcPct val="20000"/>
                        </a:spcBef>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defRPr kumimoji="1" sz="2400">
                          <a:solidFill>
                            <a:schemeClr val="tx1"/>
                          </a:solidFill>
                          <a:latin typeface="ＭＳ Ｐゴシック" pitchFamily="50" charset="-128"/>
                          <a:ea typeface="ＭＳ Ｐゴシック" pitchFamily="50" charset="-128"/>
                        </a:defRPr>
                      </a:lvl2pPr>
                      <a:lvl3pPr marL="1143000" indent="-228600" eaLnBrk="0" hangingPunct="0">
                        <a:spcBef>
                          <a:spcPct val="20000"/>
                        </a:spcBef>
                        <a:defRPr kumimoji="1" sz="2000">
                          <a:solidFill>
                            <a:schemeClr val="tx1"/>
                          </a:solidFill>
                          <a:latin typeface="ＭＳ Ｐゴシック" pitchFamily="50" charset="-128"/>
                          <a:ea typeface="ＭＳ Ｐゴシック" pitchFamily="50" charset="-128"/>
                        </a:defRPr>
                      </a:lvl3pPr>
                      <a:lvl4pPr marL="1600200" indent="-228600" eaLnBrk="0" hangingPunct="0">
                        <a:spcBef>
                          <a:spcPct val="20000"/>
                        </a:spcBef>
                        <a:defRPr kumimoji="1">
                          <a:solidFill>
                            <a:schemeClr val="tx1"/>
                          </a:solidFill>
                          <a:latin typeface="ＭＳ Ｐゴシック" pitchFamily="50" charset="-128"/>
                          <a:ea typeface="ＭＳ Ｐゴシック" pitchFamily="50" charset="-128"/>
                        </a:defRPr>
                      </a:lvl4pPr>
                      <a:lvl5pPr marL="2057400" indent="-228600" eaLnBrk="0" hangingPunct="0">
                        <a:spcBef>
                          <a:spcPct val="20000"/>
                        </a:spcBef>
                        <a:defRPr kumimoji="1">
                          <a:solidFill>
                            <a:schemeClr val="tx1"/>
                          </a:solidFill>
                          <a:latin typeface="ＭＳ Ｐゴシック" pitchFamily="50" charset="-128"/>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B</a:t>
                      </a:r>
                      <a:r>
                        <a:rPr kumimoji="1" lang="ja-JP" altLang="en-US" sz="18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：相手国内での研究費</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ja-JP" sz="24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sz="2400" baseline="30000" dirty="0" smtClean="0">
                          <a:effectLst/>
                          <a:latin typeface="メイリオ" panose="020B0604030504040204" pitchFamily="50" charset="-128"/>
                          <a:ea typeface="メイリオ" panose="020B0604030504040204" pitchFamily="50" charset="-128"/>
                          <a:cs typeface="メイリオ" panose="020B0604030504040204" pitchFamily="50" charset="-128"/>
                        </a:rPr>
                        <a:t>*2</a:t>
                      </a:r>
                      <a:endParaRPr lang="ja-JP" sz="24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defRPr kumimoji="1" sz="2400">
                          <a:solidFill>
                            <a:schemeClr val="tx1"/>
                          </a:solidFill>
                          <a:latin typeface="ＭＳ Ｐゴシック" pitchFamily="50" charset="-128"/>
                          <a:ea typeface="ＭＳ Ｐゴシック" pitchFamily="50" charset="-128"/>
                        </a:defRPr>
                      </a:lvl2pPr>
                      <a:lvl3pPr marL="1143000" indent="-228600" eaLnBrk="0" hangingPunct="0">
                        <a:spcBef>
                          <a:spcPct val="20000"/>
                        </a:spcBef>
                        <a:defRPr kumimoji="1" sz="2000">
                          <a:solidFill>
                            <a:schemeClr val="tx1"/>
                          </a:solidFill>
                          <a:latin typeface="ＭＳ Ｐゴシック" pitchFamily="50" charset="-128"/>
                          <a:ea typeface="ＭＳ Ｐゴシック" pitchFamily="50" charset="-128"/>
                        </a:defRPr>
                      </a:lvl3pPr>
                      <a:lvl4pPr marL="1600200" indent="-228600" eaLnBrk="0" hangingPunct="0">
                        <a:spcBef>
                          <a:spcPct val="20000"/>
                        </a:spcBef>
                        <a:defRPr kumimoji="1">
                          <a:solidFill>
                            <a:schemeClr val="tx1"/>
                          </a:solidFill>
                          <a:latin typeface="ＭＳ Ｐゴシック" pitchFamily="50" charset="-128"/>
                          <a:ea typeface="ＭＳ Ｐゴシック" pitchFamily="50" charset="-128"/>
                        </a:defRPr>
                      </a:lvl4pPr>
                      <a:lvl5pPr marL="2057400" indent="-228600" eaLnBrk="0" hangingPunct="0">
                        <a:spcBef>
                          <a:spcPct val="20000"/>
                        </a:spcBef>
                        <a:defRPr kumimoji="1">
                          <a:solidFill>
                            <a:schemeClr val="tx1"/>
                          </a:solidFill>
                          <a:latin typeface="ＭＳ Ｐゴシック" pitchFamily="50" charset="-128"/>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8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2400" b="0" i="0" u="none" strike="noStrike" kern="1200" cap="none" spc="0" normalizeH="0" baseline="3000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endParaRPr kumimoji="1" lang="ja-JP" altLang="en-US"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7038">
                <a:tc>
                  <a:txBody>
                    <a:bodyPr/>
                    <a:lstStyle>
                      <a:lvl1pPr eaLnBrk="0" hangingPunct="0">
                        <a:spcBef>
                          <a:spcPct val="20000"/>
                        </a:spcBef>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defRPr kumimoji="1" sz="2400">
                          <a:solidFill>
                            <a:schemeClr val="tx1"/>
                          </a:solidFill>
                          <a:latin typeface="ＭＳ Ｐゴシック" pitchFamily="50" charset="-128"/>
                          <a:ea typeface="ＭＳ Ｐゴシック" pitchFamily="50" charset="-128"/>
                        </a:defRPr>
                      </a:lvl2pPr>
                      <a:lvl3pPr marL="1143000" indent="-228600" eaLnBrk="0" hangingPunct="0">
                        <a:spcBef>
                          <a:spcPct val="20000"/>
                        </a:spcBef>
                        <a:defRPr kumimoji="1" sz="2000">
                          <a:solidFill>
                            <a:schemeClr val="tx1"/>
                          </a:solidFill>
                          <a:latin typeface="ＭＳ Ｐゴシック" pitchFamily="50" charset="-128"/>
                          <a:ea typeface="ＭＳ Ｐゴシック" pitchFamily="50" charset="-128"/>
                        </a:defRPr>
                      </a:lvl3pPr>
                      <a:lvl4pPr marL="1600200" indent="-228600" eaLnBrk="0" hangingPunct="0">
                        <a:spcBef>
                          <a:spcPct val="20000"/>
                        </a:spcBef>
                        <a:defRPr kumimoji="1">
                          <a:solidFill>
                            <a:schemeClr val="tx1"/>
                          </a:solidFill>
                          <a:latin typeface="ＭＳ Ｐゴシック" pitchFamily="50" charset="-128"/>
                          <a:ea typeface="ＭＳ Ｐゴシック" pitchFamily="50" charset="-128"/>
                        </a:defRPr>
                      </a:lvl4pPr>
                      <a:lvl5pPr marL="2057400" indent="-228600" eaLnBrk="0" hangingPunct="0">
                        <a:spcBef>
                          <a:spcPct val="20000"/>
                        </a:spcBef>
                        <a:defRPr kumimoji="1">
                          <a:solidFill>
                            <a:schemeClr val="tx1"/>
                          </a:solidFill>
                          <a:latin typeface="ＭＳ Ｐゴシック" pitchFamily="50" charset="-128"/>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B:</a:t>
                      </a:r>
                      <a:r>
                        <a:rPr kumimoji="1" lang="ja-JP" altLang="en-US" sz="18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相手国側からの</a:t>
                      </a:r>
                      <a:r>
                        <a:rPr kumimoji="1" lang="ja-JP" altLang="en-US" sz="1800" b="1" i="0" u="none" strike="noStrike" cap="none" normalizeH="0" baseline="0" dirty="0" err="1"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招へい</a:t>
                      </a:r>
                      <a:r>
                        <a:rPr kumimoji="1" lang="ja-JP" altLang="en-US" sz="18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旅費</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ja-JP" sz="24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sz="2400" baseline="30000" dirty="0" smtClean="0">
                          <a:effectLst/>
                          <a:latin typeface="メイリオ" panose="020B0604030504040204" pitchFamily="50" charset="-128"/>
                          <a:ea typeface="メイリオ" panose="020B0604030504040204" pitchFamily="50" charset="-128"/>
                          <a:cs typeface="メイリオ" panose="020B0604030504040204" pitchFamily="50" charset="-128"/>
                        </a:rPr>
                        <a:t>*4</a:t>
                      </a:r>
                      <a:endParaRPr lang="ja-JP" sz="24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defRPr kumimoji="1" sz="2400">
                          <a:solidFill>
                            <a:schemeClr val="tx1"/>
                          </a:solidFill>
                          <a:latin typeface="ＭＳ Ｐゴシック" pitchFamily="50" charset="-128"/>
                          <a:ea typeface="ＭＳ Ｐゴシック" pitchFamily="50" charset="-128"/>
                        </a:defRPr>
                      </a:lvl2pPr>
                      <a:lvl3pPr marL="1143000" indent="-228600" eaLnBrk="0" hangingPunct="0">
                        <a:spcBef>
                          <a:spcPct val="20000"/>
                        </a:spcBef>
                        <a:defRPr kumimoji="1" sz="2000">
                          <a:solidFill>
                            <a:schemeClr val="tx1"/>
                          </a:solidFill>
                          <a:latin typeface="ＭＳ Ｐゴシック" pitchFamily="50" charset="-128"/>
                          <a:ea typeface="ＭＳ Ｐゴシック" pitchFamily="50" charset="-128"/>
                        </a:defRPr>
                      </a:lvl3pPr>
                      <a:lvl4pPr marL="1600200" indent="-228600" eaLnBrk="0" hangingPunct="0">
                        <a:spcBef>
                          <a:spcPct val="20000"/>
                        </a:spcBef>
                        <a:defRPr kumimoji="1">
                          <a:solidFill>
                            <a:schemeClr val="tx1"/>
                          </a:solidFill>
                          <a:latin typeface="ＭＳ Ｐゴシック" pitchFamily="50" charset="-128"/>
                          <a:ea typeface="ＭＳ Ｐゴシック" pitchFamily="50" charset="-128"/>
                        </a:defRPr>
                      </a:lvl4pPr>
                      <a:lvl5pPr marL="2057400" indent="-228600" eaLnBrk="0" hangingPunct="0">
                        <a:spcBef>
                          <a:spcPct val="20000"/>
                        </a:spcBef>
                        <a:defRPr kumimoji="1">
                          <a:solidFill>
                            <a:schemeClr val="tx1"/>
                          </a:solidFill>
                          <a:latin typeface="ＭＳ Ｐゴシック" pitchFamily="50" charset="-128"/>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18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2750">
                <a:tc>
                  <a:txBody>
                    <a:bodyPr/>
                    <a:lstStyle>
                      <a:lvl1pPr eaLnBrk="0" hangingPunct="0">
                        <a:spcBef>
                          <a:spcPct val="20000"/>
                        </a:spcBef>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defRPr kumimoji="1" sz="2400">
                          <a:solidFill>
                            <a:schemeClr val="tx1"/>
                          </a:solidFill>
                          <a:latin typeface="ＭＳ Ｐゴシック" pitchFamily="50" charset="-128"/>
                          <a:ea typeface="ＭＳ Ｐゴシック" pitchFamily="50" charset="-128"/>
                        </a:defRPr>
                      </a:lvl2pPr>
                      <a:lvl3pPr marL="1143000" indent="-228600" eaLnBrk="0" hangingPunct="0">
                        <a:spcBef>
                          <a:spcPct val="20000"/>
                        </a:spcBef>
                        <a:defRPr kumimoji="1" sz="2000">
                          <a:solidFill>
                            <a:schemeClr val="tx1"/>
                          </a:solidFill>
                          <a:latin typeface="ＭＳ Ｐゴシック" pitchFamily="50" charset="-128"/>
                          <a:ea typeface="ＭＳ Ｐゴシック" pitchFamily="50" charset="-128"/>
                        </a:defRPr>
                      </a:lvl3pPr>
                      <a:lvl4pPr marL="1600200" indent="-228600" eaLnBrk="0" hangingPunct="0">
                        <a:spcBef>
                          <a:spcPct val="20000"/>
                        </a:spcBef>
                        <a:defRPr kumimoji="1">
                          <a:solidFill>
                            <a:schemeClr val="tx1"/>
                          </a:solidFill>
                          <a:latin typeface="ＭＳ Ｐゴシック" pitchFamily="50" charset="-128"/>
                          <a:ea typeface="ＭＳ Ｐゴシック" pitchFamily="50" charset="-128"/>
                        </a:defRPr>
                      </a:lvl4pPr>
                      <a:lvl5pPr marL="2057400" indent="-228600" eaLnBrk="0" hangingPunct="0">
                        <a:spcBef>
                          <a:spcPct val="20000"/>
                        </a:spcBef>
                        <a:defRPr kumimoji="1">
                          <a:solidFill>
                            <a:schemeClr val="tx1"/>
                          </a:solidFill>
                          <a:latin typeface="ＭＳ Ｐゴシック" pitchFamily="50" charset="-128"/>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C:</a:t>
                      </a:r>
                      <a:r>
                        <a:rPr kumimoji="1" lang="ja-JP" altLang="en-US" sz="18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日本と相手国間の旅費</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ja-JP" sz="24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sz="2400" baseline="30000" dirty="0" smtClean="0">
                          <a:effectLst/>
                          <a:latin typeface="メイリオ" panose="020B0604030504040204" pitchFamily="50" charset="-128"/>
                          <a:ea typeface="メイリオ" panose="020B0604030504040204" pitchFamily="50" charset="-128"/>
                          <a:cs typeface="メイリオ" panose="020B0604030504040204" pitchFamily="50" charset="-128"/>
                        </a:rPr>
                        <a:t>*5</a:t>
                      </a:r>
                      <a:endParaRPr lang="ja-JP" sz="24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defRPr kumimoji="1" sz="2400">
                          <a:solidFill>
                            <a:schemeClr val="tx1"/>
                          </a:solidFill>
                          <a:latin typeface="ＭＳ Ｐゴシック" pitchFamily="50" charset="-128"/>
                          <a:ea typeface="ＭＳ Ｐゴシック" pitchFamily="50" charset="-128"/>
                        </a:defRPr>
                      </a:lvl2pPr>
                      <a:lvl3pPr marL="1143000" indent="-228600" eaLnBrk="0" hangingPunct="0">
                        <a:spcBef>
                          <a:spcPct val="20000"/>
                        </a:spcBef>
                        <a:defRPr kumimoji="1" sz="2000">
                          <a:solidFill>
                            <a:schemeClr val="tx1"/>
                          </a:solidFill>
                          <a:latin typeface="ＭＳ Ｐゴシック" pitchFamily="50" charset="-128"/>
                          <a:ea typeface="ＭＳ Ｐゴシック" pitchFamily="50" charset="-128"/>
                        </a:defRPr>
                      </a:lvl3pPr>
                      <a:lvl4pPr marL="1600200" indent="-228600" eaLnBrk="0" hangingPunct="0">
                        <a:spcBef>
                          <a:spcPct val="20000"/>
                        </a:spcBef>
                        <a:defRPr kumimoji="1">
                          <a:solidFill>
                            <a:schemeClr val="tx1"/>
                          </a:solidFill>
                          <a:latin typeface="ＭＳ Ｐゴシック" pitchFamily="50" charset="-128"/>
                          <a:ea typeface="ＭＳ Ｐゴシック" pitchFamily="50" charset="-128"/>
                        </a:defRPr>
                      </a:lvl4pPr>
                      <a:lvl5pPr marL="2057400" indent="-228600" eaLnBrk="0" hangingPunct="0">
                        <a:spcBef>
                          <a:spcPct val="20000"/>
                        </a:spcBef>
                        <a:defRPr kumimoji="1">
                          <a:solidFill>
                            <a:schemeClr val="tx1"/>
                          </a:solidFill>
                          <a:latin typeface="ＭＳ Ｐゴシック" pitchFamily="50" charset="-128"/>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ＭＳ Ｐゴシック" pitchFamily="50" charset="-128"/>
                          <a:ea typeface="ＭＳ Ｐゴシック" pitchFamily="50"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18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5089" name="Text Box 33"/>
          <p:cNvSpPr txBox="1">
            <a:spLocks noChangeArrowheads="1"/>
          </p:cNvSpPr>
          <p:nvPr/>
        </p:nvSpPr>
        <p:spPr bwMode="auto">
          <a:xfrm>
            <a:off x="193764" y="4367749"/>
            <a:ext cx="8718417" cy="19020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800">
                <a:solidFill>
                  <a:schemeClr val="tx1"/>
                </a:solidFill>
                <a:latin typeface="ＭＳ Ｐゴシック" pitchFamily="50" charset="-128"/>
                <a:ea typeface="ＭＳ Ｐゴシック" pitchFamily="50" charset="-128"/>
              </a:defRPr>
            </a:lvl2pPr>
            <a:lvl3pPr marL="1143000" indent="-228600" eaLnBrk="0" hangingPunct="0">
              <a:spcBef>
                <a:spcPct val="20000"/>
              </a:spcBef>
              <a:buChar char="•"/>
              <a:defRPr kumimoji="1" sz="2400">
                <a:solidFill>
                  <a:schemeClr val="tx1"/>
                </a:solidFill>
                <a:latin typeface="ＭＳ Ｐゴシック" pitchFamily="50" charset="-128"/>
                <a:ea typeface="ＭＳ Ｐゴシック" pitchFamily="50" charset="-128"/>
              </a:defRPr>
            </a:lvl3pPr>
            <a:lvl4pPr marL="1600200" indent="-228600" eaLnBrk="0" hangingPunct="0">
              <a:spcBef>
                <a:spcPct val="20000"/>
              </a:spcBef>
              <a:buChar char="–"/>
              <a:defRPr kumimoji="1" sz="2000">
                <a:solidFill>
                  <a:schemeClr val="tx1"/>
                </a:solidFill>
                <a:latin typeface="ＭＳ Ｐゴシック" pitchFamily="50" charset="-128"/>
                <a:ea typeface="ＭＳ Ｐゴシック" pitchFamily="50" charset="-128"/>
              </a:defRPr>
            </a:lvl4pPr>
            <a:lvl5pPr marL="2057400" indent="-228600" eaLnBrk="0" hangingPunct="0">
              <a:spcBef>
                <a:spcPct val="20000"/>
              </a:spcBef>
              <a:buChar char="»"/>
              <a:defRPr kumimoji="1" sz="2000">
                <a:solidFill>
                  <a:schemeClr val="tx1"/>
                </a:solidFill>
                <a:latin typeface="ＭＳ Ｐゴシック" pitchFamily="50" charset="-128"/>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9pPr>
          </a:lstStyle>
          <a:p>
            <a:pPr>
              <a:buNone/>
            </a:pP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＊１　第三国の研究機関との共同研究は対象外です。</a:t>
            </a:r>
          </a:p>
          <a:p>
            <a:pPr>
              <a:buNone/>
            </a:pP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＊２　日本国内の研究の延長と認められる旅費・滞在費など、相手国において</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JICA</a:t>
            </a: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が</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負担できない経費のうち</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AMED</a:t>
            </a: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委託研究開発費で負担可能なものに限ります。</a:t>
            </a:r>
          </a:p>
          <a:p>
            <a:pPr>
              <a:buNone/>
            </a:pP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＊３　相手国内での活動費には、日本側の研究者が国際共同研究を現地で実施する上で必要な設備・備品・消耗品費を含みます（</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JICA</a:t>
            </a: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の経費は相手国の自立発展性を重視する</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ODA</a:t>
            </a: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技術協力プロジェクトによる支援であるため、相手国側の自助努力が求められます。したがって、相手国側の人件費、相手国における事務所借上費、相手国側が使用する消耗品、供与機材の運用や維持管理の経費、相手国側研究者の相手国内旅費、会議日当等は、原則として相手国側負担となります）。</a:t>
            </a:r>
          </a:p>
          <a:p>
            <a:pPr>
              <a:buNone/>
            </a:pP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＊４　相手国側研究チームに含まれない外部専門家等の</a:t>
            </a:r>
            <a:r>
              <a:rPr lang="ja-JP" altLang="ja-JP" sz="1200" dirty="0" err="1" smtClean="0">
                <a:latin typeface="メイリオ" panose="020B0604030504040204" pitchFamily="50" charset="-128"/>
                <a:ea typeface="メイリオ" panose="020B0604030504040204" pitchFamily="50" charset="-128"/>
                <a:cs typeface="メイリオ" panose="020B0604030504040204" pitchFamily="50" charset="-128"/>
              </a:rPr>
              <a:t>招へいに</a:t>
            </a: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限ります。</a:t>
            </a:r>
          </a:p>
          <a:p>
            <a:pPr>
              <a:buNone/>
            </a:pP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＊５　学生、外部専門家等、</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JICA</a:t>
            </a: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専門家として相手国へ派遣することのできない場合に限ります。</a:t>
            </a:r>
            <a:endParaRPr lang="ja-JP"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288751" y="813477"/>
            <a:ext cx="7657514" cy="646331"/>
          </a:xfrm>
          <a:prstGeom prst="rect">
            <a:avLst/>
          </a:prstGeom>
          <a:noFill/>
        </p:spPr>
        <p:txBody>
          <a:bodyPr wrap="square" rtlCol="0">
            <a:spAutoFit/>
          </a:bodyPr>
          <a:lstStyle/>
          <a:p>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経費：</a:t>
            </a:r>
            <a:r>
              <a:rPr lang="ja-JP" altLang="en-US" b="1" u="sng" dirty="0" smtClean="0">
                <a:latin typeface="メイリオ" panose="020B0604030504040204" pitchFamily="50" charset="-128"/>
                <a:ea typeface="メイリオ" panose="020B0604030504040204" pitchFamily="50" charset="-128"/>
                <a:cs typeface="メイリオ" panose="020B0604030504040204" pitchFamily="50" charset="-128"/>
              </a:rPr>
              <a:t>年間</a:t>
            </a:r>
            <a:r>
              <a:rPr lang="en-US" altLang="ja-JP" b="1" u="sng" dirty="0" smtClean="0">
                <a:latin typeface="メイリオ" panose="020B0604030504040204" pitchFamily="50" charset="-128"/>
                <a:ea typeface="メイリオ" panose="020B0604030504040204" pitchFamily="50" charset="-128"/>
                <a:cs typeface="メイリオ" panose="020B0604030504040204" pitchFamily="50" charset="-128"/>
              </a:rPr>
              <a:t>3,200</a:t>
            </a:r>
            <a:r>
              <a:rPr lang="ja-JP" altLang="en-US" b="1" u="sng" dirty="0" smtClean="0">
                <a:latin typeface="メイリオ" panose="020B0604030504040204" pitchFamily="50" charset="-128"/>
                <a:ea typeface="メイリオ" panose="020B0604030504040204" pitchFamily="50" charset="-128"/>
                <a:cs typeface="メイリオ" panose="020B0604030504040204" pitchFamily="50" charset="-128"/>
              </a:rPr>
              <a:t>万円（間接経費含む）程度</a:t>
            </a:r>
            <a:endParaRPr lang="en-US" altLang="ja-JP" b="1" u="sng"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年計画であれば、</a:t>
            </a:r>
            <a:r>
              <a:rPr kumimoji="1"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1.48</a:t>
            </a:r>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億円程度）</a:t>
            </a:r>
            <a:endPar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Tree>
    <p:extLst>
      <p:ext uri="{BB962C8B-B14F-4D97-AF65-F5344CB8AC3E}">
        <p14:creationId xmlns:p14="http://schemas.microsoft.com/office/powerpoint/2010/main" val="72311261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ChangeArrowheads="1"/>
          </p:cNvSpPr>
          <p:nvPr/>
        </p:nvSpPr>
        <p:spPr bwMode="auto">
          <a:xfrm>
            <a:off x="201999" y="417615"/>
            <a:ext cx="4898035" cy="595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29" tIns="45715" rIns="91429" bIns="45715" anchor="ctr"/>
          <a:lstStyle>
            <a:lvl1pPr eaLnBrk="0" hangingPunct="0">
              <a:defRPr kumimoji="1">
                <a:solidFill>
                  <a:schemeClr val="tx1"/>
                </a:solidFill>
                <a:latin typeface="Arial" charset="0"/>
                <a:ea typeface="ＭＳ Ｐゴシック" pitchFamily="50" charset="-128"/>
              </a:defRPr>
            </a:lvl1pPr>
            <a:lvl2pPr eaLnBrk="0" hangingPunct="0">
              <a:defRPr kumimoji="1">
                <a:solidFill>
                  <a:schemeClr val="tx1"/>
                </a:solidFill>
                <a:latin typeface="Arial" charset="0"/>
                <a:ea typeface="ＭＳ Ｐゴシック" pitchFamily="50" charset="-128"/>
              </a:defRPr>
            </a:lvl2pPr>
            <a:lvl3pPr eaLnBrk="0" hangingPunct="0">
              <a:defRPr kumimoji="1">
                <a:solidFill>
                  <a:schemeClr val="tx1"/>
                </a:solidFill>
                <a:latin typeface="Arial" charset="0"/>
                <a:ea typeface="ＭＳ Ｐゴシック" pitchFamily="50" charset="-128"/>
              </a:defRPr>
            </a:lvl3pPr>
            <a:lvl4pPr eaLnBrk="0" hangingPunct="0">
              <a:defRPr kumimoji="1">
                <a:solidFill>
                  <a:schemeClr val="tx1"/>
                </a:solidFill>
                <a:latin typeface="Arial" charset="0"/>
                <a:ea typeface="ＭＳ Ｐゴシック" pitchFamily="50" charset="-128"/>
              </a:defRPr>
            </a:lvl4pPr>
            <a:lvl5pPr eaLnBrk="0" hangingPunct="0">
              <a:defRPr kumimoji="1">
                <a:solidFill>
                  <a:schemeClr val="tx1"/>
                </a:solidFill>
                <a:latin typeface="Arial" charset="0"/>
                <a:ea typeface="ＭＳ Ｐゴシック" pitchFamily="50" charset="-128"/>
              </a:defRPr>
            </a:lvl5pPr>
            <a:lvl6pPr marL="457200" eaLnBrk="0" fontAlgn="base" hangingPunct="0">
              <a:spcBef>
                <a:spcPct val="0"/>
              </a:spcBef>
              <a:spcAft>
                <a:spcPct val="0"/>
              </a:spcAft>
              <a:defRPr kumimoji="1">
                <a:solidFill>
                  <a:schemeClr val="tx1"/>
                </a:solidFill>
                <a:latin typeface="Arial" charset="0"/>
                <a:ea typeface="ＭＳ Ｐゴシック" pitchFamily="50" charset="-128"/>
              </a:defRPr>
            </a:lvl6pPr>
            <a:lvl7pPr marL="914400" eaLnBrk="0" fontAlgn="base" hangingPunct="0">
              <a:spcBef>
                <a:spcPct val="0"/>
              </a:spcBef>
              <a:spcAft>
                <a:spcPct val="0"/>
              </a:spcAft>
              <a:defRPr kumimoji="1">
                <a:solidFill>
                  <a:schemeClr val="tx1"/>
                </a:solidFill>
                <a:latin typeface="Arial" charset="0"/>
                <a:ea typeface="ＭＳ Ｐゴシック" pitchFamily="50" charset="-128"/>
              </a:defRPr>
            </a:lvl7pPr>
            <a:lvl8pPr marL="1371600" eaLnBrk="0" fontAlgn="base" hangingPunct="0">
              <a:spcBef>
                <a:spcPct val="0"/>
              </a:spcBef>
              <a:spcAft>
                <a:spcPct val="0"/>
              </a:spcAft>
              <a:defRPr kumimoji="1">
                <a:solidFill>
                  <a:schemeClr val="tx1"/>
                </a:solidFill>
                <a:latin typeface="Arial" charset="0"/>
                <a:ea typeface="ＭＳ Ｐゴシック" pitchFamily="50" charset="-128"/>
              </a:defRPr>
            </a:lvl8pPr>
            <a:lvl9pPr marL="18288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32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研究開発経費（２）</a:t>
            </a:r>
          </a:p>
        </p:txBody>
      </p:sp>
      <p:sp>
        <p:nvSpPr>
          <p:cNvPr id="45089" name="Text Box 33"/>
          <p:cNvSpPr txBox="1">
            <a:spLocks noChangeArrowheads="1"/>
          </p:cNvSpPr>
          <p:nvPr/>
        </p:nvSpPr>
        <p:spPr bwMode="auto">
          <a:xfrm>
            <a:off x="-1" y="2315916"/>
            <a:ext cx="866748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800">
                <a:solidFill>
                  <a:schemeClr val="tx1"/>
                </a:solidFill>
                <a:latin typeface="ＭＳ Ｐゴシック" pitchFamily="50" charset="-128"/>
                <a:ea typeface="ＭＳ Ｐゴシック" pitchFamily="50" charset="-128"/>
              </a:defRPr>
            </a:lvl2pPr>
            <a:lvl3pPr marL="1143000" indent="-228600" eaLnBrk="0" hangingPunct="0">
              <a:spcBef>
                <a:spcPct val="20000"/>
              </a:spcBef>
              <a:buChar char="•"/>
              <a:defRPr kumimoji="1" sz="2400">
                <a:solidFill>
                  <a:schemeClr val="tx1"/>
                </a:solidFill>
                <a:latin typeface="ＭＳ Ｐゴシック" pitchFamily="50" charset="-128"/>
                <a:ea typeface="ＭＳ Ｐゴシック" pitchFamily="50" charset="-128"/>
              </a:defRPr>
            </a:lvl3pPr>
            <a:lvl4pPr marL="1600200" indent="-228600" eaLnBrk="0" hangingPunct="0">
              <a:spcBef>
                <a:spcPct val="20000"/>
              </a:spcBef>
              <a:buChar char="–"/>
              <a:defRPr kumimoji="1" sz="2000">
                <a:solidFill>
                  <a:schemeClr val="tx1"/>
                </a:solidFill>
                <a:latin typeface="ＭＳ Ｐゴシック" pitchFamily="50" charset="-128"/>
                <a:ea typeface="ＭＳ Ｐゴシック" pitchFamily="50" charset="-128"/>
              </a:defRPr>
            </a:lvl4pPr>
            <a:lvl5pPr marL="2057400" indent="-228600" eaLnBrk="0" hangingPunct="0">
              <a:spcBef>
                <a:spcPct val="20000"/>
              </a:spcBef>
              <a:buChar char="»"/>
              <a:defRPr kumimoji="1" sz="2000">
                <a:solidFill>
                  <a:schemeClr val="tx1"/>
                </a:solidFill>
                <a:latin typeface="ＭＳ Ｐゴシック" pitchFamily="50" charset="-128"/>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itchFamily="50" charset="-128"/>
                <a:ea typeface="ＭＳ Ｐゴシック" pitchFamily="50" charset="-128"/>
              </a:defRPr>
            </a:lvl9pPr>
          </a:lstStyle>
          <a:p>
            <a:pPr marL="215900" algn="just">
              <a:spcAft>
                <a:spcPts val="0"/>
              </a:spcAft>
              <a:buNone/>
            </a:pPr>
            <a:r>
              <a:rPr lang="ja-JP" altLang="ja-JP" sz="2000" b="1" u="sng" dirty="0" smtClean="0">
                <a:latin typeface="メイリオ" panose="020B0604030504040204" pitchFamily="50" charset="-128"/>
                <a:ea typeface="メイリオ" panose="020B0604030504040204" pitchFamily="50" charset="-128"/>
                <a:cs typeface="メイリオ" panose="020B0604030504040204" pitchFamily="50" charset="-128"/>
              </a:rPr>
              <a:t>企業</a:t>
            </a:r>
            <a:r>
              <a:rPr lang="ja-JP" altLang="ja-JP" sz="2000" b="1" u="sng" dirty="0">
                <a:latin typeface="メイリオ" panose="020B0604030504040204" pitchFamily="50" charset="-128"/>
                <a:ea typeface="メイリオ" panose="020B0604030504040204" pitchFamily="50" charset="-128"/>
                <a:cs typeface="メイリオ" panose="020B0604030504040204" pitchFamily="50" charset="-128"/>
              </a:rPr>
              <a:t>等が研究代表機関となり応募される場合</a:t>
            </a:r>
            <a:r>
              <a:rPr lang="ja-JP" altLang="ja-JP" sz="2000" u="sng" dirty="0">
                <a:latin typeface="メイリオ" panose="020B0604030504040204" pitchFamily="50" charset="-128"/>
                <a:ea typeface="メイリオ" panose="020B0604030504040204" pitchFamily="50" charset="-128"/>
                <a:cs typeface="メイリオ" panose="020B0604030504040204" pitchFamily="50" charset="-128"/>
              </a:rPr>
              <a:t>には、</a:t>
            </a:r>
            <a:r>
              <a:rPr lang="ja-JP" altLang="ja-JP" sz="2000" u="sng" dirty="0" smtClean="0">
                <a:latin typeface="メイリオ" panose="020B0604030504040204" pitchFamily="50" charset="-128"/>
                <a:ea typeface="メイリオ" panose="020B0604030504040204" pitchFamily="50" charset="-128"/>
                <a:cs typeface="メイリオ" panose="020B0604030504040204" pitchFamily="50" charset="-128"/>
              </a:rPr>
              <a:t>経費執行</a:t>
            </a:r>
            <a:r>
              <a:rPr lang="ja-JP" altLang="ja-JP" sz="2000" u="sng" dirty="0">
                <a:latin typeface="メイリオ" panose="020B0604030504040204" pitchFamily="50" charset="-128"/>
                <a:ea typeface="メイリオ" panose="020B0604030504040204" pitchFamily="50" charset="-128"/>
                <a:cs typeface="メイリオ" panose="020B0604030504040204" pitchFamily="50" charset="-128"/>
              </a:rPr>
              <a:t>区分が上記と異なる場合がありますので、</a:t>
            </a:r>
            <a:r>
              <a:rPr lang="ja-JP" altLang="ja-JP" sz="2000" b="1" u="sng" dirty="0" smtClean="0">
                <a:latin typeface="メイリオ" panose="020B0604030504040204" pitchFamily="50" charset="-128"/>
                <a:ea typeface="メイリオ" panose="020B0604030504040204" pitchFamily="50" charset="-128"/>
                <a:cs typeface="メイリオ" panose="020B0604030504040204" pitchFamily="50" charset="-128"/>
              </a:rPr>
              <a:t>あらかじめ</a:t>
            </a:r>
            <a:r>
              <a:rPr lang="en-US" altLang="ja-JP" sz="2000" b="1" u="sng" dirty="0">
                <a:latin typeface="メイリオ" panose="020B0604030504040204" pitchFamily="50" charset="-128"/>
                <a:ea typeface="メイリオ" panose="020B0604030504040204" pitchFamily="50" charset="-128"/>
                <a:cs typeface="メイリオ" panose="020B0604030504040204" pitchFamily="50" charset="-128"/>
              </a:rPr>
              <a:t>AMED</a:t>
            </a:r>
            <a:r>
              <a:rPr lang="ja-JP" altLang="ja-JP" sz="2000" b="1"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b="1" u="sng" dirty="0" smtClean="0">
                <a:latin typeface="メイリオ" panose="020B0604030504040204" pitchFamily="50" charset="-128"/>
                <a:ea typeface="メイリオ" panose="020B0604030504040204" pitchFamily="50" charset="-128"/>
                <a:cs typeface="メイリオ" panose="020B0604030504040204" pitchFamily="50" charset="-128"/>
              </a:rPr>
              <a:t>JICA</a:t>
            </a:r>
            <a:r>
              <a:rPr lang="ja-JP" altLang="ja-JP" sz="2000" b="1" u="sng" dirty="0" smtClean="0">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2000" b="1" u="sng" dirty="0">
                <a:latin typeface="メイリオ" panose="020B0604030504040204" pitchFamily="50" charset="-128"/>
                <a:ea typeface="メイリオ" panose="020B0604030504040204" pitchFamily="50" charset="-128"/>
                <a:cs typeface="メイリオ" panose="020B0604030504040204" pitchFamily="50" charset="-128"/>
              </a:rPr>
              <a:t>確認をしてください。</a:t>
            </a:r>
            <a:endParaRPr lang="ja-JP" altLang="ja-JP" sz="20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テキスト ボックス 1"/>
          <p:cNvSpPr txBox="1"/>
          <p:nvPr/>
        </p:nvSpPr>
        <p:spPr>
          <a:xfrm>
            <a:off x="317909" y="3569321"/>
            <a:ext cx="8349572" cy="1323439"/>
          </a:xfrm>
          <a:prstGeom prst="rect">
            <a:avLst/>
          </a:prstGeom>
          <a:noFill/>
          <a:ln>
            <a:solidFill>
              <a:schemeClr val="tx1"/>
            </a:solidFill>
          </a:ln>
        </p:spPr>
        <p:txBody>
          <a:bodyPr wrap="square" rtlCol="0">
            <a:spAutoFit/>
          </a:bodyPr>
          <a:lstStyle/>
          <a:p>
            <a:r>
              <a:rPr lang="en-US" altLang="ja-JP" sz="1600"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JICA</a:t>
            </a:r>
            <a:r>
              <a:rPr lang="ja-JP" altLang="ja-JP" sz="1600"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ja-JP" sz="1600"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経費は</a:t>
            </a:r>
            <a:r>
              <a:rPr lang="ja-JP" altLang="ja-JP" sz="1600" b="1" u="sng"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相手国の自立発展性を重視</a:t>
            </a:r>
            <a:r>
              <a:rPr lang="ja-JP" altLang="ja-JP" sz="1600" b="1" u="sng"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する</a:t>
            </a:r>
            <a:r>
              <a:rPr lang="en-US" altLang="ja-JP" sz="1600" b="1" u="sng"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ODA</a:t>
            </a:r>
            <a:r>
              <a:rPr lang="ja-JP" altLang="ja-JP" sz="1600" b="1" u="sng"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技術</a:t>
            </a:r>
            <a:r>
              <a:rPr lang="ja-JP" altLang="ja-JP" sz="1600" b="1" u="sng"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協力プロジェクトによる支援であるため、相手国側の自助努力が求められます。</a:t>
            </a:r>
            <a:r>
              <a:rPr lang="ja-JP" altLang="ja-JP" sz="1600"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したがって、</a:t>
            </a:r>
            <a:r>
              <a:rPr lang="ja-JP"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「相手国側の人件費」</a:t>
            </a:r>
            <a:r>
              <a:rPr lang="ja-JP" altLang="ja-JP" sz="1600"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「相手国における事務所借上費」</a:t>
            </a:r>
            <a:r>
              <a:rPr lang="ja-JP" altLang="ja-JP" sz="1600"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「相手国側が使用する消耗品」</a:t>
            </a:r>
            <a:r>
              <a:rPr lang="ja-JP" altLang="ja-JP" sz="1600"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「供与機材の運用や維持管理の経費」</a:t>
            </a:r>
            <a:r>
              <a:rPr lang="ja-JP" altLang="ja-JP" sz="1600"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「相手国側研究者の相手国内旅費」</a:t>
            </a:r>
            <a:r>
              <a:rPr lang="ja-JP" altLang="ja-JP" sz="1600"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「会議日当」</a:t>
            </a:r>
            <a:r>
              <a:rPr lang="ja-JP" altLang="ja-JP" sz="1600"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等は、</a:t>
            </a:r>
            <a:r>
              <a:rPr lang="ja-JP" altLang="ja-JP" sz="1600" b="1" u="sng"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原則として相手国側負担</a:t>
            </a:r>
            <a:r>
              <a:rPr lang="ja-JP" altLang="ja-JP" sz="1600"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となります。</a:t>
            </a:r>
          </a:p>
        </p:txBody>
      </p:sp>
      <p:sp>
        <p:nvSpPr>
          <p:cNvPr id="6" name="テキスト ボックス 5"/>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Tree>
    <p:extLst>
      <p:ext uri="{BB962C8B-B14F-4D97-AF65-F5344CB8AC3E}">
        <p14:creationId xmlns:p14="http://schemas.microsoft.com/office/powerpoint/2010/main" val="280069524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87337" y="800195"/>
            <a:ext cx="4885322" cy="584775"/>
          </a:xfrm>
          <a:prstGeom prst="rect">
            <a:avLst/>
          </a:prstGeom>
          <a:noFill/>
        </p:spPr>
        <p:txBody>
          <a:bodyPr wrap="square" rtlCol="0">
            <a:spAutoFit/>
          </a:bodyPr>
          <a:lstStyle/>
          <a:p>
            <a:r>
              <a:rPr kumimoji="1"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知的財産の取扱い関して</a:t>
            </a:r>
            <a:endParaRPr kumimoji="1" lang="ja-JP" altLang="en-US" sz="3200" b="1"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Rectangle 3"/>
          <p:cNvSpPr txBox="1">
            <a:spLocks noChangeArrowheads="1"/>
          </p:cNvSpPr>
          <p:nvPr/>
        </p:nvSpPr>
        <p:spPr>
          <a:xfrm>
            <a:off x="287337" y="1602033"/>
            <a:ext cx="8569325" cy="4566947"/>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spcBef>
                <a:spcPts val="0"/>
              </a:spcBef>
              <a:buFontTx/>
              <a:buNone/>
              <a:defRPr/>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研究代表者の所属する研究機関は、国際共同研究の相手国研究機関との間で共同研究の実施に関する</a:t>
            </a:r>
            <a:r>
              <a:rPr lang="ja-JP" altLang="en-US" sz="1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合意文書 </a:t>
            </a:r>
            <a:r>
              <a:rPr lang="en-US" altLang="ja-JP" sz="1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MOU</a:t>
            </a:r>
            <a:r>
              <a:rPr lang="ja-JP" altLang="en-US" sz="18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を取り交わします。</a:t>
            </a:r>
            <a:endParaRPr lang="en-US" altLang="ja-JP" sz="18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0"/>
              </a:spcBef>
              <a:buFontTx/>
              <a:buNone/>
              <a:defRPr/>
            </a:pPr>
            <a:endParaRPr lang="en-US" altLang="ja-JP" sz="18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spcBef>
                <a:spcPts val="0"/>
              </a:spcBef>
              <a:buFontTx/>
              <a:buNone/>
              <a:defRPr/>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合意文書においては、</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spcBef>
                <a:spcPts val="0"/>
              </a:spcBef>
              <a:buFontTx/>
              <a:buNone/>
              <a:defRPr/>
            </a:pPr>
            <a:r>
              <a:rPr lang="ja-JP" altLang="en-US" sz="1800" b="1" dirty="0" smtClean="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800" b="1" dirty="0" smtClean="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共同研究により生じた知的財産の取扱い</a:t>
            </a:r>
            <a:endParaRPr lang="en-US" altLang="ja-JP" sz="1800" b="1" dirty="0" smtClean="0">
              <a:solidFill>
                <a:schemeClr val="hlink"/>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spcBef>
                <a:spcPts val="0"/>
              </a:spcBef>
              <a:buFontTx/>
              <a:buNone/>
              <a:defRPr/>
            </a:pPr>
            <a:r>
              <a:rPr lang="ja-JP" altLang="en-US" sz="1800" b="1" dirty="0" smtClean="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800" b="1" dirty="0" smtClean="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秘密情報の取扱い</a:t>
            </a:r>
            <a:endParaRPr lang="en-US" altLang="ja-JP" sz="1800" b="1" dirty="0" smtClean="0">
              <a:solidFill>
                <a:schemeClr val="hlink"/>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spcBef>
                <a:spcPts val="0"/>
              </a:spcBef>
              <a:buFontTx/>
              <a:buNone/>
              <a:defRPr/>
            </a:pPr>
            <a:r>
              <a:rPr lang="ja-JP" altLang="en-US" sz="1800" b="1" dirty="0" smtClean="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800" b="1" dirty="0" smtClean="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成果の公表</a:t>
            </a:r>
            <a:endParaRPr lang="en-US" altLang="ja-JP" sz="1800" b="1" dirty="0" smtClean="0">
              <a:solidFill>
                <a:schemeClr val="hlink"/>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spcBef>
                <a:spcPts val="0"/>
              </a:spcBef>
              <a:buFontTx/>
              <a:buNone/>
              <a:defRPr/>
            </a:pPr>
            <a:r>
              <a:rPr lang="ja-JP" altLang="en-US" sz="1800" b="1" dirty="0" smtClean="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800" b="1" dirty="0" smtClean="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損害が生じた場合の取扱い</a:t>
            </a:r>
            <a:endParaRPr lang="en-US" altLang="ja-JP" sz="1800" b="1" dirty="0" smtClean="0">
              <a:solidFill>
                <a:schemeClr val="hlink"/>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spcBef>
                <a:spcPts val="0"/>
              </a:spcBef>
              <a:buFontTx/>
              <a:buNone/>
              <a:defRPr/>
            </a:pPr>
            <a:r>
              <a:rPr lang="ja-JP" altLang="en-US" sz="1800" b="1" dirty="0" smtClean="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800" b="1" dirty="0" smtClean="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相手国の生物資源等へのアクセス・持ち出し</a:t>
            </a:r>
            <a:r>
              <a:rPr lang="ja-JP" altLang="en-US" sz="1800" b="1" dirty="0" smtClean="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800" b="1" dirty="0" smtClean="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等</a:t>
            </a:r>
            <a:endParaRPr lang="en-US" altLang="ja-JP" sz="1800" b="1" dirty="0" smtClean="0">
              <a:solidFill>
                <a:schemeClr val="hlink"/>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spcBef>
                <a:spcPts val="0"/>
              </a:spcBef>
              <a:buFontTx/>
              <a:buNone/>
              <a:defRPr/>
            </a:pPr>
            <a:r>
              <a:rPr lang="ja-JP" altLang="ja-JP" sz="1800" dirty="0" smtClean="0">
                <a:latin typeface="メイリオ" panose="020B0604030504040204" pitchFamily="50" charset="-128"/>
                <a:ea typeface="メイリオ" panose="020B0604030504040204" pitchFamily="50" charset="-128"/>
                <a:cs typeface="メイリオ" panose="020B0604030504040204" pitchFamily="50" charset="-128"/>
              </a:rPr>
              <a:t>について定めていただきます。</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spcBef>
                <a:spcPts val="0"/>
              </a:spcBef>
              <a:buFontTx/>
              <a:buNone/>
              <a:defRPr/>
            </a:pP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spcBef>
                <a:spcPts val="0"/>
              </a:spcBef>
              <a:buFontTx/>
              <a:buNone/>
              <a:defRPr/>
            </a:pPr>
            <a:r>
              <a:rPr lang="ja-JP" altLang="ja-JP" sz="1800" dirty="0" smtClean="0">
                <a:latin typeface="メイリオ" panose="020B0604030504040204" pitchFamily="50" charset="-128"/>
                <a:ea typeface="メイリオ" panose="020B0604030504040204" pitchFamily="50" charset="-128"/>
                <a:cs typeface="メイリオ" panose="020B0604030504040204" pitchFamily="50" charset="-128"/>
              </a:rPr>
              <a:t>なお</a:t>
            </a: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MOU</a:t>
            </a:r>
            <a:r>
              <a:rPr lang="ja-JP" altLang="ja-JP" sz="1800" dirty="0" smtClean="0">
                <a:latin typeface="メイリオ" panose="020B0604030504040204" pitchFamily="50" charset="-128"/>
                <a:ea typeface="メイリオ" panose="020B0604030504040204" pitchFamily="50" charset="-128"/>
                <a:cs typeface="メイリオ" panose="020B0604030504040204" pitchFamily="50" charset="-128"/>
              </a:rPr>
              <a:t>は署名前の案の段階で、</a:t>
            </a: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から必要事項等の内容の確認を得てください。</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spcBef>
                <a:spcPts val="0"/>
              </a:spcBef>
              <a:buFontTx/>
              <a:buNone/>
              <a:defRPr/>
            </a:pP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spcBef>
                <a:spcPts val="0"/>
              </a:spcBef>
              <a:buFontTx/>
              <a:buNone/>
              <a:defRPr/>
            </a:pP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R/D</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の内容と平仄を合わせるため、合意文書の取り交わしは、</a:t>
            </a: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JICA</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が相手国研究機関と</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R/D</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の署名をする時期に合わせることが適切です。</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spcBef>
                <a:spcPts val="0"/>
              </a:spcBef>
              <a:buFontTx/>
              <a:buNone/>
              <a:defRPr/>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なお、国内の研究体制に含まれる全ての研究参加者は研究代表者所属機関が取り交わした合意文書を遵守する必要があります。</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Tree>
    <p:extLst>
      <p:ext uri="{BB962C8B-B14F-4D97-AF65-F5344CB8AC3E}">
        <p14:creationId xmlns:p14="http://schemas.microsoft.com/office/powerpoint/2010/main" val="27584737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3031513" y="3995068"/>
            <a:ext cx="61124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defRPr/>
            </a:pPr>
            <a:r>
              <a:rPr lang="ja-JP" altLang="en-US" sz="2000"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 平成</a:t>
            </a:r>
            <a:r>
              <a:rPr lang="en-US" altLang="ja-JP" sz="2000"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2000"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000"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000"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2000"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000"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日より感染症分野は</a:t>
            </a:r>
            <a:r>
              <a:rPr lang="en-US" altLang="ja-JP" sz="2000"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2000"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に移管</a:t>
            </a:r>
          </a:p>
        </p:txBody>
      </p:sp>
      <p:sp>
        <p:nvSpPr>
          <p:cNvPr id="3" name="正方形/長方形 2"/>
          <p:cNvSpPr/>
          <p:nvPr/>
        </p:nvSpPr>
        <p:spPr>
          <a:xfrm>
            <a:off x="1924687" y="2676503"/>
            <a:ext cx="7042168" cy="1338745"/>
          </a:xfrm>
          <a:prstGeom prst="rect">
            <a:avLst/>
          </a:prstGeom>
          <a:solidFill>
            <a:schemeClr val="accent6">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2027719" y="2833436"/>
            <a:ext cx="1867437" cy="1077218"/>
          </a:xfrm>
          <a:prstGeom prst="rect">
            <a:avLst/>
          </a:prstGeom>
          <a:solidFill>
            <a:srgbClr val="92D050"/>
          </a:solidFill>
          <a:ln w="31750">
            <a:noFill/>
            <a:bevel/>
          </a:ln>
        </p:spPr>
        <p:txBody>
          <a:bodyPr wrap="square" rtlCol="0">
            <a:spAutoFit/>
          </a:bodyPr>
          <a:lstStyle/>
          <a:p>
            <a:pPr algn="ctr"/>
            <a:r>
              <a:rPr kumimoji="1"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環境・エネルギー</a:t>
            </a:r>
            <a:endParaRPr kumimoji="1"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（気候変動）</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（地球規模の環境問題）</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3951677" y="2987984"/>
            <a:ext cx="1883184" cy="830997"/>
          </a:xfrm>
          <a:prstGeom prst="rect">
            <a:avLst/>
          </a:prstGeom>
          <a:solidFill>
            <a:srgbClr val="92D050"/>
          </a:solidFill>
          <a:ln w="22225">
            <a:noFill/>
          </a:ln>
        </p:spPr>
        <p:txBody>
          <a:bodyPr wrap="square" rtlCol="0">
            <a:spAutoFit/>
          </a:bodyPr>
          <a:lstStyle/>
          <a:p>
            <a:pPr algn="ctr"/>
            <a:r>
              <a:rPr kumimoji="1"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環境・エネルギー</a:t>
            </a:r>
            <a:endParaRPr kumimoji="1"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（低炭素社会・</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エネルギー）</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5899256" y="2928268"/>
            <a:ext cx="1461597" cy="892552"/>
          </a:xfrm>
          <a:prstGeom prst="rect">
            <a:avLst/>
          </a:prstGeom>
          <a:solidFill>
            <a:srgbClr val="92D050"/>
          </a:solidFill>
          <a:ln w="22225">
            <a:noFill/>
          </a:ln>
        </p:spPr>
        <p:txBody>
          <a:bodyPr wrap="square" rtlCol="0">
            <a:spAutoFit/>
          </a:bodyPr>
          <a:lstStyle/>
          <a:p>
            <a:pPr algn="ct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生物資源</a:t>
            </a: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7418753" y="2928267"/>
            <a:ext cx="1468502" cy="892552"/>
          </a:xfrm>
          <a:prstGeom prst="rect">
            <a:avLst/>
          </a:prstGeom>
          <a:solidFill>
            <a:srgbClr val="92D050"/>
          </a:solidFill>
          <a:ln w="22225">
            <a:noFill/>
          </a:ln>
        </p:spPr>
        <p:txBody>
          <a:bodyPr wrap="square" rtlCol="0">
            <a:spAutoFit/>
          </a:bodyPr>
          <a:lstStyle/>
          <a:p>
            <a:pPr algn="ct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防災</a:t>
            </a: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345594" y="2712158"/>
            <a:ext cx="1468502" cy="1292662"/>
          </a:xfrm>
          <a:prstGeom prst="rect">
            <a:avLst/>
          </a:prstGeom>
          <a:solidFill>
            <a:srgbClr val="FF6699"/>
          </a:solidFill>
          <a:ln w="12700" cap="rnd">
            <a:solidFill>
              <a:srgbClr val="000099"/>
            </a:solidFill>
          </a:ln>
        </p:spPr>
        <p:txBody>
          <a:bodyPr wrap="square" rtlCol="0">
            <a:spAutoFit/>
          </a:bodyPr>
          <a:lstStyle/>
          <a:p>
            <a:pPr algn="ct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感染症</a:t>
            </a:r>
            <a:endParaRPr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a:spLocks noChangeArrowheads="1"/>
          </p:cNvSpPr>
          <p:nvPr/>
        </p:nvSpPr>
        <p:spPr bwMode="auto">
          <a:xfrm>
            <a:off x="574984" y="750852"/>
            <a:ext cx="5269595" cy="646321"/>
          </a:xfrm>
          <a:prstGeom prst="rect">
            <a:avLst/>
          </a:prstGeom>
          <a:noFill/>
          <a:ln>
            <a:noFill/>
          </a:ln>
          <a:extLst/>
        </p:spPr>
        <p:txBody>
          <a:bodyPr wrap="square" lIns="91429" tIns="45715" rIns="91429" bIns="45715" anchor="ctr">
            <a:spAutoFit/>
          </a:bodyPr>
          <a:lstStyle/>
          <a:p>
            <a:pPr>
              <a:defRPr/>
            </a:pPr>
            <a:r>
              <a:rPr lang="en-US" altLang="ja-JP" sz="36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SATREPS</a:t>
            </a:r>
            <a:r>
              <a:rPr lang="ja-JP" altLang="en-US" sz="36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の研究</a:t>
            </a:r>
            <a:r>
              <a:rPr lang="ja-JP" altLang="en-US" sz="3600" b="1" dirty="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分野</a:t>
            </a:r>
          </a:p>
        </p:txBody>
      </p:sp>
      <p:sp>
        <p:nvSpPr>
          <p:cNvPr id="10" name="角丸四角形 9"/>
          <p:cNvSpPr>
            <a:spLocks noChangeArrowheads="1"/>
          </p:cNvSpPr>
          <p:nvPr/>
        </p:nvSpPr>
        <p:spPr bwMode="auto">
          <a:xfrm>
            <a:off x="345595" y="1924858"/>
            <a:ext cx="1468502" cy="502114"/>
          </a:xfrm>
          <a:prstGeom prst="roundRect">
            <a:avLst>
              <a:gd name="adj" fmla="val 16667"/>
            </a:avLst>
          </a:prstGeom>
          <a:solidFill>
            <a:srgbClr val="FFFF99"/>
          </a:solidFill>
          <a:ln>
            <a:noFill/>
          </a:ln>
          <a:extLst/>
        </p:spPr>
        <p:txBody>
          <a:bodyPr lIns="91429" tIns="45715" rIns="91429" bIns="45715" anchor="ctr"/>
          <a:lstStyle/>
          <a:p>
            <a:pPr algn="ctr">
              <a:defRPr/>
            </a:pPr>
            <a:endParaRPr lang="ja-JP" altLang="en-US" sz="2400" b="1" dirty="0">
              <a:solidFill>
                <a:srgbClr val="CC3300"/>
              </a:solidFill>
              <a:effectLst>
                <a:outerShdw blurRad="38100" dist="38100" dir="2700000" algn="tl">
                  <a:srgbClr val="000000"/>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1" name="図 10"/>
          <p:cNvPicPr>
            <a:picLocks noChangeAspect="1"/>
          </p:cNvPicPr>
          <p:nvPr/>
        </p:nvPicPr>
        <p:blipFill>
          <a:blip r:embed="rId2"/>
          <a:stretch>
            <a:fillRect/>
          </a:stretch>
        </p:blipFill>
        <p:spPr>
          <a:xfrm>
            <a:off x="661232" y="1735122"/>
            <a:ext cx="832121" cy="716095"/>
          </a:xfrm>
          <a:prstGeom prst="rect">
            <a:avLst/>
          </a:prstGeom>
        </p:spPr>
      </p:pic>
      <p:sp>
        <p:nvSpPr>
          <p:cNvPr id="14" name="角丸四角形 13"/>
          <p:cNvSpPr>
            <a:spLocks noChangeArrowheads="1"/>
          </p:cNvSpPr>
          <p:nvPr/>
        </p:nvSpPr>
        <p:spPr bwMode="auto">
          <a:xfrm>
            <a:off x="2035849" y="1944252"/>
            <a:ext cx="6931006" cy="502114"/>
          </a:xfrm>
          <a:prstGeom prst="roundRect">
            <a:avLst>
              <a:gd name="adj" fmla="val 16667"/>
            </a:avLst>
          </a:prstGeom>
          <a:solidFill>
            <a:srgbClr val="FFFF99"/>
          </a:solidFill>
          <a:ln>
            <a:noFill/>
          </a:ln>
          <a:extLst/>
        </p:spPr>
        <p:txBody>
          <a:bodyPr lIns="91429" tIns="45715" rIns="91429" bIns="45715" anchor="ctr"/>
          <a:lstStyle/>
          <a:p>
            <a:pPr algn="ctr">
              <a:defRPr/>
            </a:pPr>
            <a:endParaRPr lang="ja-JP" altLang="en-US" sz="2400" b="1" dirty="0">
              <a:solidFill>
                <a:srgbClr val="CC3300"/>
              </a:solidFill>
              <a:effectLst>
                <a:outerShdw blurRad="38100" dist="38100" dir="2700000" algn="tl">
                  <a:srgbClr val="000000"/>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2" name="Picture 8" descr="JSTロゴ-Big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2768" y="1815080"/>
            <a:ext cx="792163"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17513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3"/>
          <p:cNvSpPr>
            <a:spLocks noGrp="1" noChangeArrowheads="1"/>
          </p:cNvSpPr>
          <p:nvPr>
            <p:ph type="body" idx="4294967295"/>
          </p:nvPr>
        </p:nvSpPr>
        <p:spPr>
          <a:xfrm>
            <a:off x="301737" y="1783894"/>
            <a:ext cx="8611963" cy="2222840"/>
          </a:xfrm>
          <a:prstGeom prst="rect">
            <a:avLst/>
          </a:prstGeom>
        </p:spPr>
        <p:txBody>
          <a:bodyPr lIns="91429" tIns="45715" rIns="91429" bIns="45715">
            <a:normAutofit/>
          </a:bodyPr>
          <a:lstStyle/>
          <a:p>
            <a:pPr>
              <a:defRPr/>
            </a:pPr>
            <a:r>
              <a:rPr lang="ja-JP" altLang="ja-JP" sz="2000" dirty="0" smtClean="0">
                <a:latin typeface="メイリオ" panose="020B0604030504040204" pitchFamily="50" charset="-128"/>
                <a:ea typeface="メイリオ" panose="020B0604030504040204" pitchFamily="50" charset="-128"/>
                <a:cs typeface="メイリオ" panose="020B0604030504040204" pitchFamily="50" charset="-128"/>
              </a:rPr>
              <a:t>日本と開発途上国との</a:t>
            </a:r>
            <a:r>
              <a:rPr lang="ja-JP" altLang="ja-JP" sz="2000" b="1"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国際科学技術協力の強化</a:t>
            </a:r>
            <a:endParaRPr lang="ja-JP" altLang="en-US" sz="2000" b="1"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buFontTx/>
              <a:buNone/>
              <a:defRPr/>
            </a:pPr>
            <a:endParaRPr lang="en-US" altLang="ja-JP" sz="2000" b="1"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ja-JP" sz="2000" dirty="0" smtClean="0">
                <a:latin typeface="メイリオ" panose="020B0604030504040204" pitchFamily="50" charset="-128"/>
                <a:ea typeface="メイリオ" panose="020B0604030504040204" pitchFamily="50" charset="-128"/>
                <a:cs typeface="メイリオ" panose="020B0604030504040204" pitchFamily="50" charset="-128"/>
              </a:rPr>
              <a:t>地球規模課題解決のための</a:t>
            </a:r>
            <a:r>
              <a:rPr lang="ja-JP" altLang="ja-JP" sz="2000" b="1"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新たな技術の開発・応用</a:t>
            </a:r>
            <a:r>
              <a:rPr lang="ja-JP" altLang="ja-JP" sz="2000" dirty="0" smtClean="0">
                <a:latin typeface="メイリオ" panose="020B0604030504040204" pitchFamily="50" charset="-128"/>
                <a:ea typeface="メイリオ" panose="020B0604030504040204" pitchFamily="50" charset="-128"/>
                <a:cs typeface="メイリオ" panose="020B0604030504040204" pitchFamily="50" charset="-128"/>
              </a:rPr>
              <a:t>および</a:t>
            </a:r>
            <a:r>
              <a:rPr lang="ja-JP" altLang="ja-JP" sz="2000" b="1"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科学技術水準の向上</a:t>
            </a:r>
            <a:r>
              <a:rPr lang="ja-JP" altLang="ja-JP" sz="2000" dirty="0" smtClean="0">
                <a:latin typeface="メイリオ" panose="020B0604030504040204" pitchFamily="50" charset="-128"/>
                <a:ea typeface="メイリオ" panose="020B0604030504040204" pitchFamily="50" charset="-128"/>
                <a:cs typeface="メイリオ" panose="020B0604030504040204" pitchFamily="50" charset="-128"/>
              </a:rPr>
              <a:t>につながる新たな知見の獲得</a:t>
            </a:r>
            <a:endPar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a:buFontTx/>
              <a:buNone/>
              <a:defRPr/>
            </a:pP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ja-JP" sz="2000" b="1"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キャパシティ・</a:t>
            </a:r>
            <a:r>
              <a:rPr lang="ja-JP" altLang="en-US" sz="2000" b="1"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ディベロップメント</a:t>
            </a:r>
            <a:r>
              <a:rPr lang="en-US" altLang="ja-JP" sz="2000" b="1" baseline="30000"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8196" name="Text Box 4"/>
          <p:cNvSpPr txBox="1">
            <a:spLocks noChangeArrowheads="1"/>
          </p:cNvSpPr>
          <p:nvPr/>
        </p:nvSpPr>
        <p:spPr bwMode="auto">
          <a:xfrm>
            <a:off x="1918655" y="4646110"/>
            <a:ext cx="5737367" cy="461655"/>
          </a:xfrm>
          <a:prstGeom prst="rect">
            <a:avLst/>
          </a:prstGeom>
          <a:noFill/>
          <a:ln w="3175">
            <a:noFill/>
            <a:miter lim="800000"/>
            <a:headEnd/>
            <a:tailEnd/>
          </a:ln>
          <a:extLst>
            <a:ext uri="{909E8E84-426E-40DD-AFC4-6F175D3DCCD1}">
              <a14:hiddenFill xmlns:a14="http://schemas.microsoft.com/office/drawing/2010/main">
                <a:solidFill>
                  <a:srgbClr val="FFFFFF"/>
                </a:solidFill>
              </a14:hiddenFill>
            </a:ext>
          </a:extLst>
        </p:spPr>
        <p:txBody>
          <a:bodyPr wrap="square" lIns="91429" tIns="45715" rIns="91429" bIns="45715">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defRPr/>
            </a:pPr>
            <a:r>
              <a:rPr lang="ja-JP" altLang="en-US" sz="2400" b="1" dirty="0" smtClean="0">
                <a:solidFill>
                  <a:srgbClr val="FF0000"/>
                </a:solidFill>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将来的な社会実装の構想が求められます</a:t>
            </a:r>
          </a:p>
        </p:txBody>
      </p:sp>
      <p:sp>
        <p:nvSpPr>
          <p:cNvPr id="7" name="Rectangle 4"/>
          <p:cNvSpPr>
            <a:spLocks noChangeArrowheads="1"/>
          </p:cNvSpPr>
          <p:nvPr/>
        </p:nvSpPr>
        <p:spPr bwMode="auto">
          <a:xfrm>
            <a:off x="301737" y="737759"/>
            <a:ext cx="6387576"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defRPr/>
            </a:pPr>
            <a:r>
              <a:rPr lang="en-US" altLang="ja-JP" sz="3600" b="1" dirty="0" smtClean="0">
                <a:solidFill>
                  <a:srgbClr val="000099"/>
                </a:solidFill>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SATREPS</a:t>
            </a:r>
            <a:r>
              <a:rPr lang="ja-JP" altLang="en-US" sz="3600" b="1" dirty="0" smtClean="0">
                <a:solidFill>
                  <a:srgbClr val="000099"/>
                </a:solidFill>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の目的</a:t>
            </a:r>
          </a:p>
        </p:txBody>
      </p:sp>
      <p:sp>
        <p:nvSpPr>
          <p:cNvPr id="6" name="テキスト ボックス 5"/>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
        <p:nvSpPr>
          <p:cNvPr id="5" name="正方形/長方形 4"/>
          <p:cNvSpPr/>
          <p:nvPr/>
        </p:nvSpPr>
        <p:spPr>
          <a:xfrm>
            <a:off x="301737" y="5380672"/>
            <a:ext cx="8508930" cy="584775"/>
          </a:xfrm>
          <a:prstGeom prst="rect">
            <a:avLst/>
          </a:prstGeom>
        </p:spPr>
        <p:txBody>
          <a:bodyPr wrap="square">
            <a:spAutoFit/>
          </a:bodyPr>
          <a:lstStyle/>
          <a:p>
            <a:pPr>
              <a:defRPr/>
            </a:pPr>
            <a:r>
              <a:rPr lang="en-US" altLang="ja-JP" sz="1600" b="1" baseline="30000"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baseline="30000"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smtClean="0">
                <a:latin typeface="メイリオ" panose="020B0604030504040204" pitchFamily="50" charset="-128"/>
                <a:ea typeface="メイリオ" panose="020B0604030504040204" pitchFamily="50" charset="-128"/>
                <a:cs typeface="メイリオ" panose="020B0604030504040204" pitchFamily="50" charset="-128"/>
              </a:rPr>
              <a:t>国際</a:t>
            </a:r>
            <a:r>
              <a:rPr lang="ja-JP" altLang="ja-JP" sz="1600" dirty="0">
                <a:latin typeface="メイリオ" panose="020B0604030504040204" pitchFamily="50" charset="-128"/>
                <a:ea typeface="メイリオ" panose="020B0604030504040204" pitchFamily="50" charset="-128"/>
                <a:cs typeface="メイリオ" panose="020B0604030504040204" pitchFamily="50" charset="-128"/>
              </a:rPr>
              <a:t>共同研究を通じた開発途上国の自立的研究開発能力の向上と課題解決に資する</a:t>
            </a:r>
            <a:r>
              <a:rPr lang="ja-JP" altLang="ja-JP" sz="1600" dirty="0" smtClean="0">
                <a:latin typeface="メイリオ" panose="020B0604030504040204" pitchFamily="50" charset="-128"/>
                <a:ea typeface="メイリオ" panose="020B0604030504040204" pitchFamily="50" charset="-128"/>
                <a:cs typeface="メイリオ" panose="020B0604030504040204" pitchFamily="50" charset="-128"/>
              </a:rPr>
              <a:t>持続</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smtClean="0">
                <a:latin typeface="メイリオ" panose="020B0604030504040204" pitchFamily="50" charset="-128"/>
                <a:ea typeface="メイリオ" panose="020B0604030504040204" pitchFamily="50" charset="-128"/>
                <a:cs typeface="メイリオ" panose="020B0604030504040204" pitchFamily="50" charset="-128"/>
              </a:rPr>
              <a:t>的</a:t>
            </a:r>
            <a:r>
              <a:rPr lang="ja-JP" altLang="ja-JP" sz="1600" dirty="0">
                <a:latin typeface="メイリオ" panose="020B0604030504040204" pitchFamily="50" charset="-128"/>
                <a:ea typeface="メイリオ" panose="020B0604030504040204" pitchFamily="50" charset="-128"/>
                <a:cs typeface="メイリオ" panose="020B0604030504040204" pitchFamily="50" charset="-128"/>
              </a:rPr>
              <a:t>活動体制の構築、また地球の未来を担う日本と途上国の人材育成とネットワークの</a:t>
            </a:r>
            <a:r>
              <a:rPr lang="ja-JP" altLang="ja-JP" sz="1600" dirty="0" smtClean="0">
                <a:latin typeface="メイリオ" panose="020B0604030504040204" pitchFamily="50" charset="-128"/>
                <a:ea typeface="メイリオ" panose="020B0604030504040204" pitchFamily="50" charset="-128"/>
                <a:cs typeface="メイリオ" panose="020B0604030504040204" pitchFamily="50" charset="-128"/>
              </a:rPr>
              <a:t>形成</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301737" y="1587731"/>
            <a:ext cx="8508930" cy="2419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下矢印 8"/>
          <p:cNvSpPr/>
          <p:nvPr/>
        </p:nvSpPr>
        <p:spPr>
          <a:xfrm>
            <a:off x="4555375" y="4106487"/>
            <a:ext cx="507076" cy="399011"/>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033885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p:cNvSpPr/>
          <p:nvPr/>
        </p:nvSpPr>
        <p:spPr>
          <a:xfrm>
            <a:off x="541754" y="425523"/>
            <a:ext cx="5307222" cy="646331"/>
          </a:xfrm>
          <a:prstGeom prst="rect">
            <a:avLst/>
          </a:prstGeom>
        </p:spPr>
        <p:txBody>
          <a:bodyPr wrap="none">
            <a:spAutoFit/>
          </a:bodyPr>
          <a:lstStyle/>
          <a:p>
            <a:pPr lvl="0" algn="ctr">
              <a:defRPr/>
            </a:pPr>
            <a:r>
              <a:rPr lang="en-US" altLang="ja-JP" sz="3600" b="1" dirty="0">
                <a:solidFill>
                  <a:srgbClr val="000099"/>
                </a:solidFill>
                <a:effectLst>
                  <a:outerShdw blurRad="38100" dist="38100" dir="2700000" algn="tl">
                    <a:srgbClr val="C0C0C0"/>
                  </a:outerShdw>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3600" b="1" dirty="0" smtClean="0">
                <a:solidFill>
                  <a:srgbClr val="000099"/>
                </a:solidFill>
                <a:effectLst>
                  <a:outerShdw blurRad="38100" dist="38100" dir="2700000" algn="tl">
                    <a:srgbClr val="C0C0C0"/>
                  </a:outerShdw>
                </a:effectLst>
                <a:latin typeface="Meiryo UI" panose="020B0604030504040204" pitchFamily="50" charset="-128"/>
                <a:ea typeface="Meiryo UI" panose="020B0604030504040204" pitchFamily="50" charset="-128"/>
                <a:cs typeface="Meiryo UI" panose="020B0604030504040204" pitchFamily="50" charset="-128"/>
              </a:rPr>
              <a:t>SATREPS</a:t>
            </a:r>
            <a:r>
              <a:rPr lang="ja-JP" altLang="en-US" sz="36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の実施体制図</a:t>
            </a:r>
            <a:endParaRPr lang="ja-JP" altLang="en-US" sz="3600" b="1" dirty="0">
              <a:solidFill>
                <a:srgbClr val="000099"/>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75" name="図 7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1673" y="1210615"/>
            <a:ext cx="7392473" cy="4868214"/>
          </a:xfrm>
          <a:prstGeom prst="rect">
            <a:avLst/>
          </a:prstGeom>
          <a:noFill/>
          <a:ln>
            <a:noFill/>
          </a:ln>
        </p:spPr>
      </p:pic>
      <p:sp>
        <p:nvSpPr>
          <p:cNvPr id="5" name="テキスト ボックス 4"/>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Tree>
    <p:extLst>
      <p:ext uri="{BB962C8B-B14F-4D97-AF65-F5344CB8AC3E}">
        <p14:creationId xmlns:p14="http://schemas.microsoft.com/office/powerpoint/2010/main" val="7521083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
          <p:cNvSpPr>
            <a:spLocks noChangeArrowheads="1"/>
          </p:cNvSpPr>
          <p:nvPr/>
        </p:nvSpPr>
        <p:spPr bwMode="auto">
          <a:xfrm>
            <a:off x="219361" y="5961855"/>
            <a:ext cx="8496300" cy="735013"/>
          </a:xfrm>
          <a:prstGeom prst="rect">
            <a:avLst/>
          </a:prstGeom>
          <a:solidFill>
            <a:schemeClr val="bg1"/>
          </a:solidFill>
          <a:ln w="9525">
            <a:noFill/>
            <a:miter lim="800000"/>
            <a:headEnd/>
            <a:tailEnd/>
          </a:ln>
        </p:spPr>
        <p:txBody>
          <a:bodyPr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defRPr/>
            </a:pPr>
            <a:endParaRPr lang="en-US" altLang="ja-JP" sz="3200" b="1" dirty="0" smtClean="0">
              <a:solidFill>
                <a:srgbClr val="CC3300"/>
              </a:solidFill>
              <a:effectLst>
                <a:outerShdw blurRad="38100" dist="38100" dir="2700000" algn="tl">
                  <a:srgbClr val="C0C0C0"/>
                </a:outerShdw>
              </a:effectLst>
              <a:latin typeface="Times New Roman" pitchFamily="18" charset="0"/>
            </a:endParaRPr>
          </a:p>
        </p:txBody>
      </p:sp>
      <p:sp>
        <p:nvSpPr>
          <p:cNvPr id="45" name="Rectangle 4"/>
          <p:cNvSpPr>
            <a:spLocks noChangeArrowheads="1"/>
          </p:cNvSpPr>
          <p:nvPr/>
        </p:nvSpPr>
        <p:spPr bwMode="auto">
          <a:xfrm>
            <a:off x="360608" y="352827"/>
            <a:ext cx="6657957" cy="735013"/>
          </a:xfrm>
          <a:prstGeom prst="rect">
            <a:avLst/>
          </a:prstGeom>
          <a:noFill/>
          <a:ln w="9525">
            <a:noFill/>
            <a:miter lim="800000"/>
            <a:headEnd/>
            <a:tailEnd/>
          </a:ln>
        </p:spPr>
        <p:txBody>
          <a:bodyPr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defRPr/>
            </a:pPr>
            <a:r>
              <a:rPr lang="en-US" altLang="ja-JP"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SATREPS</a:t>
            </a:r>
            <a:r>
              <a:rPr lang="ja-JP" altLang="en-US"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プロジェクトの流れ</a:t>
            </a:r>
            <a:endParaRPr lang="en-US" altLang="ja-JP" sz="3200" b="1" dirty="0" smtClean="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7" name="グループ化 26"/>
          <p:cNvGrpSpPr>
            <a:grpSpLocks/>
          </p:cNvGrpSpPr>
          <p:nvPr/>
        </p:nvGrpSpPr>
        <p:grpSpPr bwMode="auto">
          <a:xfrm>
            <a:off x="99413" y="1191222"/>
            <a:ext cx="8894685" cy="5138139"/>
            <a:chOff x="251219" y="832228"/>
            <a:chExt cx="8765416" cy="5242340"/>
          </a:xfrm>
        </p:grpSpPr>
        <p:sp>
          <p:nvSpPr>
            <p:cNvPr id="8" name="Text Box 18"/>
            <p:cNvSpPr txBox="1">
              <a:spLocks noChangeArrowheads="1"/>
            </p:cNvSpPr>
            <p:nvPr/>
          </p:nvSpPr>
          <p:spPr bwMode="auto">
            <a:xfrm>
              <a:off x="5940152" y="832228"/>
              <a:ext cx="307648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60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1600">
                  <a:latin typeface="メイリオ" panose="020B0604030504040204" pitchFamily="50" charset="-128"/>
                  <a:ea typeface="メイリオ" panose="020B0604030504040204" pitchFamily="50" charset="-128"/>
                  <a:cs typeface="メイリオ" panose="020B0604030504040204" pitchFamily="50" charset="-128"/>
                </a:rPr>
                <a:t>競争的研究資金の枠組み</a:t>
              </a:r>
            </a:p>
          </p:txBody>
        </p:sp>
        <p:sp>
          <p:nvSpPr>
            <p:cNvPr id="9" name="Line 23"/>
            <p:cNvSpPr>
              <a:spLocks noChangeShapeType="1"/>
            </p:cNvSpPr>
            <p:nvPr/>
          </p:nvSpPr>
          <p:spPr bwMode="auto">
            <a:xfrm flipH="1">
              <a:off x="3348038" y="2565400"/>
              <a:ext cx="3311525" cy="0"/>
            </a:xfrm>
            <a:prstGeom prst="line">
              <a:avLst/>
            </a:prstGeom>
            <a:noFill/>
            <a:ln w="28575">
              <a:solidFill>
                <a:srgbClr val="FF99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0" name="AutoShape 26"/>
            <p:cNvSpPr>
              <a:spLocks/>
            </p:cNvSpPr>
            <p:nvPr/>
          </p:nvSpPr>
          <p:spPr bwMode="auto">
            <a:xfrm>
              <a:off x="3203575" y="1773238"/>
              <a:ext cx="215900" cy="936625"/>
            </a:xfrm>
            <a:prstGeom prst="rightBrace">
              <a:avLst>
                <a:gd name="adj1" fmla="val 36152"/>
                <a:gd name="adj2" fmla="val 29662"/>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200" b="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AutoShape 27"/>
            <p:cNvSpPr>
              <a:spLocks noChangeArrowheads="1"/>
            </p:cNvSpPr>
            <p:nvPr/>
          </p:nvSpPr>
          <p:spPr bwMode="auto">
            <a:xfrm>
              <a:off x="3492500" y="1773238"/>
              <a:ext cx="3024188" cy="549066"/>
            </a:xfrm>
            <a:prstGeom prst="leftRightArrow">
              <a:avLst>
                <a:gd name="adj1" fmla="val 50000"/>
                <a:gd name="adj2" fmla="val 140068"/>
              </a:avLst>
            </a:prstGeom>
            <a:solidFill>
              <a:srgbClr val="FFCC66"/>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メイリオ" panose="020B0604030504040204" pitchFamily="50" charset="-128"/>
                  <a:ea typeface="メイリオ" panose="020B0604030504040204" pitchFamily="50" charset="-128"/>
                  <a:cs typeface="メイリオ" panose="020B0604030504040204" pitchFamily="50" charset="-128"/>
                </a:rPr>
                <a:t>連携・協力</a:t>
              </a:r>
            </a:p>
          </p:txBody>
        </p:sp>
        <p:sp>
          <p:nvSpPr>
            <p:cNvPr id="12" name="AutoShape 36"/>
            <p:cNvSpPr>
              <a:spLocks noChangeArrowheads="1"/>
            </p:cNvSpPr>
            <p:nvPr/>
          </p:nvSpPr>
          <p:spPr bwMode="auto">
            <a:xfrm>
              <a:off x="1258888" y="1268413"/>
              <a:ext cx="1800225" cy="323850"/>
            </a:xfrm>
            <a:prstGeom prst="roundRect">
              <a:avLst>
                <a:gd name="adj" fmla="val 16667"/>
              </a:avLst>
            </a:prstGeom>
            <a:solidFill>
              <a:srgbClr val="CCFF99"/>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メイリオ" panose="020B0604030504040204" pitchFamily="50" charset="-128"/>
                  <a:ea typeface="メイリオ" panose="020B0604030504040204" pitchFamily="50" charset="-128"/>
                  <a:cs typeface="メイリオ" panose="020B0604030504040204" pitchFamily="50" charset="-128"/>
                </a:rPr>
                <a:t>協力要請</a:t>
              </a:r>
            </a:p>
          </p:txBody>
        </p:sp>
        <p:sp>
          <p:nvSpPr>
            <p:cNvPr id="13" name="AutoShape 37"/>
            <p:cNvSpPr>
              <a:spLocks noChangeArrowheads="1"/>
            </p:cNvSpPr>
            <p:nvPr/>
          </p:nvSpPr>
          <p:spPr bwMode="auto">
            <a:xfrm>
              <a:off x="1258888" y="1773238"/>
              <a:ext cx="1800225" cy="323850"/>
            </a:xfrm>
            <a:prstGeom prst="roundRect">
              <a:avLst>
                <a:gd name="adj" fmla="val 16667"/>
              </a:avLst>
            </a:prstGeom>
            <a:solidFill>
              <a:srgbClr val="CCFF99"/>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メイリオ" panose="020B0604030504040204" pitchFamily="50" charset="-128"/>
                  <a:ea typeface="メイリオ" panose="020B0604030504040204" pitchFamily="50" charset="-128"/>
                  <a:cs typeface="メイリオ" panose="020B0604030504040204" pitchFamily="50" charset="-128"/>
                </a:rPr>
                <a:t>採否検討</a:t>
              </a:r>
            </a:p>
          </p:txBody>
        </p:sp>
        <p:sp>
          <p:nvSpPr>
            <p:cNvPr id="14" name="AutoShape 38"/>
            <p:cNvSpPr>
              <a:spLocks noChangeArrowheads="1"/>
            </p:cNvSpPr>
            <p:nvPr/>
          </p:nvSpPr>
          <p:spPr bwMode="auto">
            <a:xfrm>
              <a:off x="1258888" y="2276475"/>
              <a:ext cx="1800225" cy="539750"/>
            </a:xfrm>
            <a:prstGeom prst="roundRect">
              <a:avLst>
                <a:gd name="adj" fmla="val 16667"/>
              </a:avLst>
            </a:prstGeom>
            <a:solidFill>
              <a:srgbClr val="CCFF99"/>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メイリオ" panose="020B0604030504040204" pitchFamily="50" charset="-128"/>
                  <a:ea typeface="メイリオ" panose="020B0604030504040204" pitchFamily="50" charset="-128"/>
                  <a:cs typeface="メイリオ" panose="020B0604030504040204" pitchFamily="50" charset="-128"/>
                </a:rPr>
                <a:t>要請国政府への通報</a:t>
              </a:r>
            </a:p>
            <a:p>
              <a:pPr algn="ctr" eaLnBrk="1" hangingPunct="1">
                <a:spcBef>
                  <a:spcPct val="0"/>
                </a:spcBef>
                <a:buFontTx/>
                <a:buNone/>
              </a:pPr>
              <a:r>
                <a:rPr lang="ja-JP" altLang="en-US" sz="1200">
                  <a:latin typeface="メイリオ" panose="020B0604030504040204" pitchFamily="50" charset="-128"/>
                  <a:ea typeface="メイリオ" panose="020B0604030504040204" pitchFamily="50" charset="-128"/>
                  <a:cs typeface="メイリオ" panose="020B0604030504040204" pitchFamily="50" charset="-128"/>
                </a:rPr>
                <a:t>及び国際約束形成</a:t>
              </a:r>
            </a:p>
          </p:txBody>
        </p:sp>
        <p:sp>
          <p:nvSpPr>
            <p:cNvPr id="15" name="AutoShape 39"/>
            <p:cNvSpPr>
              <a:spLocks noChangeArrowheads="1"/>
            </p:cNvSpPr>
            <p:nvPr/>
          </p:nvSpPr>
          <p:spPr bwMode="auto">
            <a:xfrm>
              <a:off x="1258888" y="3429000"/>
              <a:ext cx="1800225" cy="539750"/>
            </a:xfrm>
            <a:prstGeom prst="roundRect">
              <a:avLst>
                <a:gd name="adj" fmla="val 16667"/>
              </a:avLst>
            </a:prstGeom>
            <a:solidFill>
              <a:srgbClr val="CCFF99"/>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メイリオ" panose="020B0604030504040204" pitchFamily="50" charset="-128"/>
                  <a:ea typeface="メイリオ" panose="020B0604030504040204" pitchFamily="50" charset="-128"/>
                  <a:cs typeface="メイリオ" panose="020B0604030504040204" pitchFamily="50" charset="-128"/>
                </a:rPr>
                <a:t>討議議事録 </a:t>
              </a:r>
              <a:r>
                <a:rPr lang="en-US" altLang="ja-JP" sz="1200">
                  <a:latin typeface="メイリオ" panose="020B0604030504040204" pitchFamily="50" charset="-128"/>
                  <a:ea typeface="メイリオ" panose="020B0604030504040204" pitchFamily="50" charset="-128"/>
                  <a:cs typeface="メイリオ" panose="020B0604030504040204" pitchFamily="50" charset="-128"/>
                </a:rPr>
                <a:t>(R/D)</a:t>
              </a:r>
            </a:p>
            <a:p>
              <a:pPr algn="ctr" eaLnBrk="1" hangingPunct="1">
                <a:spcBef>
                  <a:spcPct val="0"/>
                </a:spcBef>
                <a:buFontTx/>
                <a:buNone/>
              </a:pPr>
              <a:r>
                <a:rPr lang="ja-JP" altLang="en-US" sz="1200">
                  <a:latin typeface="メイリオ" panose="020B0604030504040204" pitchFamily="50" charset="-128"/>
                  <a:ea typeface="メイリオ" panose="020B0604030504040204" pitchFamily="50" charset="-128"/>
                  <a:cs typeface="メイリオ" panose="020B0604030504040204" pitchFamily="50" charset="-128"/>
                </a:rPr>
                <a:t>の署名</a:t>
              </a:r>
            </a:p>
          </p:txBody>
        </p:sp>
        <p:sp>
          <p:nvSpPr>
            <p:cNvPr id="16" name="AutoShape 40"/>
            <p:cNvSpPr>
              <a:spLocks noChangeArrowheads="1"/>
            </p:cNvSpPr>
            <p:nvPr/>
          </p:nvSpPr>
          <p:spPr bwMode="auto">
            <a:xfrm>
              <a:off x="1258887" y="4202906"/>
              <a:ext cx="1800225" cy="323850"/>
            </a:xfrm>
            <a:prstGeom prst="roundRect">
              <a:avLst>
                <a:gd name="adj" fmla="val 16667"/>
              </a:avLst>
            </a:prstGeom>
            <a:solidFill>
              <a:srgbClr val="CCFF99"/>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メイリオ" panose="020B0604030504040204" pitchFamily="50" charset="-128"/>
                  <a:ea typeface="メイリオ" panose="020B0604030504040204" pitchFamily="50" charset="-128"/>
                  <a:cs typeface="メイリオ" panose="020B0604030504040204" pitchFamily="50" charset="-128"/>
                </a:rPr>
                <a:t>定期モニタリング</a:t>
              </a:r>
            </a:p>
          </p:txBody>
        </p:sp>
        <p:sp>
          <p:nvSpPr>
            <p:cNvPr id="17" name="AutoShape 41"/>
            <p:cNvSpPr>
              <a:spLocks noChangeArrowheads="1"/>
            </p:cNvSpPr>
            <p:nvPr/>
          </p:nvSpPr>
          <p:spPr bwMode="auto">
            <a:xfrm>
              <a:off x="1262298" y="4833938"/>
              <a:ext cx="1800225" cy="323850"/>
            </a:xfrm>
            <a:prstGeom prst="roundRect">
              <a:avLst>
                <a:gd name="adj" fmla="val 16667"/>
              </a:avLst>
            </a:prstGeom>
            <a:solidFill>
              <a:srgbClr val="CCFF99"/>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メイリオ" panose="020B0604030504040204" pitchFamily="50" charset="-128"/>
                  <a:ea typeface="メイリオ" panose="020B0604030504040204" pitchFamily="50" charset="-128"/>
                  <a:cs typeface="メイリオ" panose="020B0604030504040204" pitchFamily="50" charset="-128"/>
                </a:rPr>
                <a:t>終了</a:t>
              </a:r>
            </a:p>
          </p:txBody>
        </p:sp>
        <p:cxnSp>
          <p:nvCxnSpPr>
            <p:cNvPr id="18" name="AutoShape 43"/>
            <p:cNvCxnSpPr>
              <a:cxnSpLocks noChangeShapeType="1"/>
              <a:stCxn id="12" idx="2"/>
              <a:endCxn id="13" idx="0"/>
            </p:cNvCxnSpPr>
            <p:nvPr/>
          </p:nvCxnSpPr>
          <p:spPr bwMode="auto">
            <a:xfrm>
              <a:off x="2159000" y="1592263"/>
              <a:ext cx="0" cy="180975"/>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9" name="AutoShape 44"/>
            <p:cNvCxnSpPr>
              <a:cxnSpLocks noChangeShapeType="1"/>
              <a:stCxn id="13" idx="2"/>
              <a:endCxn id="14" idx="0"/>
            </p:cNvCxnSpPr>
            <p:nvPr/>
          </p:nvCxnSpPr>
          <p:spPr bwMode="auto">
            <a:xfrm>
              <a:off x="2159000" y="2097088"/>
              <a:ext cx="0" cy="179387"/>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20" name="AutoShape 45"/>
            <p:cNvCxnSpPr>
              <a:cxnSpLocks noChangeShapeType="1"/>
              <a:stCxn id="14" idx="2"/>
              <a:endCxn id="26" idx="0"/>
            </p:cNvCxnSpPr>
            <p:nvPr/>
          </p:nvCxnSpPr>
          <p:spPr bwMode="auto">
            <a:xfrm>
              <a:off x="2159000" y="2816225"/>
              <a:ext cx="0" cy="10795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21" name="AutoShape 46"/>
            <p:cNvCxnSpPr>
              <a:cxnSpLocks noChangeShapeType="1"/>
              <a:stCxn id="15" idx="2"/>
              <a:endCxn id="16" idx="0"/>
            </p:cNvCxnSpPr>
            <p:nvPr/>
          </p:nvCxnSpPr>
          <p:spPr bwMode="auto">
            <a:xfrm flipH="1">
              <a:off x="2159000" y="3968750"/>
              <a:ext cx="1" cy="234156"/>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22" name="AutoShape 47"/>
            <p:cNvCxnSpPr>
              <a:cxnSpLocks noChangeShapeType="1"/>
              <a:stCxn id="16" idx="2"/>
              <a:endCxn id="17" idx="0"/>
            </p:cNvCxnSpPr>
            <p:nvPr/>
          </p:nvCxnSpPr>
          <p:spPr bwMode="auto">
            <a:xfrm>
              <a:off x="2159000" y="4526756"/>
              <a:ext cx="3411" cy="307182"/>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23" name="AutoShape 48"/>
            <p:cNvCxnSpPr>
              <a:cxnSpLocks noChangeShapeType="1"/>
              <a:endCxn id="17" idx="0"/>
            </p:cNvCxnSpPr>
            <p:nvPr/>
          </p:nvCxnSpPr>
          <p:spPr bwMode="auto">
            <a:xfrm>
              <a:off x="2162410" y="4725988"/>
              <a:ext cx="0" cy="10795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4" name="AutoShape 49"/>
            <p:cNvSpPr>
              <a:spLocks/>
            </p:cNvSpPr>
            <p:nvPr/>
          </p:nvSpPr>
          <p:spPr bwMode="auto">
            <a:xfrm>
              <a:off x="971550" y="1268413"/>
              <a:ext cx="213520" cy="1296987"/>
            </a:xfrm>
            <a:prstGeom prst="leftBrace">
              <a:avLst>
                <a:gd name="adj1" fmla="val 55569"/>
                <a:gd name="adj2" fmla="val 45588"/>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200" b="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AutoShape 50"/>
            <p:cNvSpPr>
              <a:spLocks/>
            </p:cNvSpPr>
            <p:nvPr/>
          </p:nvSpPr>
          <p:spPr bwMode="auto">
            <a:xfrm>
              <a:off x="934243" y="2644983"/>
              <a:ext cx="288131" cy="3429585"/>
            </a:xfrm>
            <a:prstGeom prst="leftBrace">
              <a:avLst>
                <a:gd name="adj1" fmla="val 103875"/>
                <a:gd name="adj2" fmla="val 40523"/>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b="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AutoShape 51"/>
            <p:cNvSpPr>
              <a:spLocks noChangeArrowheads="1"/>
            </p:cNvSpPr>
            <p:nvPr/>
          </p:nvSpPr>
          <p:spPr bwMode="auto">
            <a:xfrm>
              <a:off x="1258888" y="2924175"/>
              <a:ext cx="1800225" cy="323850"/>
            </a:xfrm>
            <a:prstGeom prst="roundRect">
              <a:avLst>
                <a:gd name="adj" fmla="val 16667"/>
              </a:avLst>
            </a:prstGeom>
            <a:solidFill>
              <a:srgbClr val="CCFF99"/>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メイリオ" panose="020B0604030504040204" pitchFamily="50" charset="-128"/>
                  <a:ea typeface="メイリオ" panose="020B0604030504040204" pitchFamily="50" charset="-128"/>
                  <a:cs typeface="メイリオ" panose="020B0604030504040204" pitchFamily="50" charset="-128"/>
                </a:rPr>
                <a:t>詳細計画策定調査</a:t>
              </a:r>
            </a:p>
          </p:txBody>
        </p:sp>
        <p:cxnSp>
          <p:nvCxnSpPr>
            <p:cNvPr id="27" name="AutoShape 52"/>
            <p:cNvCxnSpPr>
              <a:cxnSpLocks noChangeShapeType="1"/>
              <a:stCxn id="26" idx="2"/>
              <a:endCxn id="15" idx="0"/>
            </p:cNvCxnSpPr>
            <p:nvPr/>
          </p:nvCxnSpPr>
          <p:spPr bwMode="auto">
            <a:xfrm>
              <a:off x="2159000" y="3248025"/>
              <a:ext cx="0" cy="180975"/>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8" name="AutoShape 53"/>
            <p:cNvSpPr>
              <a:spLocks noChangeArrowheads="1"/>
            </p:cNvSpPr>
            <p:nvPr/>
          </p:nvSpPr>
          <p:spPr bwMode="auto">
            <a:xfrm>
              <a:off x="1258887" y="5534818"/>
              <a:ext cx="1800225" cy="539750"/>
            </a:xfrm>
            <a:prstGeom prst="roundRect">
              <a:avLst>
                <a:gd name="adj" fmla="val 16667"/>
              </a:avLst>
            </a:prstGeom>
            <a:solidFill>
              <a:srgbClr val="CCFF99"/>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メイリオ" panose="020B0604030504040204" pitchFamily="50" charset="-128"/>
                  <a:ea typeface="メイリオ" panose="020B0604030504040204" pitchFamily="50" charset="-128"/>
                  <a:cs typeface="メイリオ" panose="020B0604030504040204" pitchFamily="50" charset="-128"/>
                </a:rPr>
                <a:t>事後評価</a:t>
              </a:r>
            </a:p>
          </p:txBody>
        </p:sp>
        <p:cxnSp>
          <p:nvCxnSpPr>
            <p:cNvPr id="29" name="AutoShape 54"/>
            <p:cNvCxnSpPr>
              <a:cxnSpLocks noChangeShapeType="1"/>
              <a:stCxn id="17" idx="2"/>
              <a:endCxn id="28" idx="0"/>
            </p:cNvCxnSpPr>
            <p:nvPr/>
          </p:nvCxnSpPr>
          <p:spPr bwMode="auto">
            <a:xfrm flipH="1">
              <a:off x="2159000" y="5157788"/>
              <a:ext cx="3411" cy="37703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30" name="Text Box 57"/>
            <p:cNvSpPr txBox="1">
              <a:spLocks noChangeArrowheads="1"/>
            </p:cNvSpPr>
            <p:nvPr/>
          </p:nvSpPr>
          <p:spPr bwMode="auto">
            <a:xfrm>
              <a:off x="362683" y="3916789"/>
              <a:ext cx="57900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0">
                  <a:latin typeface="メイリオ" panose="020B0604030504040204" pitchFamily="50" charset="-128"/>
                  <a:ea typeface="メイリオ" panose="020B0604030504040204" pitchFamily="50" charset="-128"/>
                  <a:cs typeface="メイリオ" panose="020B0604030504040204" pitchFamily="50" charset="-128"/>
                </a:rPr>
                <a:t>JICA</a:t>
              </a:r>
            </a:p>
          </p:txBody>
        </p:sp>
        <p:cxnSp>
          <p:nvCxnSpPr>
            <p:cNvPr id="31" name="AutoShape 59"/>
            <p:cNvCxnSpPr>
              <a:cxnSpLocks noChangeShapeType="1"/>
              <a:stCxn id="15" idx="3"/>
            </p:cNvCxnSpPr>
            <p:nvPr/>
          </p:nvCxnSpPr>
          <p:spPr bwMode="auto">
            <a:xfrm>
              <a:off x="3059113" y="3698875"/>
              <a:ext cx="3529012" cy="17463"/>
            </a:xfrm>
            <a:prstGeom prst="straightConnector1">
              <a:avLst/>
            </a:prstGeom>
            <a:noFill/>
            <a:ln w="28575">
              <a:solidFill>
                <a:srgbClr val="FF3300"/>
              </a:solidFill>
              <a:prstDash val="sysDash"/>
              <a:round/>
              <a:headEnd/>
              <a:tailEnd type="arrow" w="med" len="med"/>
            </a:ln>
            <a:extLst>
              <a:ext uri="{909E8E84-426E-40DD-AFC4-6F175D3DCCD1}">
                <a14:hiddenFill xmlns:a14="http://schemas.microsoft.com/office/drawing/2010/main">
                  <a:noFill/>
                </a14:hiddenFill>
              </a:ext>
            </a:extLst>
          </p:spPr>
        </p:cxnSp>
        <p:sp>
          <p:nvSpPr>
            <p:cNvPr id="32" name="Text Box 58"/>
            <p:cNvSpPr txBox="1">
              <a:spLocks noChangeArrowheads="1"/>
            </p:cNvSpPr>
            <p:nvPr/>
          </p:nvSpPr>
          <p:spPr bwMode="auto">
            <a:xfrm>
              <a:off x="3203575" y="4076700"/>
              <a:ext cx="3384550"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eaLnBrk="1" hangingPunct="1">
                <a:spcBef>
                  <a:spcPct val="0"/>
                </a:spcBef>
                <a:buFontTx/>
                <a:buNone/>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研究代表者は</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JICA</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の詳細計画策定調査に参加し、相手国政府及び相手国実施機関との計画について協議を行う。その結果、</a:t>
              </a:r>
              <a:r>
                <a:rPr lang="en-US" altLang="ja-JP"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R/D</a:t>
              </a:r>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Record of Discussions)</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を</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JICA</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と相手国実施機関が署名する。また、これと平行し機関間での</a:t>
              </a:r>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合意文書（</a:t>
              </a:r>
              <a:r>
                <a:rPr lang="en-US" altLang="ja-JP"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MOU</a:t>
              </a:r>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が署名される。</a:t>
              </a:r>
            </a:p>
          </p:txBody>
        </p:sp>
        <p:sp>
          <p:nvSpPr>
            <p:cNvPr id="33" name="AutoShape 34"/>
            <p:cNvSpPr>
              <a:spLocks noChangeArrowheads="1"/>
            </p:cNvSpPr>
            <p:nvPr/>
          </p:nvSpPr>
          <p:spPr bwMode="auto">
            <a:xfrm>
              <a:off x="6804025" y="1341438"/>
              <a:ext cx="1871663" cy="323850"/>
            </a:xfrm>
            <a:prstGeom prst="roundRect">
              <a:avLst>
                <a:gd name="adj" fmla="val 16667"/>
              </a:avLst>
            </a:prstGeom>
            <a:solidFill>
              <a:srgbClr val="FFFFCC"/>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メイリオ" panose="020B0604030504040204" pitchFamily="50" charset="-128"/>
                  <a:ea typeface="メイリオ" panose="020B0604030504040204" pitchFamily="50" charset="-128"/>
                  <a:cs typeface="メイリオ" panose="020B0604030504040204" pitchFamily="50" charset="-128"/>
                </a:rPr>
                <a:t>公募</a:t>
              </a:r>
            </a:p>
          </p:txBody>
        </p:sp>
        <p:sp>
          <p:nvSpPr>
            <p:cNvPr id="34" name="AutoShape 35"/>
            <p:cNvSpPr>
              <a:spLocks noChangeArrowheads="1"/>
            </p:cNvSpPr>
            <p:nvPr/>
          </p:nvSpPr>
          <p:spPr bwMode="auto">
            <a:xfrm>
              <a:off x="6804025" y="1846263"/>
              <a:ext cx="1871663" cy="323850"/>
            </a:xfrm>
            <a:prstGeom prst="roundRect">
              <a:avLst>
                <a:gd name="adj" fmla="val 16667"/>
              </a:avLst>
            </a:prstGeom>
            <a:solidFill>
              <a:srgbClr val="FFFFCC"/>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メイリオ" panose="020B0604030504040204" pitchFamily="50" charset="-128"/>
                  <a:ea typeface="メイリオ" panose="020B0604030504040204" pitchFamily="50" charset="-128"/>
                  <a:cs typeface="メイリオ" panose="020B0604030504040204" pitchFamily="50" charset="-128"/>
                </a:rPr>
                <a:t>審査（書類・面接選考）</a:t>
              </a:r>
            </a:p>
          </p:txBody>
        </p:sp>
        <p:sp>
          <p:nvSpPr>
            <p:cNvPr id="35" name="AutoShape 36"/>
            <p:cNvSpPr>
              <a:spLocks noChangeArrowheads="1"/>
            </p:cNvSpPr>
            <p:nvPr/>
          </p:nvSpPr>
          <p:spPr bwMode="auto">
            <a:xfrm>
              <a:off x="6804025" y="2349500"/>
              <a:ext cx="1871663" cy="323850"/>
            </a:xfrm>
            <a:prstGeom prst="roundRect">
              <a:avLst>
                <a:gd name="adj" fmla="val 16667"/>
              </a:avLst>
            </a:prstGeom>
            <a:solidFill>
              <a:srgbClr val="FFFFCC"/>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メイリオ" panose="020B0604030504040204" pitchFamily="50" charset="-128"/>
                  <a:ea typeface="メイリオ" panose="020B0604030504040204" pitchFamily="50" charset="-128"/>
                  <a:cs typeface="メイリオ" panose="020B0604030504040204" pitchFamily="50" charset="-128"/>
                </a:rPr>
                <a:t>採択（暫定期間）</a:t>
              </a:r>
            </a:p>
          </p:txBody>
        </p:sp>
        <p:sp>
          <p:nvSpPr>
            <p:cNvPr id="36" name="AutoShape 37"/>
            <p:cNvSpPr>
              <a:spLocks noChangeArrowheads="1"/>
            </p:cNvSpPr>
            <p:nvPr/>
          </p:nvSpPr>
          <p:spPr bwMode="auto">
            <a:xfrm>
              <a:off x="6804818" y="3774395"/>
              <a:ext cx="1871663" cy="323850"/>
            </a:xfrm>
            <a:prstGeom prst="roundRect">
              <a:avLst>
                <a:gd name="adj" fmla="val 16667"/>
              </a:avLst>
            </a:prstGeom>
            <a:solidFill>
              <a:srgbClr val="FFFFCC"/>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メイリオ" panose="020B0604030504040204" pitchFamily="50" charset="-128"/>
                  <a:ea typeface="メイリオ" panose="020B0604030504040204" pitchFamily="50" charset="-128"/>
                  <a:cs typeface="メイリオ" panose="020B0604030504040204" pitchFamily="50" charset="-128"/>
                </a:rPr>
                <a:t>課題の実施</a:t>
              </a:r>
            </a:p>
          </p:txBody>
        </p:sp>
        <p:sp>
          <p:nvSpPr>
            <p:cNvPr id="37" name="AutoShape 38"/>
            <p:cNvSpPr>
              <a:spLocks noChangeArrowheads="1"/>
            </p:cNvSpPr>
            <p:nvPr/>
          </p:nvSpPr>
          <p:spPr bwMode="auto">
            <a:xfrm>
              <a:off x="6804024" y="4224566"/>
              <a:ext cx="1871663" cy="323850"/>
            </a:xfrm>
            <a:prstGeom prst="roundRect">
              <a:avLst>
                <a:gd name="adj" fmla="val 16667"/>
              </a:avLst>
            </a:prstGeom>
            <a:solidFill>
              <a:srgbClr val="FFFFCC"/>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メイリオ" panose="020B0604030504040204" pitchFamily="50" charset="-128"/>
                  <a:ea typeface="メイリオ" panose="020B0604030504040204" pitchFamily="50" charset="-128"/>
                  <a:cs typeface="メイリオ" panose="020B0604030504040204" pitchFamily="50" charset="-128"/>
                </a:rPr>
                <a:t>中間評価</a:t>
              </a:r>
            </a:p>
          </p:txBody>
        </p:sp>
        <p:sp>
          <p:nvSpPr>
            <p:cNvPr id="38" name="AutoShape 39"/>
            <p:cNvSpPr>
              <a:spLocks noChangeArrowheads="1"/>
            </p:cNvSpPr>
            <p:nvPr/>
          </p:nvSpPr>
          <p:spPr bwMode="auto">
            <a:xfrm>
              <a:off x="6804024" y="5126360"/>
              <a:ext cx="1871663" cy="323850"/>
            </a:xfrm>
            <a:prstGeom prst="roundRect">
              <a:avLst>
                <a:gd name="adj" fmla="val 16667"/>
              </a:avLst>
            </a:prstGeom>
            <a:solidFill>
              <a:srgbClr val="FFFFCC"/>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メイリオ" panose="020B0604030504040204" pitchFamily="50" charset="-128"/>
                  <a:ea typeface="メイリオ" panose="020B0604030504040204" pitchFamily="50" charset="-128"/>
                  <a:cs typeface="メイリオ" panose="020B0604030504040204" pitchFamily="50" charset="-128"/>
                </a:rPr>
                <a:t>課題終了</a:t>
              </a:r>
            </a:p>
          </p:txBody>
        </p:sp>
        <p:sp>
          <p:nvSpPr>
            <p:cNvPr id="39" name="AutoShape 40"/>
            <p:cNvSpPr>
              <a:spLocks noChangeArrowheads="1"/>
            </p:cNvSpPr>
            <p:nvPr/>
          </p:nvSpPr>
          <p:spPr bwMode="auto">
            <a:xfrm>
              <a:off x="6804024" y="4681651"/>
              <a:ext cx="1871663" cy="323850"/>
            </a:xfrm>
            <a:prstGeom prst="roundRect">
              <a:avLst>
                <a:gd name="adj" fmla="val 16667"/>
              </a:avLst>
            </a:prstGeom>
            <a:solidFill>
              <a:srgbClr val="FFFFCC"/>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メイリオ" panose="020B0604030504040204" pitchFamily="50" charset="-128"/>
                  <a:ea typeface="メイリオ" panose="020B0604030504040204" pitchFamily="50" charset="-128"/>
                  <a:cs typeface="メイリオ" panose="020B0604030504040204" pitchFamily="50" charset="-128"/>
                </a:rPr>
                <a:t>終了時評価</a:t>
              </a:r>
            </a:p>
          </p:txBody>
        </p:sp>
        <p:cxnSp>
          <p:nvCxnSpPr>
            <p:cNvPr id="40" name="AutoShape 41"/>
            <p:cNvCxnSpPr>
              <a:cxnSpLocks noChangeShapeType="1"/>
              <a:stCxn id="33" idx="2"/>
              <a:endCxn id="34" idx="0"/>
            </p:cNvCxnSpPr>
            <p:nvPr/>
          </p:nvCxnSpPr>
          <p:spPr bwMode="auto">
            <a:xfrm>
              <a:off x="7740650" y="1665288"/>
              <a:ext cx="0" cy="180975"/>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41" name="AutoShape 42"/>
            <p:cNvCxnSpPr>
              <a:cxnSpLocks noChangeShapeType="1"/>
              <a:stCxn id="34" idx="2"/>
              <a:endCxn id="35" idx="0"/>
            </p:cNvCxnSpPr>
            <p:nvPr/>
          </p:nvCxnSpPr>
          <p:spPr bwMode="auto">
            <a:xfrm>
              <a:off x="7740650" y="2170113"/>
              <a:ext cx="0" cy="179387"/>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42" name="AutoShape 43"/>
            <p:cNvCxnSpPr>
              <a:cxnSpLocks noChangeShapeType="1"/>
              <a:stCxn id="35" idx="2"/>
              <a:endCxn id="51" idx="0"/>
            </p:cNvCxnSpPr>
            <p:nvPr/>
          </p:nvCxnSpPr>
          <p:spPr bwMode="auto">
            <a:xfrm>
              <a:off x="7739857" y="2673350"/>
              <a:ext cx="793" cy="66765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43" name="AutoShape 44"/>
            <p:cNvCxnSpPr>
              <a:cxnSpLocks noChangeShapeType="1"/>
              <a:stCxn id="36" idx="2"/>
              <a:endCxn id="37" idx="0"/>
            </p:cNvCxnSpPr>
            <p:nvPr/>
          </p:nvCxnSpPr>
          <p:spPr bwMode="auto">
            <a:xfrm flipH="1">
              <a:off x="7739856" y="4098245"/>
              <a:ext cx="794" cy="126321"/>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44" name="AutoShape 45"/>
            <p:cNvCxnSpPr>
              <a:cxnSpLocks noChangeShapeType="1"/>
              <a:stCxn id="37" idx="2"/>
              <a:endCxn id="39" idx="0"/>
            </p:cNvCxnSpPr>
            <p:nvPr/>
          </p:nvCxnSpPr>
          <p:spPr bwMode="auto">
            <a:xfrm>
              <a:off x="7739856" y="4548416"/>
              <a:ext cx="0" cy="133235"/>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46" name="AutoShape 46"/>
            <p:cNvCxnSpPr>
              <a:cxnSpLocks noChangeShapeType="1"/>
              <a:stCxn id="39" idx="2"/>
              <a:endCxn id="38" idx="0"/>
            </p:cNvCxnSpPr>
            <p:nvPr/>
          </p:nvCxnSpPr>
          <p:spPr bwMode="auto">
            <a:xfrm>
              <a:off x="7739856" y="5005501"/>
              <a:ext cx="0" cy="120859"/>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47" name="AutoShape 47"/>
            <p:cNvSpPr>
              <a:spLocks/>
            </p:cNvSpPr>
            <p:nvPr/>
          </p:nvSpPr>
          <p:spPr bwMode="auto">
            <a:xfrm>
              <a:off x="6588125" y="1270000"/>
              <a:ext cx="215900" cy="1511300"/>
            </a:xfrm>
            <a:prstGeom prst="leftBrace">
              <a:avLst>
                <a:gd name="adj1" fmla="val 58333"/>
                <a:gd name="adj2" fmla="val 45588"/>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AutoShape 48"/>
            <p:cNvSpPr>
              <a:spLocks/>
            </p:cNvSpPr>
            <p:nvPr/>
          </p:nvSpPr>
          <p:spPr bwMode="auto">
            <a:xfrm>
              <a:off x="6661943" y="3364820"/>
              <a:ext cx="71438" cy="720725"/>
            </a:xfrm>
            <a:prstGeom prst="leftBrace">
              <a:avLst>
                <a:gd name="adj1" fmla="val 8407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AutoShape 49"/>
            <p:cNvSpPr>
              <a:spLocks noChangeArrowheads="1"/>
            </p:cNvSpPr>
            <p:nvPr/>
          </p:nvSpPr>
          <p:spPr bwMode="auto">
            <a:xfrm>
              <a:off x="6804818" y="3341008"/>
              <a:ext cx="1871663" cy="323850"/>
            </a:xfrm>
            <a:prstGeom prst="roundRect">
              <a:avLst>
                <a:gd name="adj" fmla="val 16667"/>
              </a:avLst>
            </a:prstGeom>
            <a:solidFill>
              <a:srgbClr val="FFFFCC"/>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メイリオ" panose="020B0604030504040204" pitchFamily="50" charset="-128"/>
                  <a:ea typeface="メイリオ" panose="020B0604030504040204" pitchFamily="50" charset="-128"/>
                  <a:cs typeface="メイリオ" panose="020B0604030504040204" pitchFamily="50" charset="-128"/>
                </a:rPr>
                <a:t>採択確定</a:t>
              </a:r>
            </a:p>
          </p:txBody>
        </p:sp>
        <p:cxnSp>
          <p:nvCxnSpPr>
            <p:cNvPr id="52" name="AutoShape 50"/>
            <p:cNvCxnSpPr>
              <a:cxnSpLocks noChangeShapeType="1"/>
              <a:stCxn id="51" idx="2"/>
              <a:endCxn id="36" idx="0"/>
            </p:cNvCxnSpPr>
            <p:nvPr/>
          </p:nvCxnSpPr>
          <p:spPr bwMode="auto">
            <a:xfrm>
              <a:off x="7740650" y="3664858"/>
              <a:ext cx="0" cy="109537"/>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53" name="AutoShape 51"/>
            <p:cNvSpPr>
              <a:spLocks noChangeArrowheads="1"/>
            </p:cNvSpPr>
            <p:nvPr/>
          </p:nvSpPr>
          <p:spPr bwMode="auto">
            <a:xfrm>
              <a:off x="6804024" y="5660494"/>
              <a:ext cx="1871663" cy="323850"/>
            </a:xfrm>
            <a:prstGeom prst="roundRect">
              <a:avLst>
                <a:gd name="adj" fmla="val 16667"/>
              </a:avLst>
            </a:prstGeom>
            <a:solidFill>
              <a:srgbClr val="FFFFCC"/>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メイリオ" panose="020B0604030504040204" pitchFamily="50" charset="-128"/>
                  <a:ea typeface="メイリオ" panose="020B0604030504040204" pitchFamily="50" charset="-128"/>
                  <a:cs typeface="メイリオ" panose="020B0604030504040204" pitchFamily="50" charset="-128"/>
                </a:rPr>
                <a:t>追跡評価</a:t>
              </a:r>
            </a:p>
          </p:txBody>
        </p:sp>
        <p:cxnSp>
          <p:nvCxnSpPr>
            <p:cNvPr id="54" name="AutoShape 52"/>
            <p:cNvCxnSpPr>
              <a:cxnSpLocks noChangeShapeType="1"/>
              <a:stCxn id="38" idx="2"/>
              <a:endCxn id="53" idx="0"/>
            </p:cNvCxnSpPr>
            <p:nvPr/>
          </p:nvCxnSpPr>
          <p:spPr bwMode="auto">
            <a:xfrm>
              <a:off x="7739856" y="5450210"/>
              <a:ext cx="0" cy="21028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55" name="Text Box 17"/>
            <p:cNvSpPr txBox="1">
              <a:spLocks noChangeArrowheads="1"/>
            </p:cNvSpPr>
            <p:nvPr/>
          </p:nvSpPr>
          <p:spPr bwMode="auto">
            <a:xfrm>
              <a:off x="395536" y="850276"/>
              <a:ext cx="381476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600">
                  <a:latin typeface="メイリオ" panose="020B0604030504040204" pitchFamily="50" charset="-128"/>
                  <a:ea typeface="メイリオ" panose="020B0604030504040204" pitchFamily="50" charset="-128"/>
                  <a:cs typeface="メイリオ" panose="020B0604030504040204" pitchFamily="50" charset="-128"/>
                </a:rPr>
                <a:t>JICA </a:t>
              </a:r>
              <a:r>
                <a:rPr lang="ja-JP" altLang="en-US" sz="1600">
                  <a:latin typeface="メイリオ" panose="020B0604030504040204" pitchFamily="50" charset="-128"/>
                  <a:ea typeface="メイリオ" panose="020B0604030504040204" pitchFamily="50" charset="-128"/>
                  <a:cs typeface="メイリオ" panose="020B0604030504040204" pitchFamily="50" charset="-128"/>
                </a:rPr>
                <a:t>技術協力プロジェクトの枠組み</a:t>
              </a:r>
            </a:p>
          </p:txBody>
        </p:sp>
        <p:sp>
          <p:nvSpPr>
            <p:cNvPr id="56" name="Text Box 56"/>
            <p:cNvSpPr txBox="1">
              <a:spLocks noChangeArrowheads="1"/>
            </p:cNvSpPr>
            <p:nvPr/>
          </p:nvSpPr>
          <p:spPr bwMode="auto">
            <a:xfrm>
              <a:off x="251219" y="1592263"/>
              <a:ext cx="82708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200" b="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0">
                  <a:latin typeface="メイリオ" panose="020B0604030504040204" pitchFamily="50" charset="-128"/>
                  <a:ea typeface="メイリオ" panose="020B0604030504040204" pitchFamily="50" charset="-128"/>
                  <a:cs typeface="メイリオ" panose="020B0604030504040204" pitchFamily="50" charset="-128"/>
                </a:rPr>
                <a:t>日本国</a:t>
              </a:r>
            </a:p>
            <a:p>
              <a:pPr algn="ctr" eaLnBrk="1" hangingPunct="1">
                <a:spcBef>
                  <a:spcPct val="0"/>
                </a:spcBef>
                <a:buFontTx/>
                <a:buNone/>
              </a:pPr>
              <a:r>
                <a:rPr lang="ja-JP" altLang="en-US" sz="1400" b="0">
                  <a:latin typeface="メイリオ" panose="020B0604030504040204" pitchFamily="50" charset="-128"/>
                  <a:ea typeface="メイリオ" panose="020B0604030504040204" pitchFamily="50" charset="-128"/>
                  <a:cs typeface="メイリオ" panose="020B0604030504040204" pitchFamily="50" charset="-128"/>
                </a:rPr>
                <a:t>政府</a:t>
              </a:r>
            </a:p>
          </p:txBody>
        </p:sp>
      </p:grpSp>
      <p:sp>
        <p:nvSpPr>
          <p:cNvPr id="57" name="テキスト ボックス 56"/>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Tree>
    <p:extLst>
      <p:ext uri="{BB962C8B-B14F-4D97-AF65-F5344CB8AC3E}">
        <p14:creationId xmlns:p14="http://schemas.microsoft.com/office/powerpoint/2010/main" val="11634750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4"/>
          <p:cNvSpPr>
            <a:spLocks noChangeArrowheads="1"/>
          </p:cNvSpPr>
          <p:nvPr/>
        </p:nvSpPr>
        <p:spPr bwMode="auto">
          <a:xfrm>
            <a:off x="368926" y="2078593"/>
            <a:ext cx="8496300" cy="25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1016000" indent="-1016000" algn="ctr">
              <a:defRPr/>
            </a:pPr>
            <a:r>
              <a:rPr lang="ja-JP" altLang="en-US" sz="48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令和２年度公募</a:t>
            </a:r>
            <a:endParaRPr lang="en-US" altLang="ja-JP" sz="48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endParaRPr>
          </a:p>
          <a:p>
            <a:pPr marL="1016000" indent="-1016000" algn="ctr">
              <a:defRPr/>
            </a:pPr>
            <a:r>
              <a:rPr lang="ja-JP" altLang="en-US" sz="48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（感染症分野）</a:t>
            </a:r>
            <a:endParaRPr lang="en-US" altLang="ja-JP" sz="48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endParaRPr>
          </a:p>
          <a:p>
            <a:pPr marL="1016000" indent="-1016000" algn="ctr">
              <a:defRPr/>
            </a:pPr>
            <a:r>
              <a:rPr lang="ja-JP" altLang="en-US" sz="48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の概要</a:t>
            </a:r>
            <a:endParaRPr lang="en-US" altLang="ja-JP" sz="4800" b="1" dirty="0" smtClean="0">
              <a:solidFill>
                <a:srgbClr val="000099"/>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395786" y="6356351"/>
            <a:ext cx="5883983" cy="276999"/>
          </a:xfrm>
          <a:prstGeom prst="rect">
            <a:avLst/>
          </a:prstGeom>
          <a:solidFill>
            <a:schemeClr val="bg1"/>
          </a:solidFill>
        </p:spPr>
        <p:txBody>
          <a:bodyPr wrap="none" rtlCol="0">
            <a:spAutoFit/>
          </a:bodyPr>
          <a:lstStyle/>
          <a:p>
            <a:r>
              <a:rPr kumimoji="1" lang="en-US" altLang="ja-JP" sz="1200" dirty="0" smtClean="0"/>
              <a:t>Copyright 2018 Japan Agency for Medical Research and Development. All Rights Reserved.</a:t>
            </a:r>
            <a:endParaRPr kumimoji="1" lang="ja-JP" altLang="en-US" sz="1200" dirty="0"/>
          </a:p>
        </p:txBody>
      </p:sp>
    </p:spTree>
    <p:extLst>
      <p:ext uri="{BB962C8B-B14F-4D97-AF65-F5344CB8AC3E}">
        <p14:creationId xmlns:p14="http://schemas.microsoft.com/office/powerpoint/2010/main" val="1992452092"/>
      </p:ext>
    </p:extLst>
  </p:cSld>
  <p:clrMapOvr>
    <a:masterClrMapping/>
  </p:clrMapOvr>
  <p:transition advTm="1656"/>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3964</TotalTime>
  <Words>5588</Words>
  <Application>Microsoft Office PowerPoint</Application>
  <PresentationFormat>画面に合わせる (4:3)</PresentationFormat>
  <Paragraphs>571</Paragraphs>
  <Slides>48</Slides>
  <Notes>17</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48</vt:i4>
      </vt:variant>
    </vt:vector>
  </HeadingPairs>
  <TitlesOfParts>
    <vt:vector size="60" baseType="lpstr">
      <vt:lpstr>Arial Unicode MS</vt:lpstr>
      <vt:lpstr>Meiryo UI</vt:lpstr>
      <vt:lpstr>ＭＳ Ｐゴシック</vt:lpstr>
      <vt:lpstr>ＭＳ ゴシック</vt:lpstr>
      <vt:lpstr>メイリオ</vt:lpstr>
      <vt:lpstr>Arial</vt:lpstr>
      <vt:lpstr>Calibri</vt:lpstr>
      <vt:lpstr>Calibri Light</vt:lpstr>
      <vt:lpstr>Symbol</vt:lpstr>
      <vt:lpstr>Times New Roman</vt:lpstr>
      <vt:lpstr>Wingdings</vt:lpstr>
      <vt:lpstr>Office テーマ</vt:lpstr>
      <vt:lpstr> 医療分野国際科学技術共同研究開発推進事業 国際科学技術協力プログラム（SATREPS） Science and Technology Research Partnership for Sustainable Development    令和2年度SATREPS公募について</vt:lpstr>
      <vt:lpstr>PowerPoint プレゼンテーション</vt:lpstr>
      <vt:lpstr>プログラムの概要</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公募から事業開始までのスケジュール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応募方法</vt:lpstr>
      <vt:lpstr>PowerPoint プレゼンテーション</vt:lpstr>
      <vt:lpstr>PowerPoint プレゼンテーション</vt:lpstr>
      <vt:lpstr>PowerPoint プレゼンテーション</vt:lpstr>
      <vt:lpstr>PowerPoint プレゼンテーション</vt:lpstr>
      <vt:lpstr>応募関連情報</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採択されたら</vt:lpstr>
      <vt:lpstr>PowerPoint プレゼンテーション</vt:lpstr>
      <vt:lpstr>PowerPoint プレゼンテーション</vt:lpstr>
      <vt:lpstr>研究機関の責務</vt:lpstr>
      <vt:lpstr>PowerPoint プレゼンテーション</vt:lpstr>
      <vt:lpstr>PowerPoint プレゼンテーション</vt:lpstr>
      <vt:lpstr>研究開発期間と予算の考え方</vt:lpstr>
      <vt:lpstr>PowerPoint プレゼンテーション</vt:lpstr>
      <vt:lpstr>PowerPoint プレゼンテーション</vt:lpstr>
      <vt:lpstr>PowerPoint プレゼンテーション</vt:lpstr>
    </vt:vector>
  </TitlesOfParts>
  <Company>日本医療研究開発機構</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磯﨑正季子</dc:creator>
  <cp:lastModifiedBy>朴珠英</cp:lastModifiedBy>
  <cp:revision>444</cp:revision>
  <cp:lastPrinted>2015-09-15T07:16:54Z</cp:lastPrinted>
  <dcterms:created xsi:type="dcterms:W3CDTF">2015-04-14T11:15:16Z</dcterms:created>
  <dcterms:modified xsi:type="dcterms:W3CDTF">2019-09-18T07:00:27Z</dcterms:modified>
</cp:coreProperties>
</file>