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2" r:id="rId1"/>
  </p:sldMasterIdLst>
  <p:notesMasterIdLst>
    <p:notesMasterId r:id="rId15"/>
  </p:notesMasterIdLst>
  <p:handoutMasterIdLst>
    <p:handoutMasterId r:id="rId16"/>
  </p:handoutMasterIdLst>
  <p:sldIdLst>
    <p:sldId id="329" r:id="rId2"/>
    <p:sldId id="311" r:id="rId3"/>
    <p:sldId id="335" r:id="rId4"/>
    <p:sldId id="331" r:id="rId5"/>
    <p:sldId id="330" r:id="rId6"/>
    <p:sldId id="312" r:id="rId7"/>
    <p:sldId id="332" r:id="rId8"/>
    <p:sldId id="315" r:id="rId9"/>
    <p:sldId id="334" r:id="rId10"/>
    <p:sldId id="316" r:id="rId11"/>
    <p:sldId id="317" r:id="rId12"/>
    <p:sldId id="313" r:id="rId13"/>
    <p:sldId id="333" r:id="rId1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FF99CC"/>
    <a:srgbClr val="FFFF66"/>
    <a:srgbClr val="0070C0"/>
    <a:srgbClr val="DDFFFF"/>
    <a:srgbClr val="F5F5F5"/>
    <a:srgbClr val="F2F2F2"/>
    <a:srgbClr val="A7FFFF"/>
    <a:srgbClr val="B9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2969" autoAdjust="0"/>
  </p:normalViewPr>
  <p:slideViewPr>
    <p:cSldViewPr snapToGrid="0">
      <p:cViewPr varScale="1">
        <p:scale>
          <a:sx n="121" d="100"/>
          <a:sy n="121" d="100"/>
        </p:scale>
        <p:origin x="133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352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55F6DC7D-15BA-4D0D-942A-754E81C479C4}" type="slidenum">
              <a:rPr kumimoji="1" lang="ja-JP" altLang="en-US" smtClean="0"/>
              <a:t>‹#›</a:t>
            </a:fld>
            <a:endParaRPr kumimoji="1" lang="ja-JP" altLang="en-US"/>
          </a:p>
        </p:txBody>
      </p:sp>
    </p:spTree>
    <p:extLst>
      <p:ext uri="{BB962C8B-B14F-4D97-AF65-F5344CB8AC3E}">
        <p14:creationId xmlns:p14="http://schemas.microsoft.com/office/powerpoint/2010/main" val="105500374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5A6A5BC-3C64-4452-A348-D35ECC4A2389}" type="slidenum">
              <a:rPr kumimoji="1" lang="ja-JP" altLang="en-US" smtClean="0"/>
              <a:t>‹#›</a:t>
            </a:fld>
            <a:endParaRPr kumimoji="1" lang="ja-JP" altLang="en-US"/>
          </a:p>
        </p:txBody>
      </p:sp>
    </p:spTree>
    <p:extLst>
      <p:ext uri="{BB962C8B-B14F-4D97-AF65-F5344CB8AC3E}">
        <p14:creationId xmlns:p14="http://schemas.microsoft.com/office/powerpoint/2010/main" val="139569945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54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87797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28673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89616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74593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83381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F96B6F-9F84-4209-89BB-0D855CDCDE8E}" type="slidenum">
              <a:rPr kumimoji="1" lang="ja-JP" altLang="en-US" smtClean="0"/>
              <a:t>‹#›</a:t>
            </a:fld>
            <a:endParaRPr kumimoji="1" lang="ja-JP" altLang="en-US"/>
          </a:p>
        </p:txBody>
      </p:sp>
      <p:sp>
        <p:nvSpPr>
          <p:cNvPr id="13" name="テキスト ボックス 12"/>
          <p:cNvSpPr txBox="1"/>
          <p:nvPr userDrawn="1"/>
        </p:nvSpPr>
        <p:spPr>
          <a:xfrm>
            <a:off x="6026818" y="78015"/>
            <a:ext cx="3021368" cy="276999"/>
          </a:xfrm>
          <a:prstGeom prst="rect">
            <a:avLst/>
          </a:prstGeom>
          <a:noFill/>
        </p:spPr>
        <p:txBody>
          <a:bodyPr wrap="square" rtlCol="0">
            <a:spAutoFit/>
          </a:bodyPr>
          <a:lstStyle/>
          <a:p>
            <a:r>
              <a:rPr kumimoji="1" lang="ja-JP" altLang="en-US" sz="1200" b="1" dirty="0" smtClean="0">
                <a:latin typeface="AR P丸ゴシック体E" panose="020F0900000000000000" pitchFamily="50" charset="-128"/>
                <a:ea typeface="AR P丸ゴシック体E" panose="020F0900000000000000" pitchFamily="50" charset="-128"/>
              </a:rPr>
              <a:t>産学連携ワンストップ相談資料 </a:t>
            </a:r>
            <a:r>
              <a:rPr kumimoji="1" lang="en-US" altLang="ja-JP" sz="1200" b="1" dirty="0" smtClean="0">
                <a:latin typeface="AR P丸ゴシック体E" panose="020F0900000000000000" pitchFamily="50" charset="-128"/>
                <a:ea typeface="AR P丸ゴシック体E" panose="020F0900000000000000" pitchFamily="50" charset="-128"/>
              </a:rPr>
              <a:t>Ver.1.0</a:t>
            </a:r>
          </a:p>
        </p:txBody>
      </p:sp>
      <p:cxnSp>
        <p:nvCxnSpPr>
          <p:cNvPr id="15" name="直線コネクタ 14"/>
          <p:cNvCxnSpPr/>
          <p:nvPr userDrawn="1"/>
        </p:nvCxnSpPr>
        <p:spPr>
          <a:xfrm>
            <a:off x="333124" y="393114"/>
            <a:ext cx="843566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0241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F96B6F-9F84-4209-89BB-0D855CDCDE8E}" type="slidenum">
              <a:rPr kumimoji="1" lang="ja-JP" altLang="en-US" smtClean="0"/>
              <a:t>‹#›</a:t>
            </a:fld>
            <a:endParaRPr kumimoji="1" lang="ja-JP" altLang="en-US"/>
          </a:p>
        </p:txBody>
      </p:sp>
    </p:spTree>
    <p:extLst>
      <p:ext uri="{BB962C8B-B14F-4D97-AF65-F5344CB8AC3E}">
        <p14:creationId xmlns:p14="http://schemas.microsoft.com/office/powerpoint/2010/main" val="3352364928"/>
      </p:ext>
    </p:extLst>
  </p:cSld>
  <p:clrMap bg1="lt1" tx1="dk1" bg2="lt2" tx2="dk2" accent1="accent1" accent2="accent2" accent3="accent3" accent4="accent4" accent5="accent5" accent6="accent6" hlink="hlink" folHlink="folHlink"/>
  <p:sldLayoutIdLst>
    <p:sldLayoutId id="2147483704" r:id="rId1"/>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57950" y="6196697"/>
            <a:ext cx="2057400" cy="365125"/>
          </a:xfrm>
        </p:spPr>
        <p:txBody>
          <a:bodyPr/>
          <a:lstStyle/>
          <a:p>
            <a:fld id="{89F96B6F-9F84-4209-89BB-0D855CDCDE8E}" type="slidenum">
              <a:rPr kumimoji="1" lang="ja-JP" altLang="en-US" smtClean="0"/>
              <a:t>1</a:t>
            </a:fld>
            <a:endParaRPr kumimoji="1" lang="ja-JP" altLang="en-US" dirty="0"/>
          </a:p>
        </p:txBody>
      </p:sp>
      <p:sp>
        <p:nvSpPr>
          <p:cNvPr id="5" name="テキスト ボックス 4"/>
          <p:cNvSpPr txBox="1"/>
          <p:nvPr/>
        </p:nvSpPr>
        <p:spPr>
          <a:xfrm>
            <a:off x="605260" y="406291"/>
            <a:ext cx="6279283" cy="523220"/>
          </a:xfrm>
          <a:prstGeom prst="rect">
            <a:avLst/>
          </a:prstGeom>
          <a:noFill/>
        </p:spPr>
        <p:txBody>
          <a:bodyPr wrap="none" rtlCol="0">
            <a:spAutoFit/>
          </a:bodyPr>
          <a:lstStyle/>
          <a:p>
            <a:r>
              <a:rPr lang="ja-JP" altLang="en-US" sz="2800" dirty="0" smtClean="0">
                <a:latin typeface="+mj-ea"/>
                <a:ea typeface="+mj-ea"/>
              </a:rPr>
              <a:t>産学連携ワンストップ相談時の注意事項</a:t>
            </a:r>
            <a:endParaRPr kumimoji="1" lang="ja-JP" altLang="en-US" sz="2800" dirty="0">
              <a:latin typeface="+mj-ea"/>
              <a:ea typeface="+mj-ea"/>
            </a:endParaRPr>
          </a:p>
        </p:txBody>
      </p:sp>
      <p:sp>
        <p:nvSpPr>
          <p:cNvPr id="7" name="テキスト ボックス 6"/>
          <p:cNvSpPr txBox="1"/>
          <p:nvPr/>
        </p:nvSpPr>
        <p:spPr>
          <a:xfrm>
            <a:off x="605260" y="1087817"/>
            <a:ext cx="8189824" cy="5016758"/>
          </a:xfrm>
          <a:prstGeom prst="rect">
            <a:avLst/>
          </a:prstGeom>
          <a:noFill/>
        </p:spPr>
        <p:txBody>
          <a:bodyPr wrap="square" rtlCol="0">
            <a:spAutoFit/>
          </a:bodyPr>
          <a:lstStyle/>
          <a:p>
            <a:r>
              <a:rPr lang="ja-JP" altLang="en-US" sz="2000" b="1" dirty="0" smtClean="0">
                <a:latin typeface="+mj-ea"/>
              </a:rPr>
              <a:t>１．次項記載の事業</a:t>
            </a:r>
            <a:r>
              <a:rPr lang="en-US" altLang="ja-JP" sz="2000" b="1" dirty="0" smtClean="0">
                <a:latin typeface="+mj-ea"/>
              </a:rPr>
              <a:t>/</a:t>
            </a:r>
            <a:r>
              <a:rPr lang="ja-JP" altLang="en-US" sz="2000" b="1" dirty="0" smtClean="0">
                <a:latin typeface="+mj-ea"/>
              </a:rPr>
              <a:t>テーマから、希望する事業</a:t>
            </a:r>
            <a:r>
              <a:rPr lang="en-US" altLang="ja-JP" sz="2000" b="1" dirty="0" smtClean="0">
                <a:latin typeface="+mj-ea"/>
              </a:rPr>
              <a:t>/</a:t>
            </a:r>
            <a:r>
              <a:rPr lang="ja-JP" altLang="en-US" sz="2000" b="1" dirty="0" smtClean="0">
                <a:latin typeface="+mj-ea"/>
              </a:rPr>
              <a:t>テーマを選択してください。</a:t>
            </a:r>
            <a:endParaRPr lang="en-US" altLang="ja-JP" sz="2000" b="1" dirty="0" smtClean="0">
              <a:latin typeface="+mj-ea"/>
            </a:endParaRPr>
          </a:p>
          <a:p>
            <a:r>
              <a:rPr lang="ja-JP" altLang="en-US" sz="2000" b="1" dirty="0">
                <a:latin typeface="+mj-ea"/>
              </a:rPr>
              <a:t>　</a:t>
            </a:r>
            <a:r>
              <a:rPr lang="ja-JP" altLang="en-US" sz="2000" b="1" dirty="0" smtClean="0">
                <a:latin typeface="+mj-ea"/>
              </a:rPr>
              <a:t>　選択に当たっては、</a:t>
            </a:r>
            <a:r>
              <a:rPr lang="en-US" altLang="ja-JP" sz="2000" b="1" dirty="0" smtClean="0">
                <a:latin typeface="+mj-ea"/>
              </a:rPr>
              <a:t>AMED</a:t>
            </a:r>
            <a:r>
              <a:rPr lang="ja-JP" altLang="en-US" sz="2000" b="1" dirty="0" smtClean="0">
                <a:latin typeface="+mj-ea"/>
              </a:rPr>
              <a:t>ホームページ各事業説明を参照してください。</a:t>
            </a:r>
            <a:endParaRPr lang="en-US" altLang="ja-JP" sz="2000" b="1" dirty="0">
              <a:latin typeface="+mj-ea"/>
            </a:endParaRPr>
          </a:p>
          <a:p>
            <a:r>
              <a:rPr lang="ja-JP" altLang="en-US" sz="2000" b="1" dirty="0" smtClean="0">
                <a:latin typeface="+mj-ea"/>
              </a:rPr>
              <a:t>２．</a:t>
            </a:r>
            <a:r>
              <a:rPr lang="ja-JP" altLang="en-US" sz="2000" b="1" dirty="0">
                <a:latin typeface="+mj-ea"/>
              </a:rPr>
              <a:t>課題リーダが申し込み、必ず出席してください。</a:t>
            </a:r>
            <a:endParaRPr lang="en-US" altLang="ja-JP" sz="2000" b="1" dirty="0">
              <a:latin typeface="+mj-ea"/>
            </a:endParaRPr>
          </a:p>
          <a:p>
            <a:r>
              <a:rPr lang="ja-JP" altLang="en-US" sz="2000" b="1" dirty="0">
                <a:latin typeface="+mj-ea"/>
              </a:rPr>
              <a:t>　　共同</a:t>
            </a:r>
            <a:r>
              <a:rPr lang="ja-JP" altLang="en-US" sz="2000" b="1" dirty="0" smtClean="0">
                <a:latin typeface="+mj-ea"/>
              </a:rPr>
              <a:t>提案者（アカデミア</a:t>
            </a:r>
            <a:r>
              <a:rPr lang="ja-JP" altLang="en-US" sz="2000" b="1" dirty="0">
                <a:latin typeface="+mj-ea"/>
              </a:rPr>
              <a:t>・臨床家・</a:t>
            </a:r>
            <a:r>
              <a:rPr lang="ja-JP" altLang="en-US" sz="2000" b="1" dirty="0" smtClean="0">
                <a:latin typeface="+mj-ea"/>
              </a:rPr>
              <a:t>企業）も同席して</a:t>
            </a:r>
            <a:r>
              <a:rPr lang="ja-JP" altLang="en-US" sz="2000" b="1" dirty="0">
                <a:latin typeface="+mj-ea"/>
              </a:rPr>
              <a:t>ください。</a:t>
            </a:r>
            <a:endParaRPr lang="en-US" altLang="ja-JP" sz="2000" b="1" dirty="0">
              <a:latin typeface="+mj-ea"/>
            </a:endParaRPr>
          </a:p>
          <a:p>
            <a:r>
              <a:rPr lang="ja-JP" altLang="en-US" sz="2000" b="1" dirty="0">
                <a:latin typeface="+mj-ea"/>
              </a:rPr>
              <a:t>　　ただし、会議室の関係から</a:t>
            </a:r>
            <a:r>
              <a:rPr lang="ja-JP" altLang="en-US" sz="2000" b="1" dirty="0" smtClean="0">
                <a:latin typeface="+mj-ea"/>
              </a:rPr>
              <a:t>最大</a:t>
            </a:r>
            <a:r>
              <a:rPr lang="ja-JP" altLang="en-US" sz="2000" b="1" dirty="0">
                <a:latin typeface="+mj-ea"/>
              </a:rPr>
              <a:t>６</a:t>
            </a:r>
            <a:r>
              <a:rPr lang="ja-JP" altLang="en-US" sz="2000" b="1" dirty="0" smtClean="0">
                <a:latin typeface="+mj-ea"/>
              </a:rPr>
              <a:t>名までです。</a:t>
            </a:r>
            <a:endParaRPr lang="en-US" altLang="ja-JP" sz="2000" b="1" dirty="0">
              <a:latin typeface="+mj-ea"/>
            </a:endParaRPr>
          </a:p>
          <a:p>
            <a:r>
              <a:rPr lang="ja-JP" altLang="en-US" sz="2000" b="1" dirty="0">
                <a:latin typeface="+mj-ea"/>
                <a:ea typeface="+mj-ea"/>
              </a:rPr>
              <a:t>３</a:t>
            </a:r>
            <a:r>
              <a:rPr kumimoji="1" lang="ja-JP" altLang="en-US" sz="2000" b="1" dirty="0" smtClean="0">
                <a:latin typeface="+mj-ea"/>
                <a:ea typeface="+mj-ea"/>
              </a:rPr>
              <a:t>．相談に当たっては、</a:t>
            </a:r>
            <a:r>
              <a:rPr lang="ja-JP" altLang="en-US" sz="2000" b="1" dirty="0">
                <a:latin typeface="+mj-ea"/>
                <a:ea typeface="+mj-ea"/>
              </a:rPr>
              <a:t>本</a:t>
            </a:r>
            <a:r>
              <a:rPr kumimoji="1" lang="ja-JP" altLang="en-US" sz="2000" b="1" dirty="0" smtClean="0">
                <a:latin typeface="+mj-ea"/>
                <a:ea typeface="+mj-ea"/>
              </a:rPr>
              <a:t>雛形を使用してください。</a:t>
            </a:r>
            <a:endParaRPr kumimoji="1" lang="en-US" altLang="ja-JP" sz="2000" b="1" dirty="0" smtClean="0">
              <a:latin typeface="+mj-ea"/>
              <a:ea typeface="+mj-ea"/>
            </a:endParaRPr>
          </a:p>
          <a:p>
            <a:r>
              <a:rPr lang="ja-JP" altLang="en-US" sz="2000" b="1" dirty="0">
                <a:latin typeface="+mj-ea"/>
                <a:ea typeface="+mj-ea"/>
              </a:rPr>
              <a:t>　</a:t>
            </a:r>
            <a:r>
              <a:rPr lang="ja-JP" altLang="en-US" sz="2000" b="1" dirty="0" smtClean="0">
                <a:latin typeface="+mj-ea"/>
                <a:ea typeface="+mj-ea"/>
              </a:rPr>
              <a:t>　必要に応じ、項目を複製してください。</a:t>
            </a:r>
            <a:endParaRPr lang="en-US" altLang="ja-JP" sz="2000" b="1" dirty="0" smtClean="0">
              <a:latin typeface="+mj-ea"/>
              <a:ea typeface="+mj-ea"/>
            </a:endParaRPr>
          </a:p>
          <a:p>
            <a:r>
              <a:rPr lang="ja-JP" altLang="en-US" sz="2000" b="1" dirty="0">
                <a:latin typeface="+mj-ea"/>
              </a:rPr>
              <a:t>　　本</a:t>
            </a:r>
            <a:r>
              <a:rPr lang="ja-JP" altLang="en-US" sz="2000" b="1" dirty="0" smtClean="0">
                <a:latin typeface="+mj-ea"/>
              </a:rPr>
              <a:t>雛形</a:t>
            </a:r>
            <a:r>
              <a:rPr lang="ja-JP" altLang="en-US" sz="2000" b="1" dirty="0">
                <a:latin typeface="+mj-ea"/>
              </a:rPr>
              <a:t>を使用しない場合は、雛形と同じ内容を含めて下さい。</a:t>
            </a:r>
            <a:endParaRPr lang="en-US" altLang="ja-JP" sz="2000" b="1" dirty="0">
              <a:latin typeface="+mj-ea"/>
            </a:endParaRPr>
          </a:p>
          <a:p>
            <a:r>
              <a:rPr lang="ja-JP" altLang="en-US" sz="2000" b="1" dirty="0">
                <a:latin typeface="+mj-ea"/>
              </a:rPr>
              <a:t>　　雛形の項目以外を記載する場合は、項目名をつけて挿入してください</a:t>
            </a:r>
            <a:r>
              <a:rPr lang="ja-JP" altLang="en-US" sz="2000" b="1" dirty="0" smtClean="0">
                <a:latin typeface="+mj-ea"/>
              </a:rPr>
              <a:t>。</a:t>
            </a:r>
            <a:endParaRPr lang="en-US" altLang="ja-JP" sz="2000" b="1" dirty="0" smtClean="0">
              <a:latin typeface="+mj-ea"/>
            </a:endParaRPr>
          </a:p>
          <a:p>
            <a:r>
              <a:rPr lang="ja-JP" altLang="en-US" sz="2000" b="1" dirty="0">
                <a:latin typeface="+mj-ea"/>
              </a:rPr>
              <a:t>　</a:t>
            </a:r>
            <a:r>
              <a:rPr lang="ja-JP" altLang="en-US" sz="2000" b="1" dirty="0" smtClean="0">
                <a:latin typeface="+mj-ea"/>
              </a:rPr>
              <a:t>　記載が難しい項目は空欄でかまいません。</a:t>
            </a:r>
            <a:endParaRPr lang="en-US" altLang="ja-JP" sz="2000" b="1" dirty="0">
              <a:latin typeface="+mj-ea"/>
            </a:endParaRPr>
          </a:p>
          <a:p>
            <a:r>
              <a:rPr kumimoji="1" lang="ja-JP" altLang="en-US" sz="2000" b="1" dirty="0">
                <a:latin typeface="+mj-ea"/>
                <a:ea typeface="+mj-ea"/>
              </a:rPr>
              <a:t>　</a:t>
            </a:r>
            <a:r>
              <a:rPr kumimoji="1" lang="ja-JP" altLang="en-US" sz="2000" b="1" dirty="0" smtClean="0">
                <a:latin typeface="+mj-ea"/>
                <a:ea typeface="+mj-ea"/>
              </a:rPr>
              <a:t>　相談時間は</a:t>
            </a:r>
            <a:r>
              <a:rPr kumimoji="1" lang="en-US" altLang="ja-JP" sz="2000" b="1" dirty="0" smtClean="0">
                <a:latin typeface="+mj-ea"/>
                <a:ea typeface="+mj-ea"/>
              </a:rPr>
              <a:t>1</a:t>
            </a:r>
            <a:r>
              <a:rPr kumimoji="1" lang="ja-JP" altLang="en-US" sz="2000" b="1" dirty="0" smtClean="0">
                <a:latin typeface="+mj-ea"/>
                <a:ea typeface="+mj-ea"/>
              </a:rPr>
              <a:t>時間です。相談時間の延長できません。</a:t>
            </a:r>
            <a:endParaRPr kumimoji="1" lang="en-US" altLang="ja-JP" sz="2000" b="1" dirty="0" smtClean="0">
              <a:latin typeface="+mj-ea"/>
              <a:ea typeface="+mj-ea"/>
            </a:endParaRPr>
          </a:p>
          <a:p>
            <a:r>
              <a:rPr lang="ja-JP" altLang="en-US" sz="2000" b="1" dirty="0">
                <a:latin typeface="+mj-ea"/>
                <a:ea typeface="+mj-ea"/>
              </a:rPr>
              <a:t>　</a:t>
            </a:r>
            <a:r>
              <a:rPr lang="ja-JP" altLang="en-US" sz="2000" b="1" dirty="0" smtClean="0">
                <a:latin typeface="+mj-ea"/>
                <a:ea typeface="+mj-ea"/>
              </a:rPr>
              <a:t>　説明時間は</a:t>
            </a:r>
            <a:r>
              <a:rPr lang="en-US" altLang="ja-JP" sz="2000" b="1" dirty="0" smtClean="0">
                <a:latin typeface="+mj-ea"/>
                <a:ea typeface="+mj-ea"/>
              </a:rPr>
              <a:t>20</a:t>
            </a:r>
            <a:r>
              <a:rPr lang="ja-JP" altLang="en-US" sz="2000" b="1" dirty="0" smtClean="0">
                <a:latin typeface="+mj-ea"/>
                <a:ea typeface="+mj-ea"/>
              </a:rPr>
              <a:t>分程度に納めてください。</a:t>
            </a:r>
            <a:endParaRPr kumimoji="1" lang="en-US" altLang="ja-JP" sz="2000" b="1" dirty="0" smtClean="0">
              <a:latin typeface="+mj-ea"/>
              <a:ea typeface="+mj-ea"/>
            </a:endParaRPr>
          </a:p>
          <a:p>
            <a:r>
              <a:rPr lang="ja-JP" altLang="en-US" sz="2000" b="1" dirty="0">
                <a:latin typeface="+mj-ea"/>
                <a:ea typeface="+mj-ea"/>
              </a:rPr>
              <a:t>４</a:t>
            </a:r>
            <a:r>
              <a:rPr lang="ja-JP" altLang="en-US" sz="2000" b="1" dirty="0" smtClean="0">
                <a:latin typeface="+mj-ea"/>
                <a:ea typeface="+mj-ea"/>
              </a:rPr>
              <a:t>．当日、コピーを</a:t>
            </a:r>
            <a:r>
              <a:rPr lang="ja-JP" altLang="en-US" sz="2000" b="1" dirty="0">
                <a:latin typeface="+mj-ea"/>
                <a:ea typeface="+mj-ea"/>
              </a:rPr>
              <a:t>５</a:t>
            </a:r>
            <a:r>
              <a:rPr lang="ja-JP" altLang="en-US" sz="2000" b="1" dirty="0" smtClean="0">
                <a:latin typeface="+mj-ea"/>
                <a:ea typeface="+mj-ea"/>
              </a:rPr>
              <a:t>部ご持参してください。</a:t>
            </a:r>
            <a:endParaRPr lang="en-US" altLang="ja-JP" sz="2000" b="1" dirty="0" smtClean="0">
              <a:latin typeface="+mj-ea"/>
              <a:ea typeface="+mj-ea"/>
            </a:endParaRPr>
          </a:p>
          <a:p>
            <a:r>
              <a:rPr lang="ja-JP" altLang="en-US" sz="2000" b="1" dirty="0">
                <a:latin typeface="+mj-ea"/>
                <a:ea typeface="+mj-ea"/>
              </a:rPr>
              <a:t>　</a:t>
            </a:r>
            <a:r>
              <a:rPr lang="ja-JP" altLang="en-US" sz="2000" b="1" dirty="0" smtClean="0">
                <a:latin typeface="+mj-ea"/>
                <a:ea typeface="+mj-ea"/>
              </a:rPr>
              <a:t>　相談終了後、コピーは返却します。相談内容の守秘</a:t>
            </a:r>
            <a:r>
              <a:rPr lang="ja-JP" altLang="en-US" sz="2000" b="1" dirty="0">
                <a:latin typeface="+mj-ea"/>
                <a:ea typeface="+mj-ea"/>
              </a:rPr>
              <a:t>義務</a:t>
            </a:r>
            <a:r>
              <a:rPr lang="ja-JP" altLang="en-US" sz="2000" b="1" dirty="0" smtClean="0">
                <a:latin typeface="+mj-ea"/>
                <a:ea typeface="+mj-ea"/>
              </a:rPr>
              <a:t>は厳守します。</a:t>
            </a:r>
            <a:endParaRPr lang="en-US" altLang="ja-JP" sz="2000" b="1" dirty="0" smtClean="0">
              <a:latin typeface="+mj-ea"/>
              <a:ea typeface="+mj-ea"/>
            </a:endParaRPr>
          </a:p>
          <a:p>
            <a:r>
              <a:rPr lang="ja-JP" altLang="en-US" sz="2000" b="1" dirty="0">
                <a:latin typeface="+mj-ea"/>
                <a:ea typeface="+mj-ea"/>
              </a:rPr>
              <a:t>５</a:t>
            </a:r>
            <a:r>
              <a:rPr lang="ja-JP" altLang="en-US" sz="2000" b="1" dirty="0" smtClean="0">
                <a:latin typeface="+mj-ea"/>
                <a:ea typeface="+mj-ea"/>
              </a:rPr>
              <a:t>．プロジェクターを使用する場合は、こちらのものを使用します。</a:t>
            </a:r>
            <a:endParaRPr lang="en-US" altLang="ja-JP" sz="2000" b="1" dirty="0" smtClean="0">
              <a:latin typeface="+mj-ea"/>
              <a:ea typeface="+mj-ea"/>
            </a:endParaRPr>
          </a:p>
          <a:p>
            <a:r>
              <a:rPr lang="ja-JP" altLang="en-US" sz="2000" b="1" dirty="0">
                <a:latin typeface="+mj-ea"/>
                <a:ea typeface="+mj-ea"/>
              </a:rPr>
              <a:t>　</a:t>
            </a:r>
            <a:r>
              <a:rPr lang="ja-JP" altLang="en-US" sz="2000" b="1" dirty="0" smtClean="0">
                <a:latin typeface="+mj-ea"/>
                <a:ea typeface="+mj-ea"/>
              </a:rPr>
              <a:t>　</a:t>
            </a:r>
            <a:r>
              <a:rPr lang="en-US" altLang="ja-JP" sz="2000" b="1" dirty="0" err="1" smtClean="0">
                <a:latin typeface="+mj-ea"/>
                <a:ea typeface="+mj-ea"/>
              </a:rPr>
              <a:t>Dsub</a:t>
            </a:r>
            <a:r>
              <a:rPr lang="ja-JP" altLang="en-US" sz="2000" b="1" dirty="0" smtClean="0">
                <a:latin typeface="+mj-ea"/>
                <a:ea typeface="+mj-ea"/>
              </a:rPr>
              <a:t>シュリンク</a:t>
            </a:r>
            <a:r>
              <a:rPr lang="en-US" altLang="ja-JP" sz="2000" b="1" dirty="0" smtClean="0">
                <a:latin typeface="+mj-ea"/>
                <a:ea typeface="+mj-ea"/>
              </a:rPr>
              <a:t>15</a:t>
            </a:r>
            <a:r>
              <a:rPr lang="ja-JP" altLang="en-US" sz="2000" b="1" dirty="0" smtClean="0">
                <a:latin typeface="+mj-ea"/>
                <a:ea typeface="+mj-ea"/>
              </a:rPr>
              <a:t>ピン接続。</a:t>
            </a:r>
            <a:r>
              <a:rPr lang="en-US" altLang="ja-JP" sz="2000" b="1" dirty="0" smtClean="0">
                <a:latin typeface="+mj-ea"/>
                <a:ea typeface="+mj-ea"/>
              </a:rPr>
              <a:t>Mac</a:t>
            </a:r>
            <a:r>
              <a:rPr lang="ja-JP" altLang="en-US" sz="2000" b="1" dirty="0" smtClean="0">
                <a:latin typeface="+mj-ea"/>
                <a:ea typeface="+mj-ea"/>
              </a:rPr>
              <a:t>の場合は変換器をご持参ください。</a:t>
            </a:r>
            <a:endParaRPr lang="en-US" altLang="ja-JP" sz="2000" b="1" dirty="0" smtClean="0">
              <a:latin typeface="+mj-ea"/>
              <a:ea typeface="+mj-ea"/>
            </a:endParaRPr>
          </a:p>
        </p:txBody>
      </p:sp>
    </p:spTree>
    <p:extLst>
      <p:ext uri="{BB962C8B-B14F-4D97-AF65-F5344CB8AC3E}">
        <p14:creationId xmlns:p14="http://schemas.microsoft.com/office/powerpoint/2010/main" val="3555478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10</a:t>
            </a:fld>
            <a:endParaRPr kumimoji="1" lang="ja-JP" altLang="en-US"/>
          </a:p>
        </p:txBody>
      </p:sp>
      <p:sp>
        <p:nvSpPr>
          <p:cNvPr id="4" name="テキスト ボックス 3"/>
          <p:cNvSpPr txBox="1"/>
          <p:nvPr/>
        </p:nvSpPr>
        <p:spPr>
          <a:xfrm>
            <a:off x="0" y="455928"/>
            <a:ext cx="2334293" cy="400110"/>
          </a:xfrm>
          <a:prstGeom prst="rect">
            <a:avLst/>
          </a:prstGeom>
          <a:noFill/>
        </p:spPr>
        <p:txBody>
          <a:bodyPr wrap="none" rtlCol="0">
            <a:spAutoFit/>
          </a:bodyPr>
          <a:lstStyle/>
          <a:p>
            <a:r>
              <a:rPr lang="en-US" altLang="ja-JP" sz="2000" b="1" dirty="0">
                <a:latin typeface="+mn-ea"/>
              </a:rPr>
              <a:t>Ⅶ</a:t>
            </a:r>
            <a:r>
              <a:rPr lang="ja-JP" altLang="en-US" sz="2000" b="1" dirty="0">
                <a:latin typeface="+mn-ea"/>
              </a:rPr>
              <a:t>　</a:t>
            </a:r>
            <a:r>
              <a:rPr lang="ja-JP" altLang="en-US" sz="2000" b="1" dirty="0" smtClean="0">
                <a:latin typeface="+mn-ea"/>
              </a:rPr>
              <a:t>研究開発体制</a:t>
            </a:r>
            <a:r>
              <a:rPr lang="ja-JP" altLang="en-US" sz="2000" b="1" dirty="0">
                <a:latin typeface="+mn-ea"/>
              </a:rPr>
              <a:t>　</a:t>
            </a:r>
          </a:p>
        </p:txBody>
      </p:sp>
      <p:sp>
        <p:nvSpPr>
          <p:cNvPr id="5" name="サブタイトル 2"/>
          <p:cNvSpPr txBox="1">
            <a:spLocks/>
          </p:cNvSpPr>
          <p:nvPr/>
        </p:nvSpPr>
        <p:spPr>
          <a:xfrm>
            <a:off x="628650" y="1024076"/>
            <a:ext cx="7429500" cy="168048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solidFill>
                  <a:schemeClr val="accent1">
                    <a:lumMod val="75000"/>
                  </a:schemeClr>
                </a:solidFill>
              </a:rPr>
              <a:t>研究開発体制を図示してください。また、研究開発機関毎の役割も記載してください。</a:t>
            </a:r>
            <a:endParaRPr lang="en-US" altLang="ja-JP" sz="2000" dirty="0" smtClean="0">
              <a:solidFill>
                <a:schemeClr val="accent1">
                  <a:lumMod val="75000"/>
                </a:schemeClr>
              </a:solidFill>
            </a:endParaRPr>
          </a:p>
        </p:txBody>
      </p:sp>
      <p:pic>
        <p:nvPicPr>
          <p:cNvPr id="6" name="図 5"/>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74852" y="1325474"/>
            <a:ext cx="3932388" cy="5186169"/>
          </a:xfrm>
          <a:prstGeom prst="rect">
            <a:avLst/>
          </a:prstGeom>
          <a:noFill/>
          <a:ln>
            <a:noFill/>
          </a:ln>
        </p:spPr>
      </p:pic>
    </p:spTree>
    <p:extLst>
      <p:ext uri="{BB962C8B-B14F-4D97-AF65-F5344CB8AC3E}">
        <p14:creationId xmlns:p14="http://schemas.microsoft.com/office/powerpoint/2010/main" val="2128749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11</a:t>
            </a:fld>
            <a:endParaRPr kumimoji="1" lang="ja-JP" altLang="en-US"/>
          </a:p>
        </p:txBody>
      </p:sp>
      <p:sp>
        <p:nvSpPr>
          <p:cNvPr id="4" name="テキスト ボックス 3"/>
          <p:cNvSpPr txBox="1"/>
          <p:nvPr/>
        </p:nvSpPr>
        <p:spPr>
          <a:xfrm>
            <a:off x="0" y="455928"/>
            <a:ext cx="6821098" cy="400110"/>
          </a:xfrm>
          <a:prstGeom prst="rect">
            <a:avLst/>
          </a:prstGeom>
          <a:noFill/>
        </p:spPr>
        <p:txBody>
          <a:bodyPr wrap="none" rtlCol="0">
            <a:spAutoFit/>
          </a:bodyPr>
          <a:lstStyle/>
          <a:p>
            <a:r>
              <a:rPr lang="en-US" altLang="ja-JP" sz="2000" b="1" dirty="0">
                <a:latin typeface="+mn-ea"/>
              </a:rPr>
              <a:t>Ⅷ</a:t>
            </a:r>
            <a:r>
              <a:rPr lang="ja-JP" altLang="en-US" sz="2000" b="1" dirty="0">
                <a:latin typeface="+mn-ea"/>
              </a:rPr>
              <a:t>　</a:t>
            </a:r>
            <a:r>
              <a:rPr lang="ja-JP" altLang="en-US" sz="2000" b="1" dirty="0" smtClean="0">
                <a:latin typeface="+mn-ea"/>
              </a:rPr>
              <a:t>臨床試験までの課題と対応（</a:t>
            </a:r>
            <a:r>
              <a:rPr lang="en-US" altLang="ja-JP" sz="2000" b="1" dirty="0" smtClean="0">
                <a:latin typeface="+mn-ea"/>
              </a:rPr>
              <a:t>ACT-MS</a:t>
            </a:r>
            <a:r>
              <a:rPr lang="ja-JP" altLang="en-US" sz="2000" b="1" dirty="0" smtClean="0">
                <a:latin typeface="+mn-ea"/>
              </a:rPr>
              <a:t>・先端計測は除く）</a:t>
            </a:r>
            <a:r>
              <a:rPr lang="ja-JP" altLang="en-US" sz="2000" b="1" dirty="0">
                <a:latin typeface="+mn-ea"/>
              </a:rPr>
              <a:t>　</a:t>
            </a:r>
          </a:p>
        </p:txBody>
      </p:sp>
      <p:sp>
        <p:nvSpPr>
          <p:cNvPr id="5" name="サブタイトル 2"/>
          <p:cNvSpPr txBox="1">
            <a:spLocks/>
          </p:cNvSpPr>
          <p:nvPr/>
        </p:nvSpPr>
        <p:spPr>
          <a:xfrm>
            <a:off x="628650" y="1024076"/>
            <a:ext cx="7429500" cy="184573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solidFill>
                  <a:schemeClr val="accent1">
                    <a:lumMod val="75000"/>
                  </a:schemeClr>
                </a:solidFill>
              </a:rPr>
              <a:t>計画している臨床試験の内容を記載して下さい。</a:t>
            </a:r>
            <a:endParaRPr lang="en-US" altLang="ja-JP" sz="2000" dirty="0" smtClean="0">
              <a:solidFill>
                <a:schemeClr val="accent1">
                  <a:lumMod val="75000"/>
                </a:schemeClr>
              </a:solidFill>
            </a:endParaRPr>
          </a:p>
          <a:p>
            <a:r>
              <a:rPr lang="ja-JP" altLang="en-US" sz="2000" dirty="0" smtClean="0">
                <a:solidFill>
                  <a:schemeClr val="accent1">
                    <a:lumMod val="75000"/>
                  </a:schemeClr>
                </a:solidFill>
              </a:rPr>
              <a:t>臨床</a:t>
            </a:r>
            <a:r>
              <a:rPr lang="ja-JP" altLang="en-US" sz="2000" dirty="0">
                <a:solidFill>
                  <a:schemeClr val="accent1">
                    <a:lumMod val="75000"/>
                  </a:schemeClr>
                </a:solidFill>
              </a:rPr>
              <a:t>試験に至るために解決すべき課題およびそれらの解決計画を説明して下さい</a:t>
            </a:r>
            <a:r>
              <a:rPr lang="ja-JP" altLang="en-US" sz="2000" dirty="0" smtClean="0">
                <a:solidFill>
                  <a:schemeClr val="accent1">
                    <a:lumMod val="75000"/>
                  </a:schemeClr>
                </a:solidFill>
              </a:rPr>
              <a:t>。</a:t>
            </a:r>
            <a:endParaRPr lang="en-US" altLang="ja-JP" sz="2000" dirty="0" smtClean="0">
              <a:solidFill>
                <a:schemeClr val="accent1">
                  <a:lumMod val="75000"/>
                </a:schemeClr>
              </a:solidFill>
            </a:endParaRPr>
          </a:p>
          <a:p>
            <a:r>
              <a:rPr lang="ja-JP" altLang="en-US" sz="2000" dirty="0" smtClean="0">
                <a:solidFill>
                  <a:schemeClr val="accent1">
                    <a:lumMod val="75000"/>
                  </a:schemeClr>
                </a:solidFill>
              </a:rPr>
              <a:t>薬事</a:t>
            </a:r>
            <a:r>
              <a:rPr lang="ja-JP" altLang="en-US" sz="2000" dirty="0">
                <a:solidFill>
                  <a:schemeClr val="accent1">
                    <a:lumMod val="75000"/>
                  </a:schemeClr>
                </a:solidFill>
              </a:rPr>
              <a:t>承認にむけた考え方および取り組みについて記載してください。（想定される薬事クラス、治験の要否、</a:t>
            </a:r>
            <a:r>
              <a:rPr lang="en-US" altLang="ja-JP" sz="2000" dirty="0">
                <a:solidFill>
                  <a:schemeClr val="accent1">
                    <a:lumMod val="75000"/>
                  </a:schemeClr>
                </a:solidFill>
              </a:rPr>
              <a:t>PMDA</a:t>
            </a:r>
            <a:r>
              <a:rPr lang="ja-JP" altLang="en-US" sz="2000" dirty="0">
                <a:solidFill>
                  <a:schemeClr val="accent1">
                    <a:lumMod val="75000"/>
                  </a:schemeClr>
                </a:solidFill>
              </a:rPr>
              <a:t>相談など）</a:t>
            </a:r>
            <a:endParaRPr lang="en-US" altLang="ja-JP" sz="2000" dirty="0" smtClean="0">
              <a:solidFill>
                <a:schemeClr val="accent1">
                  <a:lumMod val="75000"/>
                </a:schemeClr>
              </a:solidFill>
            </a:endParaRPr>
          </a:p>
          <a:p>
            <a:endParaRPr lang="en-US" altLang="ja-JP" sz="2000" dirty="0">
              <a:solidFill>
                <a:schemeClr val="accent1">
                  <a:lumMod val="75000"/>
                </a:schemeClr>
              </a:solidFill>
            </a:endParaRPr>
          </a:p>
        </p:txBody>
      </p:sp>
    </p:spTree>
    <p:extLst>
      <p:ext uri="{BB962C8B-B14F-4D97-AF65-F5344CB8AC3E}">
        <p14:creationId xmlns:p14="http://schemas.microsoft.com/office/powerpoint/2010/main" val="403525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12</a:t>
            </a:fld>
            <a:endParaRPr kumimoji="1" lang="ja-JP" altLang="en-US"/>
          </a:p>
        </p:txBody>
      </p:sp>
      <p:sp>
        <p:nvSpPr>
          <p:cNvPr id="4" name="テキスト ボックス 3"/>
          <p:cNvSpPr txBox="1"/>
          <p:nvPr/>
        </p:nvSpPr>
        <p:spPr>
          <a:xfrm>
            <a:off x="-3" y="450164"/>
            <a:ext cx="2667718" cy="400110"/>
          </a:xfrm>
          <a:prstGeom prst="rect">
            <a:avLst/>
          </a:prstGeom>
          <a:noFill/>
        </p:spPr>
        <p:txBody>
          <a:bodyPr wrap="none" rtlCol="0">
            <a:spAutoFit/>
          </a:bodyPr>
          <a:lstStyle/>
          <a:p>
            <a:r>
              <a:rPr lang="en-US" altLang="ja-JP" sz="2000" b="1" dirty="0">
                <a:latin typeface="+mj-ea"/>
                <a:ea typeface="+mj-ea"/>
              </a:rPr>
              <a:t>Ⅸ</a:t>
            </a:r>
            <a:r>
              <a:rPr lang="ja-JP" altLang="en-US" sz="2000" b="1" dirty="0" smtClean="0">
                <a:latin typeface="+mj-ea"/>
                <a:ea typeface="+mj-ea"/>
              </a:rPr>
              <a:t>　目指す事業の内容</a:t>
            </a:r>
            <a:endParaRPr kumimoji="1" lang="ja-JP" altLang="en-US" sz="2000" b="1" dirty="0">
              <a:latin typeface="+mj-ea"/>
              <a:ea typeface="+mj-ea"/>
            </a:endParaRPr>
          </a:p>
        </p:txBody>
      </p:sp>
      <p:sp>
        <p:nvSpPr>
          <p:cNvPr id="5" name="サブタイトル 2"/>
          <p:cNvSpPr txBox="1">
            <a:spLocks/>
          </p:cNvSpPr>
          <p:nvPr/>
        </p:nvSpPr>
        <p:spPr>
          <a:xfrm>
            <a:off x="628649" y="1024077"/>
            <a:ext cx="7802831" cy="511914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solidFill>
                  <a:schemeClr val="accent1">
                    <a:lumMod val="75000"/>
                  </a:schemeClr>
                </a:solidFill>
                <a:latin typeface="+mn-ea"/>
              </a:rPr>
              <a:t>対象・提供価値</a:t>
            </a:r>
            <a:endParaRPr lang="en-US" altLang="ja-JP" sz="2000" dirty="0" smtClean="0">
              <a:solidFill>
                <a:schemeClr val="accent1">
                  <a:lumMod val="75000"/>
                </a:schemeClr>
              </a:solidFill>
              <a:latin typeface="+mn-ea"/>
            </a:endParaRPr>
          </a:p>
          <a:p>
            <a:pPr marL="0" indent="0">
              <a:buNone/>
            </a:pPr>
            <a:r>
              <a:rPr lang="ja-JP" altLang="en-US" sz="2000" dirty="0">
                <a:solidFill>
                  <a:schemeClr val="accent1">
                    <a:lumMod val="75000"/>
                  </a:schemeClr>
                </a:solidFill>
                <a:latin typeface="+mn-ea"/>
              </a:rPr>
              <a:t>　</a:t>
            </a:r>
            <a:r>
              <a:rPr lang="ja-JP" altLang="en-US" sz="2000" dirty="0" smtClean="0">
                <a:solidFill>
                  <a:schemeClr val="accent1">
                    <a:lumMod val="75000"/>
                  </a:schemeClr>
                </a:solidFill>
                <a:latin typeface="+mn-ea"/>
              </a:rPr>
              <a:t>対象（対象疾患・患者等）と、その対象に提供する価値（有効性・効果）を記載してください。</a:t>
            </a:r>
            <a:endParaRPr lang="en-US" altLang="ja-JP" sz="2000" dirty="0" smtClean="0">
              <a:solidFill>
                <a:schemeClr val="accent1">
                  <a:lumMod val="75000"/>
                </a:schemeClr>
              </a:solidFill>
              <a:latin typeface="+mn-ea"/>
            </a:endParaRPr>
          </a:p>
          <a:p>
            <a:pPr marL="0" indent="0">
              <a:buNone/>
            </a:pPr>
            <a:r>
              <a:rPr lang="ja-JP" altLang="en-US" sz="2000" dirty="0" smtClean="0">
                <a:solidFill>
                  <a:schemeClr val="accent1">
                    <a:lumMod val="75000"/>
                  </a:schemeClr>
                </a:solidFill>
                <a:latin typeface="+mn-ea"/>
              </a:rPr>
              <a:t>・市場規模・売上げ見込み</a:t>
            </a:r>
            <a:endParaRPr lang="en-US" altLang="ja-JP" sz="2000" dirty="0" smtClean="0">
              <a:solidFill>
                <a:schemeClr val="accent1">
                  <a:lumMod val="75000"/>
                </a:schemeClr>
              </a:solidFill>
              <a:latin typeface="+mn-ea"/>
            </a:endParaRPr>
          </a:p>
          <a:p>
            <a:pPr marL="0" indent="0">
              <a:buNone/>
            </a:pPr>
            <a:r>
              <a:rPr lang="ja-JP" altLang="en-US" sz="2000" dirty="0">
                <a:solidFill>
                  <a:schemeClr val="accent1">
                    <a:lumMod val="75000"/>
                  </a:schemeClr>
                </a:solidFill>
                <a:latin typeface="+mn-ea"/>
              </a:rPr>
              <a:t>　</a:t>
            </a:r>
            <a:r>
              <a:rPr lang="ja-JP" altLang="en-US" sz="2000" dirty="0" smtClean="0">
                <a:solidFill>
                  <a:schemeClr val="accent1">
                    <a:lumMod val="75000"/>
                  </a:schemeClr>
                </a:solidFill>
                <a:latin typeface="+mn-ea"/>
              </a:rPr>
              <a:t>提案課題が対象とする市場規模（日本・世界）および売上げ見込み（日本・世界）を記載してください。</a:t>
            </a:r>
            <a:endParaRPr lang="en-US" altLang="ja-JP" sz="2000" dirty="0" smtClean="0">
              <a:solidFill>
                <a:schemeClr val="accent1">
                  <a:lumMod val="75000"/>
                </a:schemeClr>
              </a:solidFill>
              <a:latin typeface="+mn-ea"/>
            </a:endParaRPr>
          </a:p>
          <a:p>
            <a:r>
              <a:rPr lang="en-US" altLang="ja-JP" sz="2000" dirty="0" smtClean="0">
                <a:solidFill>
                  <a:schemeClr val="accent1">
                    <a:lumMod val="75000"/>
                  </a:schemeClr>
                </a:solidFill>
                <a:latin typeface="+mn-ea"/>
              </a:rPr>
              <a:t>ACT-M/</a:t>
            </a:r>
            <a:r>
              <a:rPr lang="ja-JP" altLang="en-US" sz="2000" dirty="0" smtClean="0">
                <a:solidFill>
                  <a:schemeClr val="accent1">
                    <a:lumMod val="75000"/>
                  </a:schemeClr>
                </a:solidFill>
                <a:latin typeface="+mn-ea"/>
              </a:rPr>
              <a:t>先端計測（機器）の場合：本提案課題終了後、事業化を実現するまでの計画を説明して下さい。</a:t>
            </a:r>
            <a:endParaRPr lang="en-US" altLang="ja-JP" sz="2000" dirty="0">
              <a:solidFill>
                <a:schemeClr val="accent1">
                  <a:lumMod val="75000"/>
                </a:schemeClr>
              </a:solidFill>
              <a:latin typeface="+mn-ea"/>
            </a:endParaRPr>
          </a:p>
          <a:p>
            <a:r>
              <a:rPr lang="en-US" altLang="ja-JP" sz="2000" dirty="0" smtClean="0">
                <a:solidFill>
                  <a:schemeClr val="accent1">
                    <a:lumMod val="75000"/>
                  </a:schemeClr>
                </a:solidFill>
                <a:latin typeface="+mn-ea"/>
              </a:rPr>
              <a:t>ACT-MS</a:t>
            </a:r>
            <a:r>
              <a:rPr lang="ja-JP" altLang="en-US" sz="2000" dirty="0" smtClean="0">
                <a:solidFill>
                  <a:schemeClr val="accent1">
                    <a:lumMod val="75000"/>
                  </a:schemeClr>
                </a:solidFill>
                <a:latin typeface="+mn-ea"/>
              </a:rPr>
              <a:t>の場合：想定されるビジネスモデル、セットアップ企業の役割を記載してください。</a:t>
            </a:r>
            <a:endParaRPr lang="en-US" altLang="ja-JP" sz="2000" dirty="0">
              <a:solidFill>
                <a:schemeClr val="accent1">
                  <a:lumMod val="75000"/>
                </a:schemeClr>
              </a:solidFill>
              <a:latin typeface="+mn-ea"/>
            </a:endParaRPr>
          </a:p>
        </p:txBody>
      </p:sp>
    </p:spTree>
    <p:extLst>
      <p:ext uri="{BB962C8B-B14F-4D97-AF65-F5344CB8AC3E}">
        <p14:creationId xmlns:p14="http://schemas.microsoft.com/office/powerpoint/2010/main" val="315297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13</a:t>
            </a:fld>
            <a:endParaRPr kumimoji="1" lang="ja-JP" altLang="en-US"/>
          </a:p>
        </p:txBody>
      </p:sp>
      <p:sp>
        <p:nvSpPr>
          <p:cNvPr id="4" name="テキスト ボックス 3"/>
          <p:cNvSpPr txBox="1"/>
          <p:nvPr/>
        </p:nvSpPr>
        <p:spPr>
          <a:xfrm>
            <a:off x="-3" y="450164"/>
            <a:ext cx="2529860" cy="400110"/>
          </a:xfrm>
          <a:prstGeom prst="rect">
            <a:avLst/>
          </a:prstGeom>
          <a:noFill/>
        </p:spPr>
        <p:txBody>
          <a:bodyPr wrap="none" rtlCol="0">
            <a:spAutoFit/>
          </a:bodyPr>
          <a:lstStyle/>
          <a:p>
            <a:r>
              <a:rPr lang="en-US" altLang="ja-JP" sz="2000" b="1" dirty="0">
                <a:latin typeface="+mj-ea"/>
                <a:ea typeface="+mj-ea"/>
              </a:rPr>
              <a:t>Ⅹ</a:t>
            </a:r>
            <a:r>
              <a:rPr lang="ja-JP" altLang="en-US" sz="2000" b="1" dirty="0" smtClean="0">
                <a:latin typeface="+mj-ea"/>
                <a:ea typeface="+mj-ea"/>
              </a:rPr>
              <a:t>　採択情報・その他</a:t>
            </a:r>
            <a:endParaRPr kumimoji="1" lang="ja-JP" altLang="en-US" sz="2000" b="1" dirty="0">
              <a:latin typeface="+mj-ea"/>
              <a:ea typeface="+mj-ea"/>
            </a:endParaRPr>
          </a:p>
        </p:txBody>
      </p:sp>
      <p:sp>
        <p:nvSpPr>
          <p:cNvPr id="5" name="サブタイトル 2"/>
          <p:cNvSpPr txBox="1">
            <a:spLocks/>
          </p:cNvSpPr>
          <p:nvPr/>
        </p:nvSpPr>
        <p:spPr>
          <a:xfrm>
            <a:off x="628649" y="1024076"/>
            <a:ext cx="7802831" cy="127550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000" dirty="0" smtClean="0">
                <a:solidFill>
                  <a:schemeClr val="accent1">
                    <a:lumMod val="75000"/>
                  </a:schemeClr>
                </a:solidFill>
                <a:latin typeface="+mn-ea"/>
              </a:rPr>
              <a:t>当該研究について、</a:t>
            </a:r>
            <a:r>
              <a:rPr lang="en-US" altLang="ja-JP" sz="2000" dirty="0" smtClean="0">
                <a:solidFill>
                  <a:schemeClr val="accent1">
                    <a:lumMod val="75000"/>
                  </a:schemeClr>
                </a:solidFill>
                <a:latin typeface="+mn-ea"/>
              </a:rPr>
              <a:t>AMED</a:t>
            </a:r>
            <a:r>
              <a:rPr lang="ja-JP" altLang="en-US" sz="2000" dirty="0" smtClean="0">
                <a:solidFill>
                  <a:schemeClr val="accent1">
                    <a:lumMod val="75000"/>
                  </a:schemeClr>
                </a:solidFill>
                <a:latin typeface="+mn-ea"/>
              </a:rPr>
              <a:t>の委託／補助をうけている、もしくは過去受けていた場合は、その事業名、期間を記載ください。</a:t>
            </a:r>
            <a:endParaRPr lang="en-US" altLang="ja-JP" sz="2000" dirty="0" smtClean="0">
              <a:solidFill>
                <a:schemeClr val="accent1">
                  <a:lumMod val="75000"/>
                </a:schemeClr>
              </a:solidFill>
              <a:latin typeface="+mn-ea"/>
            </a:endParaRPr>
          </a:p>
          <a:p>
            <a:pPr marL="0" indent="0">
              <a:buNone/>
            </a:pPr>
            <a:r>
              <a:rPr lang="ja-JP" altLang="en-US" sz="2000" dirty="0" smtClean="0">
                <a:solidFill>
                  <a:schemeClr val="accent1">
                    <a:lumMod val="75000"/>
                  </a:schemeClr>
                </a:solidFill>
                <a:latin typeface="+mn-ea"/>
              </a:rPr>
              <a:t>その他、特記すべき事項があれば記載してください。</a:t>
            </a:r>
            <a:endParaRPr lang="en-US" altLang="ja-JP" sz="2000" dirty="0">
              <a:solidFill>
                <a:schemeClr val="accent1">
                  <a:lumMod val="75000"/>
                </a:schemeClr>
              </a:solidFill>
              <a:latin typeface="+mn-ea"/>
            </a:endParaRPr>
          </a:p>
        </p:txBody>
      </p:sp>
    </p:spTree>
    <p:extLst>
      <p:ext uri="{BB962C8B-B14F-4D97-AF65-F5344CB8AC3E}">
        <p14:creationId xmlns:p14="http://schemas.microsoft.com/office/powerpoint/2010/main" val="3985907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サブタイトル 2"/>
          <p:cNvSpPr txBox="1">
            <a:spLocks/>
          </p:cNvSpPr>
          <p:nvPr/>
        </p:nvSpPr>
        <p:spPr>
          <a:xfrm>
            <a:off x="955032" y="4454373"/>
            <a:ext cx="7429500" cy="2173119"/>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latin typeface="+mj-ea"/>
                <a:ea typeface="+mj-ea"/>
              </a:rPr>
              <a:t>課題リーダ</a:t>
            </a:r>
            <a:endParaRPr lang="en-US" altLang="ja-JP" sz="2000" dirty="0" smtClean="0">
              <a:latin typeface="+mj-ea"/>
              <a:ea typeface="+mj-ea"/>
            </a:endParaRPr>
          </a:p>
          <a:p>
            <a:pPr marL="0" indent="0">
              <a:buNone/>
            </a:pPr>
            <a:r>
              <a:rPr lang="ja-JP" altLang="en-US" sz="2000" dirty="0" smtClean="0">
                <a:latin typeface="+mj-ea"/>
                <a:ea typeface="+mj-ea"/>
              </a:rPr>
              <a:t>　　氏名　所属機関名　部署　役職　</a:t>
            </a:r>
            <a:endParaRPr lang="en-US" altLang="ja-JP" sz="2000" dirty="0" smtClean="0">
              <a:latin typeface="+mj-ea"/>
              <a:ea typeface="+mj-ea"/>
            </a:endParaRPr>
          </a:p>
          <a:p>
            <a:r>
              <a:rPr lang="ja-JP" altLang="en-US" sz="2000" dirty="0" smtClean="0">
                <a:latin typeface="+mj-ea"/>
                <a:ea typeface="+mj-ea"/>
              </a:rPr>
              <a:t>共同研究開発者／セットアップ企業（</a:t>
            </a:r>
            <a:r>
              <a:rPr lang="en-US" altLang="ja-JP" sz="2000" dirty="0" smtClean="0">
                <a:latin typeface="+mj-ea"/>
                <a:ea typeface="+mj-ea"/>
              </a:rPr>
              <a:t>ACT-MS</a:t>
            </a:r>
            <a:r>
              <a:rPr lang="ja-JP" altLang="en-US" sz="2000" dirty="0" smtClean="0">
                <a:latin typeface="+mj-ea"/>
                <a:ea typeface="+mj-ea"/>
              </a:rPr>
              <a:t>の場合）　</a:t>
            </a:r>
            <a:endParaRPr lang="en-US" altLang="ja-JP" sz="2000" dirty="0" smtClean="0">
              <a:latin typeface="+mj-ea"/>
              <a:ea typeface="+mj-ea"/>
            </a:endParaRPr>
          </a:p>
          <a:p>
            <a:pPr marL="0" indent="0">
              <a:buNone/>
            </a:pPr>
            <a:r>
              <a:rPr lang="ja-JP" altLang="en-US" sz="2000" dirty="0" smtClean="0">
                <a:latin typeface="+mj-ea"/>
                <a:ea typeface="+mj-ea"/>
              </a:rPr>
              <a:t>　　氏名　所属機関名　部署　役職</a:t>
            </a:r>
            <a:endParaRPr lang="en-US" altLang="ja-JP" sz="2000" dirty="0" smtClean="0">
              <a:latin typeface="+mj-ea"/>
              <a:ea typeface="+mj-ea"/>
            </a:endParaRPr>
          </a:p>
          <a:p>
            <a:pPr marL="0" indent="0">
              <a:buNone/>
            </a:pPr>
            <a:r>
              <a:rPr lang="ja-JP" altLang="en-US" sz="2000" dirty="0">
                <a:latin typeface="+mj-ea"/>
              </a:rPr>
              <a:t>　　氏名　所属機関名　部署　役職</a:t>
            </a:r>
            <a:endParaRPr lang="en-US" altLang="ja-JP" sz="2000" dirty="0">
              <a:latin typeface="+mj-ea"/>
            </a:endParaRPr>
          </a:p>
          <a:p>
            <a:pPr marL="0" indent="0">
              <a:buNone/>
            </a:pPr>
            <a:r>
              <a:rPr lang="ja-JP" altLang="en-US" sz="2000" dirty="0" smtClean="0">
                <a:latin typeface="+mj-ea"/>
                <a:ea typeface="+mj-ea"/>
              </a:rPr>
              <a:t>　　</a:t>
            </a:r>
            <a:r>
              <a:rPr lang="ja-JP" altLang="en-US" sz="2000" dirty="0">
                <a:latin typeface="+mj-ea"/>
              </a:rPr>
              <a:t>氏名　所属機関名　部署　</a:t>
            </a:r>
            <a:r>
              <a:rPr lang="ja-JP" altLang="en-US" sz="2000" dirty="0" smtClean="0">
                <a:latin typeface="+mj-ea"/>
              </a:rPr>
              <a:t>役職</a:t>
            </a:r>
            <a:endParaRPr lang="en-US" altLang="ja-JP" sz="2000" dirty="0">
              <a:latin typeface="+mj-ea"/>
            </a:endParaRPr>
          </a:p>
        </p:txBody>
      </p:sp>
      <p:sp>
        <p:nvSpPr>
          <p:cNvPr id="3" name="テキスト ボックス 2"/>
          <p:cNvSpPr txBox="1"/>
          <p:nvPr/>
        </p:nvSpPr>
        <p:spPr>
          <a:xfrm>
            <a:off x="2478986" y="1266790"/>
            <a:ext cx="4330888" cy="584775"/>
          </a:xfrm>
          <a:prstGeom prst="rect">
            <a:avLst/>
          </a:prstGeom>
          <a:noFill/>
        </p:spPr>
        <p:txBody>
          <a:bodyPr wrap="square" rtlCol="0">
            <a:spAutoFit/>
          </a:bodyPr>
          <a:lstStyle/>
          <a:p>
            <a:pPr algn="ctr"/>
            <a:r>
              <a:rPr kumimoji="1" lang="ja-JP" altLang="en-US" sz="3200" b="1" dirty="0" smtClean="0"/>
              <a:t>提案課題名（案）</a:t>
            </a:r>
            <a:endParaRPr kumimoji="1" lang="ja-JP" altLang="en-US" sz="3200" b="1" dirty="0"/>
          </a:p>
        </p:txBody>
      </p:sp>
      <p:sp>
        <p:nvSpPr>
          <p:cNvPr id="5" name="サブタイトル 2"/>
          <p:cNvSpPr txBox="1">
            <a:spLocks/>
          </p:cNvSpPr>
          <p:nvPr/>
        </p:nvSpPr>
        <p:spPr>
          <a:xfrm>
            <a:off x="955032" y="2949478"/>
            <a:ext cx="8094375" cy="84978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latin typeface="+mj-ea"/>
                <a:ea typeface="+mj-ea"/>
              </a:rPr>
              <a:t>対象プログラム：</a:t>
            </a:r>
            <a:r>
              <a:rPr lang="en-US" altLang="ja-JP" sz="2000" dirty="0" smtClean="0">
                <a:latin typeface="+mj-ea"/>
                <a:ea typeface="+mj-ea"/>
              </a:rPr>
              <a:t>ACT-M</a:t>
            </a:r>
            <a:r>
              <a:rPr lang="ja-JP" altLang="en-US" sz="2000" dirty="0" smtClean="0">
                <a:latin typeface="+mj-ea"/>
                <a:ea typeface="+mj-ea"/>
              </a:rPr>
              <a:t>／</a:t>
            </a:r>
            <a:r>
              <a:rPr lang="en-US" altLang="ja-JP" sz="2000" dirty="0" smtClean="0">
                <a:latin typeface="+mj-ea"/>
                <a:ea typeface="+mj-ea"/>
              </a:rPr>
              <a:t>ACT-MS</a:t>
            </a:r>
            <a:r>
              <a:rPr lang="ja-JP" altLang="en-US" sz="2000" dirty="0" smtClean="0">
                <a:latin typeface="+mj-ea"/>
                <a:ea typeface="+mj-ea"/>
              </a:rPr>
              <a:t>／先端計測（要素技術</a:t>
            </a:r>
            <a:r>
              <a:rPr lang="en-US" altLang="ja-JP" sz="2000" dirty="0" smtClean="0">
                <a:latin typeface="+mj-ea"/>
                <a:ea typeface="+mj-ea"/>
              </a:rPr>
              <a:t>/</a:t>
            </a:r>
            <a:r>
              <a:rPr lang="ja-JP" altLang="en-US" sz="2000" dirty="0" smtClean="0">
                <a:latin typeface="+mj-ea"/>
                <a:ea typeface="+mj-ea"/>
              </a:rPr>
              <a:t>機器）</a:t>
            </a:r>
            <a:endParaRPr lang="en-US" altLang="ja-JP" sz="2000" dirty="0" smtClean="0">
              <a:latin typeface="+mj-ea"/>
              <a:ea typeface="+mj-ea"/>
            </a:endParaRPr>
          </a:p>
          <a:p>
            <a:r>
              <a:rPr lang="ja-JP" altLang="en-US" sz="2000" dirty="0" smtClean="0">
                <a:latin typeface="+mj-ea"/>
                <a:ea typeface="+mj-ea"/>
              </a:rPr>
              <a:t>対象テーマ（</a:t>
            </a:r>
            <a:r>
              <a:rPr lang="en-US" altLang="ja-JP" sz="2000" dirty="0" smtClean="0">
                <a:latin typeface="+mj-ea"/>
                <a:ea typeface="+mj-ea"/>
              </a:rPr>
              <a:t>ACT-M/MS)</a:t>
            </a:r>
            <a:r>
              <a:rPr lang="ja-JP" altLang="en-US" sz="2000" dirty="0" smtClean="0">
                <a:latin typeface="+mj-ea"/>
                <a:ea typeface="+mj-ea"/>
              </a:rPr>
              <a:t>：創薬／医療技術（医療機器・検査試薬を含む）</a:t>
            </a:r>
            <a:endParaRPr lang="en-US" altLang="ja-JP" sz="2000" dirty="0" smtClean="0">
              <a:latin typeface="+mj-ea"/>
              <a:ea typeface="+mj-ea"/>
            </a:endParaRPr>
          </a:p>
        </p:txBody>
      </p:sp>
      <p:sp>
        <p:nvSpPr>
          <p:cNvPr id="4" name="テキスト ボックス 3"/>
          <p:cNvSpPr txBox="1"/>
          <p:nvPr/>
        </p:nvSpPr>
        <p:spPr>
          <a:xfrm>
            <a:off x="955032" y="2219527"/>
            <a:ext cx="4706708" cy="369332"/>
          </a:xfrm>
          <a:prstGeom prst="rect">
            <a:avLst/>
          </a:prstGeom>
          <a:noFill/>
        </p:spPr>
        <p:txBody>
          <a:bodyPr wrap="square" rtlCol="0">
            <a:spAutoFit/>
          </a:bodyPr>
          <a:lstStyle/>
          <a:p>
            <a:r>
              <a:rPr kumimoji="1" lang="ja-JP" altLang="en-US" dirty="0" smtClean="0"/>
              <a:t>相談日時：●●年●月●日</a:t>
            </a:r>
            <a:endParaRPr kumimoji="1" lang="ja-JP" altLang="en-US" dirty="0"/>
          </a:p>
        </p:txBody>
      </p:sp>
      <p:sp>
        <p:nvSpPr>
          <p:cNvPr id="6" name="サブタイトル 2"/>
          <p:cNvSpPr txBox="1">
            <a:spLocks/>
          </p:cNvSpPr>
          <p:nvPr/>
        </p:nvSpPr>
        <p:spPr>
          <a:xfrm>
            <a:off x="1258185" y="3686772"/>
            <a:ext cx="7126347" cy="75320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a:solidFill>
                  <a:schemeClr val="accent1">
                    <a:lumMod val="75000"/>
                  </a:schemeClr>
                </a:solidFill>
              </a:rPr>
              <a:t>提案</a:t>
            </a:r>
            <a:r>
              <a:rPr lang="ja-JP" altLang="en-US" sz="2000" dirty="0" smtClean="0">
                <a:solidFill>
                  <a:schemeClr val="accent1">
                    <a:lumMod val="75000"/>
                  </a:schemeClr>
                </a:solidFill>
              </a:rPr>
              <a:t>課題において、申請を希望するプログラムおよびテーマを選択してください。</a:t>
            </a:r>
            <a:endParaRPr lang="ja-JP" altLang="en-US" sz="2000" dirty="0">
              <a:solidFill>
                <a:schemeClr val="accent1">
                  <a:lumMod val="75000"/>
                </a:schemeClr>
              </a:solidFill>
            </a:endParaRPr>
          </a:p>
        </p:txBody>
      </p:sp>
    </p:spTree>
    <p:extLst>
      <p:ext uri="{BB962C8B-B14F-4D97-AF65-F5344CB8AC3E}">
        <p14:creationId xmlns:p14="http://schemas.microsoft.com/office/powerpoint/2010/main" val="3182829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p:cNvPicPr>
            <a:picLocks noChangeAspect="1"/>
          </p:cNvPicPr>
          <p:nvPr/>
        </p:nvPicPr>
        <p:blipFill>
          <a:blip r:embed="rId3"/>
          <a:stretch>
            <a:fillRect/>
          </a:stretch>
        </p:blipFill>
        <p:spPr>
          <a:xfrm>
            <a:off x="849947" y="4862707"/>
            <a:ext cx="7134954" cy="1527879"/>
          </a:xfrm>
          <a:prstGeom prst="rect">
            <a:avLst/>
          </a:prstGeom>
        </p:spPr>
      </p:pic>
      <p:pic>
        <p:nvPicPr>
          <p:cNvPr id="63" name="図 62"/>
          <p:cNvPicPr>
            <a:picLocks noChangeAspect="1"/>
          </p:cNvPicPr>
          <p:nvPr/>
        </p:nvPicPr>
        <p:blipFill>
          <a:blip r:embed="rId4"/>
          <a:stretch>
            <a:fillRect/>
          </a:stretch>
        </p:blipFill>
        <p:spPr>
          <a:xfrm>
            <a:off x="714880" y="1742364"/>
            <a:ext cx="7270021" cy="3205944"/>
          </a:xfrm>
          <a:prstGeom prst="rect">
            <a:avLst/>
          </a:prstGeom>
        </p:spPr>
      </p:pic>
      <p:sp>
        <p:nvSpPr>
          <p:cNvPr id="2" name="日付プレースホルダー 1"/>
          <p:cNvSpPr>
            <a:spLocks noGrp="1"/>
          </p:cNvSpPr>
          <p:nvPr>
            <p:ph type="dt" sz="half" idx="10"/>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3</a:t>
            </a:fld>
            <a:endParaRPr kumimoji="1" lang="ja-JP" altLang="en-US"/>
          </a:p>
        </p:txBody>
      </p:sp>
      <p:sp>
        <p:nvSpPr>
          <p:cNvPr id="6" name="テキスト ボックス 5"/>
          <p:cNvSpPr txBox="1"/>
          <p:nvPr/>
        </p:nvSpPr>
        <p:spPr>
          <a:xfrm>
            <a:off x="0" y="455928"/>
            <a:ext cx="5028941" cy="400110"/>
          </a:xfrm>
          <a:prstGeom prst="rect">
            <a:avLst/>
          </a:prstGeom>
          <a:noFill/>
        </p:spPr>
        <p:txBody>
          <a:bodyPr wrap="none" rtlCol="0">
            <a:spAutoFit/>
          </a:bodyPr>
          <a:lstStyle/>
          <a:p>
            <a:r>
              <a:rPr lang="en-US" altLang="ja-JP" sz="2000" b="1" dirty="0">
                <a:latin typeface="+mn-ea"/>
              </a:rPr>
              <a:t>Ⅰ</a:t>
            </a:r>
            <a:r>
              <a:rPr lang="ja-JP" altLang="en-US" sz="2000" b="1" dirty="0">
                <a:latin typeface="+mn-ea"/>
              </a:rPr>
              <a:t>　</a:t>
            </a:r>
            <a:r>
              <a:rPr lang="ja-JP" altLang="en-US" sz="2000" b="1" dirty="0" smtClean="0">
                <a:latin typeface="+mn-ea"/>
              </a:rPr>
              <a:t>研究開発フェーズ（</a:t>
            </a:r>
            <a:r>
              <a:rPr lang="en-US" altLang="ja-JP" sz="2000" b="1" dirty="0" smtClean="0">
                <a:latin typeface="+mn-ea"/>
              </a:rPr>
              <a:t>ACT-M/MS</a:t>
            </a:r>
            <a:r>
              <a:rPr lang="ja-JP" altLang="en-US" sz="2000" b="1" dirty="0" smtClean="0">
                <a:latin typeface="+mn-ea"/>
              </a:rPr>
              <a:t>の場合）</a:t>
            </a:r>
            <a:r>
              <a:rPr lang="ja-JP" altLang="en-US" sz="2000" b="1" dirty="0">
                <a:latin typeface="+mn-ea"/>
              </a:rPr>
              <a:t>　</a:t>
            </a:r>
          </a:p>
        </p:txBody>
      </p:sp>
      <p:sp>
        <p:nvSpPr>
          <p:cNvPr id="7" name="サブタイトル 2"/>
          <p:cNvSpPr txBox="1">
            <a:spLocks/>
          </p:cNvSpPr>
          <p:nvPr/>
        </p:nvSpPr>
        <p:spPr>
          <a:xfrm>
            <a:off x="540854" y="971608"/>
            <a:ext cx="8064589" cy="75320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solidFill>
                  <a:schemeClr val="accent1">
                    <a:lumMod val="75000"/>
                  </a:schemeClr>
                </a:solidFill>
              </a:rPr>
              <a:t>提案課題の研究開発工程を、最も近い図に開始時点と終了時点を矢印で示してください。不要な図は削除してください。</a:t>
            </a:r>
            <a:endParaRPr lang="ja-JP" altLang="en-US" sz="2000" dirty="0">
              <a:solidFill>
                <a:schemeClr val="accent1">
                  <a:lumMod val="75000"/>
                </a:schemeClr>
              </a:solidFill>
            </a:endParaRPr>
          </a:p>
        </p:txBody>
      </p:sp>
      <p:sp>
        <p:nvSpPr>
          <p:cNvPr id="8" name="上矢印 7"/>
          <p:cNvSpPr/>
          <p:nvPr/>
        </p:nvSpPr>
        <p:spPr>
          <a:xfrm>
            <a:off x="3663434" y="6091556"/>
            <a:ext cx="361950" cy="352425"/>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テキスト ボックス 2"/>
          <p:cNvSpPr txBox="1">
            <a:spLocks noChangeArrowheads="1"/>
          </p:cNvSpPr>
          <p:nvPr/>
        </p:nvSpPr>
        <p:spPr bwMode="auto">
          <a:xfrm>
            <a:off x="4178179" y="4844242"/>
            <a:ext cx="638175" cy="32893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ja-JP" sz="1050" i="1">
                <a:solidFill>
                  <a:srgbClr val="7F7F7F"/>
                </a:solidFill>
                <a:effectLst/>
                <a:latin typeface="Arial" panose="020B0604020202020204" pitchFamily="34" charset="0"/>
                <a:ea typeface="ＭＳ ゴシック" panose="020B0609070205080204" pitchFamily="49" charset="-128"/>
                <a:cs typeface="Times New Roman" panose="02020603050405020304" pitchFamily="18" charset="0"/>
              </a:rPr>
              <a:t>開始</a:t>
            </a:r>
            <a:endParaRPr lang="ja-JP" sz="105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1" name="テキスト ボックス 2"/>
          <p:cNvSpPr txBox="1">
            <a:spLocks noChangeArrowheads="1"/>
          </p:cNvSpPr>
          <p:nvPr/>
        </p:nvSpPr>
        <p:spPr bwMode="auto">
          <a:xfrm>
            <a:off x="6173984" y="4862707"/>
            <a:ext cx="533400" cy="32893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ja-JP" sz="1050" i="1" dirty="0">
                <a:solidFill>
                  <a:srgbClr val="7F7F7F"/>
                </a:solidFill>
                <a:effectLst/>
                <a:latin typeface="Arial" panose="020B0604020202020204" pitchFamily="34" charset="0"/>
                <a:ea typeface="ＭＳ ゴシック" panose="020B0609070205080204" pitchFamily="49" charset="-128"/>
                <a:cs typeface="Times New Roman" panose="02020603050405020304" pitchFamily="18" charset="0"/>
              </a:rPr>
              <a:t>終了</a:t>
            </a:r>
            <a:endParaRPr lang="ja-JP" sz="105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2" name="上矢印 11"/>
          <p:cNvSpPr/>
          <p:nvPr/>
        </p:nvSpPr>
        <p:spPr>
          <a:xfrm>
            <a:off x="4218819" y="4480041"/>
            <a:ext cx="361950" cy="352425"/>
          </a:xfrm>
          <a:prstGeom prst="upArrow">
            <a:avLst/>
          </a:prstGeom>
          <a:solidFill>
            <a:srgbClr val="FFC000">
              <a:lumMod val="60000"/>
              <a:lumOff val="4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上矢印 12"/>
          <p:cNvSpPr/>
          <p:nvPr/>
        </p:nvSpPr>
        <p:spPr>
          <a:xfrm>
            <a:off x="6248914" y="4420112"/>
            <a:ext cx="361950" cy="361950"/>
          </a:xfrm>
          <a:prstGeom prst="upArrow">
            <a:avLst/>
          </a:prstGeom>
          <a:solidFill>
            <a:srgbClr val="FFC000">
              <a:lumMod val="60000"/>
              <a:lumOff val="4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テキスト ボックス 2"/>
          <p:cNvSpPr txBox="1">
            <a:spLocks noChangeArrowheads="1"/>
          </p:cNvSpPr>
          <p:nvPr/>
        </p:nvSpPr>
        <p:spPr bwMode="auto">
          <a:xfrm>
            <a:off x="4036040" y="6223636"/>
            <a:ext cx="638175" cy="32893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ja-JP" sz="1050" i="1">
                <a:solidFill>
                  <a:srgbClr val="7F7F7F"/>
                </a:solidFill>
                <a:effectLst/>
                <a:latin typeface="Arial" panose="020B0604020202020204" pitchFamily="34" charset="0"/>
                <a:ea typeface="ＭＳ ゴシック" panose="020B0609070205080204" pitchFamily="49" charset="-128"/>
                <a:cs typeface="Times New Roman" panose="02020603050405020304" pitchFamily="18" charset="0"/>
              </a:rPr>
              <a:t>開始</a:t>
            </a:r>
            <a:endParaRPr lang="ja-JP" sz="105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5" name="テキスト ボックス 2"/>
          <p:cNvSpPr txBox="1">
            <a:spLocks noChangeArrowheads="1"/>
          </p:cNvSpPr>
          <p:nvPr/>
        </p:nvSpPr>
        <p:spPr bwMode="auto">
          <a:xfrm>
            <a:off x="7278231" y="6253733"/>
            <a:ext cx="533400" cy="32893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ja-JP" sz="1050" i="1" dirty="0">
                <a:solidFill>
                  <a:srgbClr val="7F7F7F"/>
                </a:solidFill>
                <a:effectLst/>
                <a:latin typeface="Arial" panose="020B0604020202020204" pitchFamily="34" charset="0"/>
                <a:ea typeface="ＭＳ ゴシック" panose="020B0609070205080204" pitchFamily="49" charset="-128"/>
                <a:cs typeface="Times New Roman" panose="02020603050405020304" pitchFamily="18" charset="0"/>
              </a:rPr>
              <a:t>終了</a:t>
            </a:r>
            <a:endParaRPr lang="ja-JP" sz="105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65" name="上矢印 64"/>
          <p:cNvSpPr/>
          <p:nvPr/>
        </p:nvSpPr>
        <p:spPr>
          <a:xfrm>
            <a:off x="6896100" y="6056248"/>
            <a:ext cx="361950" cy="361950"/>
          </a:xfrm>
          <a:prstGeom prst="upArrow">
            <a:avLst/>
          </a:prstGeom>
          <a:solidFill>
            <a:srgbClr val="FFC000">
              <a:lumMod val="60000"/>
              <a:lumOff val="4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790574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4</a:t>
            </a:fld>
            <a:endParaRPr kumimoji="1" lang="ja-JP" altLang="en-US"/>
          </a:p>
        </p:txBody>
      </p:sp>
      <p:sp>
        <p:nvSpPr>
          <p:cNvPr id="6" name="テキスト ボックス 5"/>
          <p:cNvSpPr txBox="1"/>
          <p:nvPr/>
        </p:nvSpPr>
        <p:spPr>
          <a:xfrm>
            <a:off x="0" y="455928"/>
            <a:ext cx="4777270" cy="400110"/>
          </a:xfrm>
          <a:prstGeom prst="rect">
            <a:avLst/>
          </a:prstGeom>
          <a:noFill/>
        </p:spPr>
        <p:txBody>
          <a:bodyPr wrap="none" rtlCol="0">
            <a:spAutoFit/>
          </a:bodyPr>
          <a:lstStyle/>
          <a:p>
            <a:r>
              <a:rPr lang="en-US" altLang="ja-JP" sz="2000" b="1" dirty="0">
                <a:latin typeface="+mn-ea"/>
              </a:rPr>
              <a:t>Ⅰ</a:t>
            </a:r>
            <a:r>
              <a:rPr lang="ja-JP" altLang="en-US" sz="2000" b="1" dirty="0">
                <a:latin typeface="+mn-ea"/>
              </a:rPr>
              <a:t>　</a:t>
            </a:r>
            <a:r>
              <a:rPr lang="ja-JP" altLang="en-US" sz="2000" b="1" dirty="0" smtClean="0">
                <a:latin typeface="+mn-ea"/>
              </a:rPr>
              <a:t>研究開発フェーズ（先端計測の場合）</a:t>
            </a:r>
            <a:r>
              <a:rPr lang="ja-JP" altLang="en-US" sz="2000" b="1" dirty="0">
                <a:latin typeface="+mn-ea"/>
              </a:rPr>
              <a:t>　</a:t>
            </a:r>
          </a:p>
        </p:txBody>
      </p:sp>
      <p:sp>
        <p:nvSpPr>
          <p:cNvPr id="7" name="サブタイトル 2"/>
          <p:cNvSpPr txBox="1">
            <a:spLocks/>
          </p:cNvSpPr>
          <p:nvPr/>
        </p:nvSpPr>
        <p:spPr>
          <a:xfrm>
            <a:off x="540854" y="971608"/>
            <a:ext cx="8064589" cy="75320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solidFill>
                  <a:schemeClr val="accent1">
                    <a:lumMod val="75000"/>
                  </a:schemeClr>
                </a:solidFill>
              </a:rPr>
              <a:t>提案課題の研究開発工程を、最も近い図に開始時点と終了時点を矢印で示してください。不要な場合は削除してください。</a:t>
            </a:r>
            <a:endParaRPr lang="ja-JP" altLang="en-US" sz="2000" dirty="0">
              <a:solidFill>
                <a:schemeClr val="accent1">
                  <a:lumMod val="75000"/>
                </a:schemeClr>
              </a:solidFill>
            </a:endParaRPr>
          </a:p>
        </p:txBody>
      </p:sp>
      <p:sp>
        <p:nvSpPr>
          <p:cNvPr id="8" name="上矢印 7"/>
          <p:cNvSpPr/>
          <p:nvPr/>
        </p:nvSpPr>
        <p:spPr>
          <a:xfrm>
            <a:off x="1576046" y="5731998"/>
            <a:ext cx="361950" cy="352425"/>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テキスト ボックス 2"/>
          <p:cNvSpPr txBox="1">
            <a:spLocks noChangeArrowheads="1"/>
          </p:cNvSpPr>
          <p:nvPr/>
        </p:nvSpPr>
        <p:spPr bwMode="auto">
          <a:xfrm>
            <a:off x="1512792" y="6191886"/>
            <a:ext cx="638175" cy="32893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ja-JP" sz="1050" i="1" dirty="0">
                <a:solidFill>
                  <a:srgbClr val="7F7F7F"/>
                </a:solidFill>
                <a:effectLst/>
                <a:latin typeface="Arial" panose="020B0604020202020204" pitchFamily="34" charset="0"/>
                <a:ea typeface="ＭＳ ゴシック" panose="020B0609070205080204" pitchFamily="49" charset="-128"/>
                <a:cs typeface="Times New Roman" panose="02020603050405020304" pitchFamily="18" charset="0"/>
              </a:rPr>
              <a:t>開始</a:t>
            </a:r>
            <a:endParaRPr lang="ja-JP" sz="105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5" name="テキスト ボックス 2"/>
          <p:cNvSpPr txBox="1">
            <a:spLocks noChangeArrowheads="1"/>
          </p:cNvSpPr>
          <p:nvPr/>
        </p:nvSpPr>
        <p:spPr bwMode="auto">
          <a:xfrm>
            <a:off x="2819257" y="6163203"/>
            <a:ext cx="533400" cy="32893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ja-JP" sz="1050" i="1" dirty="0">
                <a:solidFill>
                  <a:srgbClr val="7F7F7F"/>
                </a:solidFill>
                <a:effectLst/>
                <a:latin typeface="Arial" panose="020B0604020202020204" pitchFamily="34" charset="0"/>
                <a:ea typeface="ＭＳ ゴシック" panose="020B0609070205080204" pitchFamily="49" charset="-128"/>
                <a:cs typeface="Times New Roman" panose="02020603050405020304" pitchFamily="18" charset="0"/>
              </a:rPr>
              <a:t>終了</a:t>
            </a:r>
            <a:endParaRPr lang="ja-JP" sz="105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65" name="上矢印 64"/>
          <p:cNvSpPr/>
          <p:nvPr/>
        </p:nvSpPr>
        <p:spPr>
          <a:xfrm>
            <a:off x="2904982" y="5717438"/>
            <a:ext cx="361950" cy="361950"/>
          </a:xfrm>
          <a:prstGeom prst="upArrow">
            <a:avLst/>
          </a:prstGeom>
          <a:solidFill>
            <a:srgbClr val="FFC000">
              <a:lumMod val="60000"/>
              <a:lumOff val="4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6" name="図 15"/>
          <p:cNvPicPr>
            <a:picLocks noChangeAspect="1"/>
          </p:cNvPicPr>
          <p:nvPr/>
        </p:nvPicPr>
        <p:blipFill>
          <a:blip r:embed="rId3"/>
          <a:stretch>
            <a:fillRect/>
          </a:stretch>
        </p:blipFill>
        <p:spPr>
          <a:xfrm>
            <a:off x="1163599" y="1904204"/>
            <a:ext cx="7227342" cy="3749991"/>
          </a:xfrm>
          <a:prstGeom prst="rect">
            <a:avLst/>
          </a:prstGeom>
        </p:spPr>
      </p:pic>
    </p:spTree>
    <p:extLst>
      <p:ext uri="{BB962C8B-B14F-4D97-AF65-F5344CB8AC3E}">
        <p14:creationId xmlns:p14="http://schemas.microsoft.com/office/powerpoint/2010/main" val="3639933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5</a:t>
            </a:fld>
            <a:endParaRPr kumimoji="1" lang="ja-JP" altLang="en-US"/>
          </a:p>
        </p:txBody>
      </p:sp>
      <p:sp>
        <p:nvSpPr>
          <p:cNvPr id="6" name="テキスト ボックス 5"/>
          <p:cNvSpPr txBox="1"/>
          <p:nvPr/>
        </p:nvSpPr>
        <p:spPr>
          <a:xfrm>
            <a:off x="0" y="455928"/>
            <a:ext cx="2592376" cy="400110"/>
          </a:xfrm>
          <a:prstGeom prst="rect">
            <a:avLst/>
          </a:prstGeom>
          <a:noFill/>
        </p:spPr>
        <p:txBody>
          <a:bodyPr wrap="none" rtlCol="0">
            <a:spAutoFit/>
          </a:bodyPr>
          <a:lstStyle/>
          <a:p>
            <a:r>
              <a:rPr lang="en-US" altLang="ja-JP" sz="2000" b="1" dirty="0" smtClean="0">
                <a:latin typeface="+mn-ea"/>
              </a:rPr>
              <a:t>Ⅱ</a:t>
            </a:r>
            <a:r>
              <a:rPr lang="ja-JP" altLang="en-US" sz="2000" b="1" dirty="0" smtClean="0">
                <a:latin typeface="+mn-ea"/>
              </a:rPr>
              <a:t>　研究開発の背景</a:t>
            </a:r>
            <a:r>
              <a:rPr lang="ja-JP" altLang="en-US" sz="2000" b="1" dirty="0">
                <a:latin typeface="+mn-ea"/>
              </a:rPr>
              <a:t>　</a:t>
            </a:r>
          </a:p>
        </p:txBody>
      </p:sp>
      <p:sp>
        <p:nvSpPr>
          <p:cNvPr id="7" name="サブタイトル 2"/>
          <p:cNvSpPr txBox="1">
            <a:spLocks/>
          </p:cNvSpPr>
          <p:nvPr/>
        </p:nvSpPr>
        <p:spPr>
          <a:xfrm>
            <a:off x="628650" y="1024077"/>
            <a:ext cx="7429500" cy="114234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solidFill>
                  <a:schemeClr val="accent1">
                    <a:lumMod val="75000"/>
                  </a:schemeClr>
                </a:solidFill>
              </a:rPr>
              <a:t>現状の課題、問題点を整理して記載してください。</a:t>
            </a:r>
            <a:endParaRPr lang="ja-JP" altLang="en-US" sz="2000" dirty="0">
              <a:solidFill>
                <a:schemeClr val="accent1">
                  <a:lumMod val="75000"/>
                </a:schemeClr>
              </a:solidFill>
            </a:endParaRPr>
          </a:p>
        </p:txBody>
      </p:sp>
    </p:spTree>
    <p:extLst>
      <p:ext uri="{BB962C8B-B14F-4D97-AF65-F5344CB8AC3E}">
        <p14:creationId xmlns:p14="http://schemas.microsoft.com/office/powerpoint/2010/main" val="3037348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6</a:t>
            </a:fld>
            <a:endParaRPr kumimoji="1" lang="ja-JP" altLang="en-US"/>
          </a:p>
        </p:txBody>
      </p:sp>
      <p:sp>
        <p:nvSpPr>
          <p:cNvPr id="6" name="テキスト ボックス 5"/>
          <p:cNvSpPr txBox="1"/>
          <p:nvPr/>
        </p:nvSpPr>
        <p:spPr>
          <a:xfrm>
            <a:off x="0" y="455928"/>
            <a:ext cx="3828292" cy="400110"/>
          </a:xfrm>
          <a:prstGeom prst="rect">
            <a:avLst/>
          </a:prstGeom>
          <a:noFill/>
        </p:spPr>
        <p:txBody>
          <a:bodyPr wrap="none" rtlCol="0">
            <a:spAutoFit/>
          </a:bodyPr>
          <a:lstStyle/>
          <a:p>
            <a:r>
              <a:rPr lang="en-US" altLang="ja-JP" sz="2000" b="1" dirty="0">
                <a:latin typeface="+mn-ea"/>
              </a:rPr>
              <a:t>Ⅲ</a:t>
            </a:r>
            <a:r>
              <a:rPr lang="ja-JP" altLang="en-US" sz="2000" b="1" dirty="0">
                <a:latin typeface="+mn-ea"/>
              </a:rPr>
              <a:t>　</a:t>
            </a:r>
            <a:r>
              <a:rPr lang="ja-JP" altLang="en-US" sz="2000" b="1" dirty="0" smtClean="0">
                <a:latin typeface="+mn-ea"/>
              </a:rPr>
              <a:t>研究開発の目的（狙い）・目標</a:t>
            </a:r>
            <a:endParaRPr lang="ja-JP" altLang="en-US" sz="2000" b="1" dirty="0">
              <a:latin typeface="+mn-ea"/>
            </a:endParaRPr>
          </a:p>
        </p:txBody>
      </p:sp>
      <p:sp>
        <p:nvSpPr>
          <p:cNvPr id="7" name="サブタイトル 2"/>
          <p:cNvSpPr txBox="1">
            <a:spLocks/>
          </p:cNvSpPr>
          <p:nvPr/>
        </p:nvSpPr>
        <p:spPr>
          <a:xfrm>
            <a:off x="628650" y="1024077"/>
            <a:ext cx="7429500" cy="114234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solidFill>
                  <a:schemeClr val="accent1">
                    <a:lumMod val="75000"/>
                  </a:schemeClr>
                </a:solidFill>
              </a:rPr>
              <a:t>提案課題の目的（狙い）と、本提案における目標を具体的に記載してください。</a:t>
            </a:r>
            <a:endParaRPr lang="ja-JP" altLang="en-US" sz="2000" dirty="0">
              <a:solidFill>
                <a:schemeClr val="accent1">
                  <a:lumMod val="75000"/>
                </a:schemeClr>
              </a:solidFill>
            </a:endParaRPr>
          </a:p>
        </p:txBody>
      </p:sp>
    </p:spTree>
    <p:extLst>
      <p:ext uri="{BB962C8B-B14F-4D97-AF65-F5344CB8AC3E}">
        <p14:creationId xmlns:p14="http://schemas.microsoft.com/office/powerpoint/2010/main" val="210934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7</a:t>
            </a:fld>
            <a:endParaRPr kumimoji="1" lang="ja-JP" altLang="en-US"/>
          </a:p>
        </p:txBody>
      </p:sp>
      <p:sp>
        <p:nvSpPr>
          <p:cNvPr id="4" name="テキスト ボックス 3"/>
          <p:cNvSpPr txBox="1"/>
          <p:nvPr/>
        </p:nvSpPr>
        <p:spPr>
          <a:xfrm>
            <a:off x="0" y="455928"/>
            <a:ext cx="4163319" cy="400110"/>
          </a:xfrm>
          <a:prstGeom prst="rect">
            <a:avLst/>
          </a:prstGeom>
          <a:noFill/>
        </p:spPr>
        <p:txBody>
          <a:bodyPr wrap="none" rtlCol="0">
            <a:spAutoFit/>
          </a:bodyPr>
          <a:lstStyle/>
          <a:p>
            <a:r>
              <a:rPr lang="en-US" altLang="ja-JP" sz="2000" b="1" dirty="0">
                <a:latin typeface="+mn-ea"/>
              </a:rPr>
              <a:t>Ⅳ</a:t>
            </a:r>
            <a:r>
              <a:rPr lang="ja-JP" altLang="en-US" sz="2000" b="1" dirty="0">
                <a:latin typeface="+mn-ea"/>
              </a:rPr>
              <a:t>　</a:t>
            </a:r>
            <a:r>
              <a:rPr lang="ja-JP" altLang="en-US" sz="2000" b="1" dirty="0" smtClean="0">
                <a:latin typeface="+mn-ea"/>
              </a:rPr>
              <a:t>シーズおよび新規性（独創性）</a:t>
            </a:r>
            <a:r>
              <a:rPr lang="ja-JP" altLang="en-US" sz="2000" b="1" dirty="0">
                <a:latin typeface="+mn-ea"/>
              </a:rPr>
              <a:t>　</a:t>
            </a:r>
          </a:p>
        </p:txBody>
      </p:sp>
      <p:sp>
        <p:nvSpPr>
          <p:cNvPr id="5" name="サブタイトル 2"/>
          <p:cNvSpPr txBox="1">
            <a:spLocks/>
          </p:cNvSpPr>
          <p:nvPr/>
        </p:nvSpPr>
        <p:spPr>
          <a:xfrm>
            <a:off x="628650" y="1024077"/>
            <a:ext cx="7429500" cy="223648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solidFill>
                  <a:schemeClr val="accent1">
                    <a:lumMod val="75000"/>
                  </a:schemeClr>
                </a:solidFill>
              </a:rPr>
              <a:t>提案課題のキーとなるシーズについて、その内容を新規性・独創性を</a:t>
            </a:r>
            <a:r>
              <a:rPr lang="ja-JP" altLang="en-US" sz="2000" dirty="0">
                <a:solidFill>
                  <a:schemeClr val="accent1">
                    <a:lumMod val="75000"/>
                  </a:schemeClr>
                </a:solidFill>
              </a:rPr>
              <a:t>含め</a:t>
            </a:r>
            <a:r>
              <a:rPr lang="ja-JP" altLang="en-US" sz="2000" dirty="0" smtClean="0">
                <a:solidFill>
                  <a:schemeClr val="accent1">
                    <a:lumMod val="75000"/>
                  </a:schemeClr>
                </a:solidFill>
              </a:rPr>
              <a:t>記載してください。</a:t>
            </a:r>
            <a:endParaRPr lang="en-US" altLang="ja-JP" sz="2000" dirty="0" smtClean="0">
              <a:solidFill>
                <a:schemeClr val="accent1">
                  <a:lumMod val="75000"/>
                </a:schemeClr>
              </a:solidFill>
            </a:endParaRPr>
          </a:p>
          <a:p>
            <a:r>
              <a:rPr lang="ja-JP" altLang="en-US" sz="2000" dirty="0" smtClean="0">
                <a:solidFill>
                  <a:schemeClr val="accent1">
                    <a:lumMod val="75000"/>
                  </a:schemeClr>
                </a:solidFill>
              </a:rPr>
              <a:t>シーズのエビデンスを示すデータを記載してください。</a:t>
            </a:r>
            <a:endParaRPr lang="en-US" altLang="ja-JP" sz="2000" dirty="0" smtClean="0">
              <a:solidFill>
                <a:schemeClr val="accent1">
                  <a:lumMod val="75000"/>
                </a:schemeClr>
              </a:solidFill>
            </a:endParaRPr>
          </a:p>
          <a:p>
            <a:r>
              <a:rPr lang="ja-JP" altLang="en-US" sz="2000" dirty="0" smtClean="0">
                <a:solidFill>
                  <a:schemeClr val="accent1">
                    <a:lumMod val="75000"/>
                  </a:schemeClr>
                </a:solidFill>
              </a:rPr>
              <a:t>シーズに関する特許の状況について記載ください。（</a:t>
            </a:r>
            <a:r>
              <a:rPr lang="en-US" altLang="ja-JP" sz="2000" dirty="0" smtClean="0">
                <a:solidFill>
                  <a:schemeClr val="accent1">
                    <a:lumMod val="75000"/>
                  </a:schemeClr>
                </a:solidFill>
              </a:rPr>
              <a:t>ACT-M</a:t>
            </a:r>
            <a:r>
              <a:rPr lang="ja-JP" altLang="en-US" sz="2000" dirty="0">
                <a:solidFill>
                  <a:schemeClr val="accent1">
                    <a:lumMod val="75000"/>
                  </a:schemeClr>
                </a:solidFill>
              </a:rPr>
              <a:t>で</a:t>
            </a:r>
            <a:r>
              <a:rPr lang="ja-JP" altLang="en-US" sz="2000" dirty="0" smtClean="0">
                <a:solidFill>
                  <a:schemeClr val="accent1">
                    <a:lumMod val="75000"/>
                  </a:schemeClr>
                </a:solidFill>
              </a:rPr>
              <a:t>は出願が必須です。</a:t>
            </a:r>
            <a:r>
              <a:rPr lang="en-US" altLang="ja-JP" sz="2000" dirty="0" smtClean="0">
                <a:solidFill>
                  <a:schemeClr val="accent1">
                    <a:lumMod val="75000"/>
                  </a:schemeClr>
                </a:solidFill>
              </a:rPr>
              <a:t>ACT-MS</a:t>
            </a:r>
            <a:r>
              <a:rPr lang="ja-JP" altLang="en-US" sz="2000" dirty="0" smtClean="0">
                <a:solidFill>
                  <a:schemeClr val="accent1">
                    <a:lumMod val="75000"/>
                  </a:schemeClr>
                </a:solidFill>
              </a:rPr>
              <a:t>の場合は出願計画が必須です。）</a:t>
            </a:r>
            <a:endParaRPr lang="ja-JP" altLang="en-US" sz="2000" dirty="0">
              <a:solidFill>
                <a:schemeClr val="accent1">
                  <a:lumMod val="75000"/>
                </a:schemeClr>
              </a:solidFill>
            </a:endParaRPr>
          </a:p>
        </p:txBody>
      </p:sp>
    </p:spTree>
    <p:extLst>
      <p:ext uri="{BB962C8B-B14F-4D97-AF65-F5344CB8AC3E}">
        <p14:creationId xmlns:p14="http://schemas.microsoft.com/office/powerpoint/2010/main" val="1448441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8</a:t>
            </a:fld>
            <a:endParaRPr kumimoji="1" lang="ja-JP" altLang="en-US"/>
          </a:p>
        </p:txBody>
      </p:sp>
      <p:sp>
        <p:nvSpPr>
          <p:cNvPr id="4" name="テキスト ボックス 3"/>
          <p:cNvSpPr txBox="1"/>
          <p:nvPr/>
        </p:nvSpPr>
        <p:spPr>
          <a:xfrm>
            <a:off x="0" y="455928"/>
            <a:ext cx="2076209" cy="400110"/>
          </a:xfrm>
          <a:prstGeom prst="rect">
            <a:avLst/>
          </a:prstGeom>
          <a:noFill/>
        </p:spPr>
        <p:txBody>
          <a:bodyPr wrap="none" rtlCol="0">
            <a:spAutoFit/>
          </a:bodyPr>
          <a:lstStyle/>
          <a:p>
            <a:r>
              <a:rPr lang="en-US" altLang="ja-JP" sz="2000" b="1" dirty="0">
                <a:latin typeface="+mn-ea"/>
              </a:rPr>
              <a:t>Ⅴ</a:t>
            </a:r>
            <a:r>
              <a:rPr lang="ja-JP" altLang="en-US" sz="2000" b="1" dirty="0">
                <a:latin typeface="+mn-ea"/>
              </a:rPr>
              <a:t>　</a:t>
            </a:r>
            <a:r>
              <a:rPr lang="ja-JP" altLang="en-US" sz="2000" b="1" dirty="0" smtClean="0">
                <a:latin typeface="+mn-ea"/>
              </a:rPr>
              <a:t>競争優位性</a:t>
            </a:r>
            <a:r>
              <a:rPr lang="ja-JP" altLang="en-US" sz="2000" b="1" dirty="0">
                <a:latin typeface="+mn-ea"/>
              </a:rPr>
              <a:t>　</a:t>
            </a:r>
          </a:p>
        </p:txBody>
      </p:sp>
      <p:sp>
        <p:nvSpPr>
          <p:cNvPr id="5" name="サブタイトル 2"/>
          <p:cNvSpPr txBox="1">
            <a:spLocks/>
          </p:cNvSpPr>
          <p:nvPr/>
        </p:nvSpPr>
        <p:spPr>
          <a:xfrm>
            <a:off x="628650" y="1024077"/>
            <a:ext cx="7429500" cy="114234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solidFill>
                  <a:schemeClr val="accent1">
                    <a:lumMod val="75000"/>
                  </a:schemeClr>
                </a:solidFill>
              </a:rPr>
              <a:t>シーズおよび提案課題に関して、国内外の研究開発状況と、それら研究開発と提案課題（含むシーズ）の比較結果を記載してください。</a:t>
            </a:r>
            <a:endParaRPr lang="ja-JP" altLang="en-US" sz="2000" dirty="0">
              <a:solidFill>
                <a:schemeClr val="accent1">
                  <a:lumMod val="75000"/>
                </a:schemeClr>
              </a:solidFill>
            </a:endParaRPr>
          </a:p>
        </p:txBody>
      </p:sp>
    </p:spTree>
    <p:extLst>
      <p:ext uri="{BB962C8B-B14F-4D97-AF65-F5344CB8AC3E}">
        <p14:creationId xmlns:p14="http://schemas.microsoft.com/office/powerpoint/2010/main" val="3890750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9</a:t>
            </a:fld>
            <a:endParaRPr kumimoji="1" lang="ja-JP" altLang="en-US"/>
          </a:p>
        </p:txBody>
      </p:sp>
      <p:sp>
        <p:nvSpPr>
          <p:cNvPr id="4" name="テキスト ボックス 3"/>
          <p:cNvSpPr txBox="1"/>
          <p:nvPr/>
        </p:nvSpPr>
        <p:spPr>
          <a:xfrm>
            <a:off x="0" y="455928"/>
            <a:ext cx="2334293" cy="400110"/>
          </a:xfrm>
          <a:prstGeom prst="rect">
            <a:avLst/>
          </a:prstGeom>
          <a:noFill/>
        </p:spPr>
        <p:txBody>
          <a:bodyPr wrap="none" rtlCol="0">
            <a:spAutoFit/>
          </a:bodyPr>
          <a:lstStyle/>
          <a:p>
            <a:r>
              <a:rPr lang="en-US" altLang="ja-JP" sz="2000" b="1" dirty="0">
                <a:latin typeface="+mn-ea"/>
              </a:rPr>
              <a:t>Ⅵ</a:t>
            </a:r>
            <a:r>
              <a:rPr lang="ja-JP" altLang="en-US" sz="2000" b="1" dirty="0">
                <a:latin typeface="+mn-ea"/>
              </a:rPr>
              <a:t>　</a:t>
            </a:r>
            <a:r>
              <a:rPr lang="ja-JP" altLang="en-US" sz="2000" b="1" dirty="0" smtClean="0">
                <a:latin typeface="+mn-ea"/>
              </a:rPr>
              <a:t>研究開発内容</a:t>
            </a:r>
            <a:r>
              <a:rPr lang="ja-JP" altLang="en-US" sz="2000" b="1" dirty="0">
                <a:latin typeface="+mn-ea"/>
              </a:rPr>
              <a:t>　</a:t>
            </a:r>
          </a:p>
        </p:txBody>
      </p:sp>
      <p:sp>
        <p:nvSpPr>
          <p:cNvPr id="5" name="サブタイトル 2"/>
          <p:cNvSpPr txBox="1">
            <a:spLocks/>
          </p:cNvSpPr>
          <p:nvPr/>
        </p:nvSpPr>
        <p:spPr>
          <a:xfrm>
            <a:off x="628650" y="1024076"/>
            <a:ext cx="7429500" cy="168048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smtClean="0">
                <a:solidFill>
                  <a:schemeClr val="accent1">
                    <a:lumMod val="75000"/>
                  </a:schemeClr>
                </a:solidFill>
              </a:rPr>
              <a:t>提案課題の目的（狙い）・目標を達成するための研究開発のアプローチ、具体的手法、進め方を、本シーズとの関係を明確にしながら記載してください。</a:t>
            </a:r>
            <a:endParaRPr lang="en-US" altLang="ja-JP" sz="2000" dirty="0" smtClean="0">
              <a:solidFill>
                <a:schemeClr val="accent1">
                  <a:lumMod val="75000"/>
                </a:schemeClr>
              </a:solidFill>
            </a:endParaRPr>
          </a:p>
        </p:txBody>
      </p:sp>
    </p:spTree>
    <p:extLst>
      <p:ext uri="{BB962C8B-B14F-4D97-AF65-F5344CB8AC3E}">
        <p14:creationId xmlns:p14="http://schemas.microsoft.com/office/powerpoint/2010/main" val="1428081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479</Words>
  <Application>Microsoft Office PowerPoint</Application>
  <PresentationFormat>画面に合わせる (4:3)</PresentationFormat>
  <Paragraphs>78</Paragraphs>
  <Slides>13</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AR P丸ゴシック体E</vt:lpstr>
      <vt:lpstr>ＭＳ Ｐゴシック</vt:lpstr>
      <vt:lpstr>ＭＳ 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2019-10-17T01:36:15Z</dcterms:created>
  <dcterms:modified xsi:type="dcterms:W3CDTF">2019-10-17T01:36:21Z</dcterms:modified>
</cp:coreProperties>
</file>