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689" r:id="rId2"/>
    <p:sldId id="257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12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 custScaleX="125713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 custScaleX="121168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 custScaleX="100682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 custScaleX="28915" custLinFactX="5848" custLinFactNeighborX="100000" custLinFactNeighborY="10307">
        <dgm:presLayoutVars>
          <dgm:chMax val="0"/>
          <dgm:chPref val="0"/>
          <dgm:bulletEnabled val="1"/>
        </dgm:presLayoutVars>
      </dgm:prSet>
      <dgm:spPr/>
    </dgm:pt>
  </dgm:ptLst>
  <dgm:cxnLst>
    <dgm:cxn modelId="{B578121E-CAEF-49D3-841E-E635039544D3}" type="presOf" srcId="{3D18AE27-19AE-4C55-9F36-6F971FB886BA}" destId="{D7172618-E6DF-4501-9E88-DBD32EEE6DD6}" srcOrd="0" destOrd="0" presId="urn:microsoft.com/office/officeart/2005/8/layout/chevron1"/>
    <dgm:cxn modelId="{6A4CD82A-A576-4BA4-A793-88B0E5B9036A}" type="presOf" srcId="{9A9EA74D-F7A7-4C62-B0F8-1AD60BBA052E}" destId="{4A2AD62A-1865-4CC5-8520-C2EF7F03F35F}" srcOrd="0" destOrd="0" presId="urn:microsoft.com/office/officeart/2005/8/layout/chevron1"/>
    <dgm:cxn modelId="{90B1AC35-098E-47B2-AEBD-12163D8F13A0}" type="presOf" srcId="{1F2BFED1-80E2-4714-9AAF-2FDFE27F9AC0}" destId="{DC4388DA-A33D-4909-B64C-95610C9DE184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6CAF0DE8-2B06-42B1-83F2-FB74E34D3EB2}" type="presOf" srcId="{DA49180F-7C20-4E22-91F6-EA0CBEEB0EC3}" destId="{703BA995-D169-4968-A606-EF995011AC30}" srcOrd="0" destOrd="0" presId="urn:microsoft.com/office/officeart/2005/8/layout/chevron1"/>
    <dgm:cxn modelId="{B3F26CFE-C718-4153-AED1-F1BA5765B232}" type="presOf" srcId="{0B6B205D-FF0B-4295-89E4-DB6D856B61A5}" destId="{84D37D6F-8995-480C-A493-814422273A51}" srcOrd="0" destOrd="0" presId="urn:microsoft.com/office/officeart/2005/8/layout/chevron1"/>
    <dgm:cxn modelId="{7CC38770-B72F-46A3-972C-436A583D3BAD}" type="presParOf" srcId="{84D37D6F-8995-480C-A493-814422273A51}" destId="{D7172618-E6DF-4501-9E88-DBD32EEE6DD6}" srcOrd="0" destOrd="0" presId="urn:microsoft.com/office/officeart/2005/8/layout/chevron1"/>
    <dgm:cxn modelId="{763EFE8D-8073-4952-958C-73E9D45F9165}" type="presParOf" srcId="{84D37D6F-8995-480C-A493-814422273A51}" destId="{D7CCFFB7-92E4-4220-B783-B66BAC4BD50B}" srcOrd="1" destOrd="0" presId="urn:microsoft.com/office/officeart/2005/8/layout/chevron1"/>
    <dgm:cxn modelId="{D9FE4303-5E38-43D8-B89D-91663FF7AEE9}" type="presParOf" srcId="{84D37D6F-8995-480C-A493-814422273A51}" destId="{703BA995-D169-4968-A606-EF995011AC30}" srcOrd="2" destOrd="0" presId="urn:microsoft.com/office/officeart/2005/8/layout/chevron1"/>
    <dgm:cxn modelId="{4DFC61F4-23ED-4AE4-9E38-660EF4EB44E2}" type="presParOf" srcId="{84D37D6F-8995-480C-A493-814422273A51}" destId="{CFF8B572-44B9-4007-B750-B96B8FCC4977}" srcOrd="3" destOrd="0" presId="urn:microsoft.com/office/officeart/2005/8/layout/chevron1"/>
    <dgm:cxn modelId="{3A1565D4-4CB7-4CC1-934F-C5874B60BC6A}" type="presParOf" srcId="{84D37D6F-8995-480C-A493-814422273A51}" destId="{DC4388DA-A33D-4909-B64C-95610C9DE184}" srcOrd="4" destOrd="0" presId="urn:microsoft.com/office/officeart/2005/8/layout/chevron1"/>
    <dgm:cxn modelId="{005F467C-4FC6-4533-B7B0-1A5E4C248FEC}" type="presParOf" srcId="{84D37D6F-8995-480C-A493-814422273A51}" destId="{E2003F80-CF25-4524-8268-3D434DE85460}" srcOrd="5" destOrd="0" presId="urn:microsoft.com/office/officeart/2005/8/layout/chevron1"/>
    <dgm:cxn modelId="{1747B0E3-A6BC-4B4F-A7D2-AD5B20853F46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6B205D-FF0B-4295-89E4-DB6D856B61A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D18AE27-19AE-4C55-9F36-6F971FB886BA}">
      <dgm:prSet phldrT="[テキスト]" custT="1"/>
      <dgm:spPr/>
      <dgm:t>
        <a:bodyPr/>
        <a:lstStyle/>
        <a:p>
          <a:r>
            <a:rPr kumimoji="1" lang="ja-JP" altLang="en-US" sz="2000" dirty="0"/>
            <a:t>応用</a:t>
          </a:r>
        </a:p>
      </dgm:t>
    </dgm:pt>
    <dgm:pt modelId="{00147E38-C268-40E5-8AFB-C97B520C2B86}" type="par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18F653B1-AB02-4AF3-A8E5-C21B5A0CE89A}" type="sibTrans" cxnId="{3A9B31B0-8EA1-4B89-A837-DD2EA9FF4C72}">
      <dgm:prSet/>
      <dgm:spPr/>
      <dgm:t>
        <a:bodyPr/>
        <a:lstStyle/>
        <a:p>
          <a:endParaRPr kumimoji="1" lang="ja-JP" altLang="en-US" sz="2000"/>
        </a:p>
      </dgm:t>
    </dgm:pt>
    <dgm:pt modelId="{DA49180F-7C20-4E22-91F6-EA0CBEEB0EC3}">
      <dgm:prSet phldrT="[テキスト]" custT="1"/>
      <dgm:spPr/>
      <dgm:t>
        <a:bodyPr/>
        <a:lstStyle/>
        <a:p>
          <a:r>
            <a:rPr kumimoji="1" lang="ja-JP" altLang="en-US" sz="2000" dirty="0"/>
            <a:t>非臨床</a:t>
          </a:r>
        </a:p>
      </dgm:t>
    </dgm:pt>
    <dgm:pt modelId="{7829BD2C-9F1D-4844-904C-4DFCC4619981}" type="par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B9D20563-F425-4E0C-BEF9-8ECFE5F9DED2}" type="sibTrans" cxnId="{AB248279-C0D0-49AD-93E4-2903722C6F6D}">
      <dgm:prSet/>
      <dgm:spPr/>
      <dgm:t>
        <a:bodyPr/>
        <a:lstStyle/>
        <a:p>
          <a:endParaRPr kumimoji="1" lang="ja-JP" altLang="en-US" sz="2000"/>
        </a:p>
      </dgm:t>
    </dgm:pt>
    <dgm:pt modelId="{1F2BFED1-80E2-4714-9AAF-2FDFE27F9AC0}">
      <dgm:prSet phldrT="[テキスト]" custT="1"/>
      <dgm:spPr/>
      <dgm:t>
        <a:bodyPr/>
        <a:lstStyle/>
        <a:p>
          <a:r>
            <a:rPr kumimoji="1" lang="ja-JP" altLang="en-US" sz="2000" dirty="0"/>
            <a:t>臨床</a:t>
          </a:r>
        </a:p>
      </dgm:t>
    </dgm:pt>
    <dgm:pt modelId="{1218BE2F-E341-4313-B735-91F4039A0C7F}" type="par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AA5A4E05-7FB6-4878-B6EA-7127B101758A}" type="sibTrans" cxnId="{54C522E0-F530-4634-8C0F-55DD786401B3}">
      <dgm:prSet/>
      <dgm:spPr/>
      <dgm:t>
        <a:bodyPr/>
        <a:lstStyle/>
        <a:p>
          <a:endParaRPr kumimoji="1" lang="ja-JP" altLang="en-US" sz="2000"/>
        </a:p>
      </dgm:t>
    </dgm:pt>
    <dgm:pt modelId="{9A9EA74D-F7A7-4C62-B0F8-1AD60BBA052E}">
      <dgm:prSet phldrT="[テキスト]" custT="1"/>
      <dgm:spPr/>
      <dgm:t>
        <a:bodyPr/>
        <a:lstStyle/>
        <a:p>
          <a:r>
            <a:rPr kumimoji="1" lang="ja-JP" altLang="en-US" sz="2000" dirty="0"/>
            <a:t>製販後</a:t>
          </a:r>
        </a:p>
      </dgm:t>
    </dgm:pt>
    <dgm:pt modelId="{4446DFB3-3D56-4DB2-BFBA-14D27AFDAF37}" type="par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E6FCC05E-7DF5-4325-AC64-E8F7968FB390}" type="sibTrans" cxnId="{BD87B592-F5DA-4608-B613-1F85150F8521}">
      <dgm:prSet/>
      <dgm:spPr/>
      <dgm:t>
        <a:bodyPr/>
        <a:lstStyle/>
        <a:p>
          <a:endParaRPr kumimoji="1" lang="ja-JP" altLang="en-US" sz="2000"/>
        </a:p>
      </dgm:t>
    </dgm:pt>
    <dgm:pt modelId="{84D37D6F-8995-480C-A493-814422273A51}" type="pres">
      <dgm:prSet presAssocID="{0B6B205D-FF0B-4295-89E4-DB6D856B61A5}" presName="Name0" presStyleCnt="0">
        <dgm:presLayoutVars>
          <dgm:dir/>
          <dgm:animLvl val="lvl"/>
          <dgm:resizeHandles val="exact"/>
        </dgm:presLayoutVars>
      </dgm:prSet>
      <dgm:spPr/>
    </dgm:pt>
    <dgm:pt modelId="{D7172618-E6DF-4501-9E88-DBD32EEE6DD6}" type="pres">
      <dgm:prSet presAssocID="{3D18AE27-19AE-4C55-9F36-6F971FB886B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7CCFFB7-92E4-4220-B783-B66BAC4BD50B}" type="pres">
      <dgm:prSet presAssocID="{18F653B1-AB02-4AF3-A8E5-C21B5A0CE89A}" presName="parTxOnlySpace" presStyleCnt="0"/>
      <dgm:spPr/>
    </dgm:pt>
    <dgm:pt modelId="{703BA995-D169-4968-A606-EF995011AC30}" type="pres">
      <dgm:prSet presAssocID="{DA49180F-7C20-4E22-91F6-EA0CBEEB0EC3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FF8B572-44B9-4007-B750-B96B8FCC4977}" type="pres">
      <dgm:prSet presAssocID="{B9D20563-F425-4E0C-BEF9-8ECFE5F9DED2}" presName="parTxOnlySpace" presStyleCnt="0"/>
      <dgm:spPr/>
    </dgm:pt>
    <dgm:pt modelId="{DC4388DA-A33D-4909-B64C-95610C9DE184}" type="pres">
      <dgm:prSet presAssocID="{1F2BFED1-80E2-4714-9AAF-2FDFE27F9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2003F80-CF25-4524-8268-3D434DE85460}" type="pres">
      <dgm:prSet presAssocID="{AA5A4E05-7FB6-4878-B6EA-7127B101758A}" presName="parTxOnlySpace" presStyleCnt="0"/>
      <dgm:spPr/>
    </dgm:pt>
    <dgm:pt modelId="{4A2AD62A-1865-4CC5-8520-C2EF7F03F35F}" type="pres">
      <dgm:prSet presAssocID="{9A9EA74D-F7A7-4C62-B0F8-1AD60BBA052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CF32E16-5BE4-460F-8430-39B3F10FA6B1}" type="presOf" srcId="{0B6B205D-FF0B-4295-89E4-DB6D856B61A5}" destId="{84D37D6F-8995-480C-A493-814422273A51}" srcOrd="0" destOrd="0" presId="urn:microsoft.com/office/officeart/2005/8/layout/chevron1"/>
    <dgm:cxn modelId="{AB248279-C0D0-49AD-93E4-2903722C6F6D}" srcId="{0B6B205D-FF0B-4295-89E4-DB6D856B61A5}" destId="{DA49180F-7C20-4E22-91F6-EA0CBEEB0EC3}" srcOrd="1" destOrd="0" parTransId="{7829BD2C-9F1D-4844-904C-4DFCC4619981}" sibTransId="{B9D20563-F425-4E0C-BEF9-8ECFE5F9DED2}"/>
    <dgm:cxn modelId="{986D028D-C1AC-40CD-B8E9-4940E8B78CA4}" type="presOf" srcId="{9A9EA74D-F7A7-4C62-B0F8-1AD60BBA052E}" destId="{4A2AD62A-1865-4CC5-8520-C2EF7F03F35F}" srcOrd="0" destOrd="0" presId="urn:microsoft.com/office/officeart/2005/8/layout/chevron1"/>
    <dgm:cxn modelId="{BD87B592-F5DA-4608-B613-1F85150F8521}" srcId="{0B6B205D-FF0B-4295-89E4-DB6D856B61A5}" destId="{9A9EA74D-F7A7-4C62-B0F8-1AD60BBA052E}" srcOrd="3" destOrd="0" parTransId="{4446DFB3-3D56-4DB2-BFBA-14D27AFDAF37}" sibTransId="{E6FCC05E-7DF5-4325-AC64-E8F7968FB390}"/>
    <dgm:cxn modelId="{3A9B31B0-8EA1-4B89-A837-DD2EA9FF4C72}" srcId="{0B6B205D-FF0B-4295-89E4-DB6D856B61A5}" destId="{3D18AE27-19AE-4C55-9F36-6F971FB886BA}" srcOrd="0" destOrd="0" parTransId="{00147E38-C268-40E5-8AFB-C97B520C2B86}" sibTransId="{18F653B1-AB02-4AF3-A8E5-C21B5A0CE89A}"/>
    <dgm:cxn modelId="{02BEEED8-989D-4DFD-BC15-4E5597EF6DE0}" type="presOf" srcId="{1F2BFED1-80E2-4714-9AAF-2FDFE27F9AC0}" destId="{DC4388DA-A33D-4909-B64C-95610C9DE184}" srcOrd="0" destOrd="0" presId="urn:microsoft.com/office/officeart/2005/8/layout/chevron1"/>
    <dgm:cxn modelId="{A6360ADD-96A8-450C-9E4D-B411D92269FB}" type="presOf" srcId="{DA49180F-7C20-4E22-91F6-EA0CBEEB0EC3}" destId="{703BA995-D169-4968-A606-EF995011AC30}" srcOrd="0" destOrd="0" presId="urn:microsoft.com/office/officeart/2005/8/layout/chevron1"/>
    <dgm:cxn modelId="{54C522E0-F530-4634-8C0F-55DD786401B3}" srcId="{0B6B205D-FF0B-4295-89E4-DB6D856B61A5}" destId="{1F2BFED1-80E2-4714-9AAF-2FDFE27F9AC0}" srcOrd="2" destOrd="0" parTransId="{1218BE2F-E341-4313-B735-91F4039A0C7F}" sibTransId="{AA5A4E05-7FB6-4878-B6EA-7127B101758A}"/>
    <dgm:cxn modelId="{B41801F8-D376-456A-A32A-19C32FAB6648}" type="presOf" srcId="{3D18AE27-19AE-4C55-9F36-6F971FB886BA}" destId="{D7172618-E6DF-4501-9E88-DBD32EEE6DD6}" srcOrd="0" destOrd="0" presId="urn:microsoft.com/office/officeart/2005/8/layout/chevron1"/>
    <dgm:cxn modelId="{9CE8EDF8-1C17-43A1-8E40-5DF9DA9503D1}" type="presParOf" srcId="{84D37D6F-8995-480C-A493-814422273A51}" destId="{D7172618-E6DF-4501-9E88-DBD32EEE6DD6}" srcOrd="0" destOrd="0" presId="urn:microsoft.com/office/officeart/2005/8/layout/chevron1"/>
    <dgm:cxn modelId="{DF24FEE9-583B-4EAB-93FC-1646638346F6}" type="presParOf" srcId="{84D37D6F-8995-480C-A493-814422273A51}" destId="{D7CCFFB7-92E4-4220-B783-B66BAC4BD50B}" srcOrd="1" destOrd="0" presId="urn:microsoft.com/office/officeart/2005/8/layout/chevron1"/>
    <dgm:cxn modelId="{C83B8E5D-5D64-4B92-81D9-1361F9EB2C3D}" type="presParOf" srcId="{84D37D6F-8995-480C-A493-814422273A51}" destId="{703BA995-D169-4968-A606-EF995011AC30}" srcOrd="2" destOrd="0" presId="urn:microsoft.com/office/officeart/2005/8/layout/chevron1"/>
    <dgm:cxn modelId="{5E5E3AE6-FED6-4C6A-96C4-54F1A781C8F8}" type="presParOf" srcId="{84D37D6F-8995-480C-A493-814422273A51}" destId="{CFF8B572-44B9-4007-B750-B96B8FCC4977}" srcOrd="3" destOrd="0" presId="urn:microsoft.com/office/officeart/2005/8/layout/chevron1"/>
    <dgm:cxn modelId="{961ECB6E-C114-4577-B4B1-F87030829FF4}" type="presParOf" srcId="{84D37D6F-8995-480C-A493-814422273A51}" destId="{DC4388DA-A33D-4909-B64C-95610C9DE184}" srcOrd="4" destOrd="0" presId="urn:microsoft.com/office/officeart/2005/8/layout/chevron1"/>
    <dgm:cxn modelId="{61D16D9F-23DA-4BA2-B455-ACDDADC6A228}" type="presParOf" srcId="{84D37D6F-8995-480C-A493-814422273A51}" destId="{E2003F80-CF25-4524-8268-3D434DE85460}" srcOrd="5" destOrd="0" presId="urn:microsoft.com/office/officeart/2005/8/layout/chevron1"/>
    <dgm:cxn modelId="{F2806797-6E34-4B89-85A5-DEF72F633A5D}" type="presParOf" srcId="{84D37D6F-8995-480C-A493-814422273A51}" destId="{4A2AD62A-1865-4CC5-8520-C2EF7F03F35F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798" y="0"/>
          <a:ext cx="3768272" cy="4478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24732" y="0"/>
        <a:ext cx="3320404" cy="447868"/>
      </dsp:txXfrm>
    </dsp:sp>
    <dsp:sp modelId="{703BA995-D169-4968-A606-EF995011AC30}">
      <dsp:nvSpPr>
        <dsp:cNvPr id="0" name=""/>
        <dsp:cNvSpPr/>
      </dsp:nvSpPr>
      <dsp:spPr>
        <a:xfrm>
          <a:off x="3469319" y="0"/>
          <a:ext cx="3632035" cy="4478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693253" y="0"/>
        <a:ext cx="3184167" cy="447868"/>
      </dsp:txXfrm>
    </dsp:sp>
    <dsp:sp modelId="{DC4388DA-A33D-4909-B64C-95610C9DE184}">
      <dsp:nvSpPr>
        <dsp:cNvPr id="0" name=""/>
        <dsp:cNvSpPr/>
      </dsp:nvSpPr>
      <dsp:spPr>
        <a:xfrm>
          <a:off x="6801602" y="0"/>
          <a:ext cx="3017963" cy="4478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7025536" y="0"/>
        <a:ext cx="2570095" cy="447868"/>
      </dsp:txXfrm>
    </dsp:sp>
    <dsp:sp modelId="{4A2AD62A-1865-4CC5-8520-C2EF7F03F35F}">
      <dsp:nvSpPr>
        <dsp:cNvPr id="0" name=""/>
        <dsp:cNvSpPr/>
      </dsp:nvSpPr>
      <dsp:spPr>
        <a:xfrm>
          <a:off x="9520613" y="0"/>
          <a:ext cx="866732" cy="44786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200" kern="1200" dirty="0"/>
            <a:t>製販後</a:t>
          </a:r>
        </a:p>
      </dsp:txBody>
      <dsp:txXfrm>
        <a:off x="9744547" y="0"/>
        <a:ext cx="418864" cy="4478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172618-E6DF-4501-9E88-DBD32EEE6DD6}">
      <dsp:nvSpPr>
        <dsp:cNvPr id="0" name=""/>
        <dsp:cNvSpPr/>
      </dsp:nvSpPr>
      <dsp:spPr>
        <a:xfrm>
          <a:off x="5427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応用</a:t>
          </a:r>
        </a:p>
      </dsp:txBody>
      <dsp:txXfrm>
        <a:off x="261564" y="0"/>
        <a:ext cx="2647138" cy="512273"/>
      </dsp:txXfrm>
    </dsp:sp>
    <dsp:sp modelId="{703BA995-D169-4968-A606-EF995011AC30}">
      <dsp:nvSpPr>
        <dsp:cNvPr id="0" name=""/>
        <dsp:cNvSpPr/>
      </dsp:nvSpPr>
      <dsp:spPr>
        <a:xfrm>
          <a:off x="284889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非臨床</a:t>
          </a:r>
        </a:p>
      </dsp:txBody>
      <dsp:txXfrm>
        <a:off x="3105035" y="0"/>
        <a:ext cx="2647138" cy="512273"/>
      </dsp:txXfrm>
    </dsp:sp>
    <dsp:sp modelId="{DC4388DA-A33D-4909-B64C-95610C9DE184}">
      <dsp:nvSpPr>
        <dsp:cNvPr id="0" name=""/>
        <dsp:cNvSpPr/>
      </dsp:nvSpPr>
      <dsp:spPr>
        <a:xfrm>
          <a:off x="5692368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臨床</a:t>
          </a:r>
        </a:p>
      </dsp:txBody>
      <dsp:txXfrm>
        <a:off x="5948505" y="0"/>
        <a:ext cx="2647138" cy="512273"/>
      </dsp:txXfrm>
    </dsp:sp>
    <dsp:sp modelId="{4A2AD62A-1865-4CC5-8520-C2EF7F03F35F}">
      <dsp:nvSpPr>
        <dsp:cNvPr id="0" name=""/>
        <dsp:cNvSpPr/>
      </dsp:nvSpPr>
      <dsp:spPr>
        <a:xfrm>
          <a:off x="8535839" y="0"/>
          <a:ext cx="3159411" cy="5122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000" kern="1200" dirty="0"/>
            <a:t>製販後</a:t>
          </a:r>
        </a:p>
      </dsp:txBody>
      <dsp:txXfrm>
        <a:off x="8791976" y="0"/>
        <a:ext cx="2647138" cy="5122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547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7908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2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4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465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958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71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63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169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406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E45DF-1BA7-4797-8D80-A5C8E7CD55EF}" type="datetimeFigureOut">
              <a:rPr kumimoji="1" lang="ja-JP" altLang="en-US" smtClean="0"/>
              <a:t>2020/7/3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26FA8-393E-49C6-A414-8700139774C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9345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805471" y="591355"/>
            <a:ext cx="7470700" cy="459794"/>
          </a:xfrm>
        </p:spPr>
        <p:txBody>
          <a:bodyPr>
            <a:noAutofit/>
          </a:bodyPr>
          <a:lstStyle/>
          <a:p>
            <a:pPr algn="ctr"/>
            <a:r>
              <a:rPr lang="ja-JP" altLang="en-US" sz="2000" b="1" dirty="0">
                <a:latin typeface="+mj-ea"/>
              </a:rPr>
              <a:t>応用～非臨床～臨床～実用化のロードマップ（イメージ）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74DF705-AF29-410B-922D-595AB5CD5D11}"/>
              </a:ext>
            </a:extLst>
          </p:cNvPr>
          <p:cNvGrpSpPr/>
          <p:nvPr/>
        </p:nvGrpSpPr>
        <p:grpSpPr>
          <a:xfrm>
            <a:off x="680720" y="1102732"/>
            <a:ext cx="10739120" cy="5552068"/>
            <a:chOff x="1165177" y="1102732"/>
            <a:chExt cx="9817291" cy="5159759"/>
          </a:xfrm>
        </p:grpSpPr>
        <p:graphicFrame>
          <p:nvGraphicFramePr>
            <p:cNvPr id="5" name="図表 4"/>
            <p:cNvGraphicFramePr/>
            <p:nvPr>
              <p:extLst>
                <p:ext uri="{D42A27DB-BD31-4B8C-83A1-F6EECF244321}">
                  <p14:modId xmlns:p14="http://schemas.microsoft.com/office/powerpoint/2010/main" val="3290663337"/>
                </p:ext>
              </p:extLst>
            </p:nvPr>
          </p:nvGraphicFramePr>
          <p:xfrm>
            <a:off x="1486755" y="1102732"/>
            <a:ext cx="9495713" cy="41622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cxnSp>
          <p:nvCxnSpPr>
            <p:cNvPr id="7" name="直線コネクタ 6"/>
            <p:cNvCxnSpPr/>
            <p:nvPr/>
          </p:nvCxnSpPr>
          <p:spPr>
            <a:xfrm>
              <a:off x="1231710" y="2630053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1231710" y="3353043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1231710" y="4076034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1231710" y="4799024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>
              <a:off x="1231710" y="5522015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/>
            <p:nvPr/>
          </p:nvCxnSpPr>
          <p:spPr>
            <a:xfrm>
              <a:off x="1231710" y="1907063"/>
              <a:ext cx="96525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角丸四角形 12"/>
            <p:cNvSpPr/>
            <p:nvPr/>
          </p:nvSpPr>
          <p:spPr>
            <a:xfrm>
              <a:off x="1165177" y="1951419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本態</a:t>
              </a:r>
              <a:endParaRPr lang="en-US" altLang="ja-JP" sz="1300" dirty="0">
                <a:latin typeface="+mj-ea"/>
                <a:ea typeface="+mj-ea"/>
              </a:endParaRPr>
            </a:p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解明</a:t>
              </a:r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1165177" y="2674409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製剤</a:t>
              </a: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165177" y="3388179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薬理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1165177" y="4111169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毒性</a:t>
              </a:r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1165177" y="4842856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en-US" altLang="ja-JP" sz="1300" dirty="0">
                  <a:latin typeface="+mj-ea"/>
                  <a:ea typeface="+mj-ea"/>
                </a:rPr>
                <a:t>ADME</a:t>
              </a:r>
              <a:endParaRPr lang="ja-JP" altLang="en-US" sz="1300" dirty="0">
                <a:latin typeface="+mj-ea"/>
                <a:ea typeface="+mj-ea"/>
              </a:endParaRPr>
            </a:p>
          </p:txBody>
        </p:sp>
        <p:sp>
          <p:nvSpPr>
            <p:cNvPr id="18" name="角丸四角形 17"/>
            <p:cNvSpPr/>
            <p:nvPr/>
          </p:nvSpPr>
          <p:spPr>
            <a:xfrm>
              <a:off x="1165177" y="5557676"/>
              <a:ext cx="465731" cy="6435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臨床</a:t>
              </a:r>
              <a:endParaRPr lang="en-US" altLang="ja-JP" sz="1300" dirty="0">
                <a:latin typeface="+mj-ea"/>
                <a:ea typeface="+mj-ea"/>
              </a:endParaRPr>
            </a:p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試験</a:t>
              </a:r>
            </a:p>
          </p:txBody>
        </p:sp>
        <p:cxnSp>
          <p:nvCxnSpPr>
            <p:cNvPr id="23" name="直線矢印コネクタ 22"/>
            <p:cNvCxnSpPr/>
            <p:nvPr/>
          </p:nvCxnSpPr>
          <p:spPr>
            <a:xfrm>
              <a:off x="1630906" y="1951419"/>
              <a:ext cx="994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矢印コネクタ 23"/>
            <p:cNvCxnSpPr/>
            <p:nvPr/>
          </p:nvCxnSpPr>
          <p:spPr>
            <a:xfrm flipV="1">
              <a:off x="2166804" y="2177557"/>
              <a:ext cx="1704406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1593637" y="1951419"/>
              <a:ext cx="179038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本態解明／予後因子解明</a:t>
              </a:r>
              <a:r>
                <a:rPr lang="en-US" altLang="ja-JP" sz="975" dirty="0" err="1">
                  <a:latin typeface="+mj-ea"/>
                  <a:ea typeface="+mj-ea"/>
                </a:rPr>
                <a:t>etc</a:t>
              </a:r>
              <a:endParaRPr lang="ja-JP" altLang="en-US" sz="975" dirty="0">
                <a:latin typeface="+mj-ea"/>
                <a:ea typeface="+mj-ea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2251739" y="2170667"/>
              <a:ext cx="1569660" cy="2423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創薬ターゲット分子の探索</a:t>
              </a:r>
            </a:p>
          </p:txBody>
        </p:sp>
        <p:cxnSp>
          <p:nvCxnSpPr>
            <p:cNvPr id="28" name="直線矢印コネクタ 27"/>
            <p:cNvCxnSpPr/>
            <p:nvPr/>
          </p:nvCxnSpPr>
          <p:spPr>
            <a:xfrm flipV="1">
              <a:off x="3486876" y="2396492"/>
              <a:ext cx="14332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矢印コネクタ 28"/>
            <p:cNvCxnSpPr/>
            <p:nvPr/>
          </p:nvCxnSpPr>
          <p:spPr>
            <a:xfrm>
              <a:off x="4525087" y="2674409"/>
              <a:ext cx="14332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テキスト ボックス 29"/>
            <p:cNvSpPr txBox="1"/>
            <p:nvPr/>
          </p:nvSpPr>
          <p:spPr>
            <a:xfrm>
              <a:off x="3431431" y="2393903"/>
              <a:ext cx="179038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スクリーニング系の検証</a:t>
              </a:r>
              <a:r>
                <a:rPr lang="en-US" altLang="ja-JP" sz="975" dirty="0" err="1">
                  <a:latin typeface="+mj-ea"/>
                  <a:ea typeface="+mj-ea"/>
                </a:rPr>
                <a:t>etc</a:t>
              </a:r>
              <a:endParaRPr lang="ja-JP" altLang="en-US" sz="975" dirty="0">
                <a:latin typeface="+mj-ea"/>
                <a:ea typeface="+mj-ea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4525086" y="2662784"/>
              <a:ext cx="179038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リード化合物の最適化</a:t>
              </a:r>
              <a:r>
                <a:rPr lang="en-US" altLang="ja-JP" sz="975" dirty="0" err="1">
                  <a:latin typeface="+mj-ea"/>
                  <a:ea typeface="+mj-ea"/>
                </a:rPr>
                <a:t>etc</a:t>
              </a:r>
              <a:endParaRPr lang="ja-JP" altLang="en-US" sz="975" dirty="0">
                <a:latin typeface="+mj-ea"/>
                <a:ea typeface="+mj-ea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4969506" y="2913968"/>
              <a:ext cx="82248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少量製造</a:t>
              </a:r>
            </a:p>
          </p:txBody>
        </p:sp>
        <p:cxnSp>
          <p:nvCxnSpPr>
            <p:cNvPr id="33" name="直線矢印コネクタ 32"/>
            <p:cNvCxnSpPr/>
            <p:nvPr/>
          </p:nvCxnSpPr>
          <p:spPr>
            <a:xfrm>
              <a:off x="4968638" y="2923332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矢印コネクタ 33"/>
            <p:cNvCxnSpPr/>
            <p:nvPr/>
          </p:nvCxnSpPr>
          <p:spPr>
            <a:xfrm>
              <a:off x="6290054" y="2947235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5" name="テキスト ボックス 34"/>
            <p:cNvSpPr txBox="1"/>
            <p:nvPr/>
          </p:nvSpPr>
          <p:spPr>
            <a:xfrm>
              <a:off x="6242699" y="2927276"/>
              <a:ext cx="95044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中規模生産</a:t>
              </a:r>
            </a:p>
          </p:txBody>
        </p:sp>
        <p:cxnSp>
          <p:nvCxnSpPr>
            <p:cNvPr id="36" name="直線矢印コネクタ 35"/>
            <p:cNvCxnSpPr/>
            <p:nvPr/>
          </p:nvCxnSpPr>
          <p:spPr>
            <a:xfrm>
              <a:off x="7709421" y="2933927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テキスト ボックス 36"/>
            <p:cNvSpPr txBox="1"/>
            <p:nvPr/>
          </p:nvSpPr>
          <p:spPr>
            <a:xfrm>
              <a:off x="7662066" y="2913968"/>
              <a:ext cx="93222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大規模生産</a:t>
              </a:r>
            </a:p>
          </p:txBody>
        </p:sp>
        <p:cxnSp>
          <p:nvCxnSpPr>
            <p:cNvPr id="40" name="直線矢印コネクタ 39"/>
            <p:cNvCxnSpPr/>
            <p:nvPr/>
          </p:nvCxnSpPr>
          <p:spPr>
            <a:xfrm>
              <a:off x="8019911" y="5575460"/>
              <a:ext cx="2340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テキスト ボックス 40"/>
            <p:cNvSpPr txBox="1"/>
            <p:nvPr/>
          </p:nvSpPr>
          <p:spPr>
            <a:xfrm>
              <a:off x="7931199" y="5574077"/>
              <a:ext cx="66475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治験届</a:t>
              </a:r>
            </a:p>
          </p:txBody>
        </p:sp>
        <p:cxnSp>
          <p:nvCxnSpPr>
            <p:cNvPr id="42" name="直線矢印コネクタ 41"/>
            <p:cNvCxnSpPr/>
            <p:nvPr/>
          </p:nvCxnSpPr>
          <p:spPr>
            <a:xfrm>
              <a:off x="8093619" y="5799139"/>
              <a:ext cx="3802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テキスト ボックス 42"/>
            <p:cNvSpPr txBox="1"/>
            <p:nvPr/>
          </p:nvSpPr>
          <p:spPr>
            <a:xfrm>
              <a:off x="8040201" y="5792451"/>
              <a:ext cx="555750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第</a:t>
              </a:r>
              <a:r>
                <a:rPr lang="en-US" altLang="ja-JP" sz="975" dirty="0">
                  <a:latin typeface="+mj-ea"/>
                  <a:ea typeface="+mj-ea"/>
                </a:rPr>
                <a:t>Ⅰ</a:t>
              </a:r>
              <a:r>
                <a:rPr lang="ja-JP" altLang="en-US" sz="975" dirty="0">
                  <a:latin typeface="+mj-ea"/>
                  <a:ea typeface="+mj-ea"/>
                </a:rPr>
                <a:t>相</a:t>
              </a:r>
            </a:p>
          </p:txBody>
        </p:sp>
        <p:cxnSp>
          <p:nvCxnSpPr>
            <p:cNvPr id="44" name="直線矢印コネクタ 43"/>
            <p:cNvCxnSpPr/>
            <p:nvPr/>
          </p:nvCxnSpPr>
          <p:spPr>
            <a:xfrm>
              <a:off x="8482074" y="5876762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テキスト ボックス 44"/>
            <p:cNvSpPr txBox="1"/>
            <p:nvPr/>
          </p:nvSpPr>
          <p:spPr>
            <a:xfrm>
              <a:off x="8208423" y="5870076"/>
              <a:ext cx="1164097" cy="392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75" dirty="0">
                  <a:latin typeface="+mj-ea"/>
                  <a:ea typeface="+mj-ea"/>
                </a:rPr>
                <a:t>第</a:t>
              </a:r>
              <a:r>
                <a:rPr lang="en-US" altLang="ja-JP" sz="975" dirty="0">
                  <a:latin typeface="+mj-ea"/>
                  <a:ea typeface="+mj-ea"/>
                </a:rPr>
                <a:t>Ⅱ</a:t>
              </a:r>
              <a:r>
                <a:rPr lang="ja-JP" altLang="en-US" sz="975" dirty="0">
                  <a:latin typeface="+mj-ea"/>
                  <a:ea typeface="+mj-ea"/>
                </a:rPr>
                <a:t>相</a:t>
              </a:r>
              <a:endParaRPr lang="en-US" altLang="ja-JP" sz="975" dirty="0">
                <a:latin typeface="+mj-ea"/>
                <a:ea typeface="+mj-ea"/>
              </a:endParaRPr>
            </a:p>
            <a:p>
              <a:pPr algn="ctr"/>
              <a:r>
                <a:rPr lang="ja-JP" altLang="en-US" sz="975" dirty="0">
                  <a:latin typeface="+mj-ea"/>
                  <a:ea typeface="+mj-ea"/>
                </a:rPr>
                <a:t>（</a:t>
              </a:r>
              <a:r>
                <a:rPr lang="en-US" altLang="ja-JP" sz="975" dirty="0">
                  <a:latin typeface="+mj-ea"/>
                  <a:ea typeface="+mj-ea"/>
                </a:rPr>
                <a:t>POC</a:t>
              </a:r>
              <a:r>
                <a:rPr lang="ja-JP" altLang="en-US" sz="975" dirty="0" err="1">
                  <a:latin typeface="+mj-ea"/>
                  <a:ea typeface="+mj-ea"/>
                </a:rPr>
                <a:t>，</a:t>
              </a:r>
              <a:r>
                <a:rPr lang="ja-JP" altLang="en-US" sz="975" dirty="0">
                  <a:latin typeface="+mj-ea"/>
                  <a:ea typeface="+mj-ea"/>
                </a:rPr>
                <a:t>用量検討）</a:t>
              </a:r>
            </a:p>
          </p:txBody>
        </p:sp>
        <p:cxnSp>
          <p:nvCxnSpPr>
            <p:cNvPr id="46" name="直線矢印コネクタ 45"/>
            <p:cNvCxnSpPr/>
            <p:nvPr/>
          </p:nvCxnSpPr>
          <p:spPr>
            <a:xfrm>
              <a:off x="9114381" y="5942657"/>
              <a:ext cx="10237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テキスト ボックス 46"/>
            <p:cNvSpPr txBox="1"/>
            <p:nvPr/>
          </p:nvSpPr>
          <p:spPr>
            <a:xfrm>
              <a:off x="9393630" y="5935970"/>
              <a:ext cx="555750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第</a:t>
              </a:r>
              <a:r>
                <a:rPr lang="en-US" altLang="ja-JP" sz="975" dirty="0">
                  <a:latin typeface="+mj-ea"/>
                  <a:ea typeface="+mj-ea"/>
                </a:rPr>
                <a:t>Ⅲ</a:t>
              </a:r>
              <a:r>
                <a:rPr lang="ja-JP" altLang="en-US" sz="975" dirty="0">
                  <a:latin typeface="+mj-ea"/>
                  <a:ea typeface="+mj-ea"/>
                </a:rPr>
                <a:t>相</a:t>
              </a: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5228031" y="3134656"/>
              <a:ext cx="672750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安定性</a:t>
              </a:r>
            </a:p>
          </p:txBody>
        </p:sp>
        <p:cxnSp>
          <p:nvCxnSpPr>
            <p:cNvPr id="49" name="直線矢印コネクタ 48"/>
            <p:cNvCxnSpPr/>
            <p:nvPr/>
          </p:nvCxnSpPr>
          <p:spPr>
            <a:xfrm>
              <a:off x="5138451" y="3144021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テキスト ボックス 49"/>
            <p:cNvSpPr txBox="1"/>
            <p:nvPr/>
          </p:nvSpPr>
          <p:spPr>
            <a:xfrm>
              <a:off x="6997091" y="3134656"/>
              <a:ext cx="921173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長期安定性</a:t>
              </a:r>
            </a:p>
          </p:txBody>
        </p:sp>
        <p:cxnSp>
          <p:nvCxnSpPr>
            <p:cNvPr id="51" name="直線矢印コネクタ 50"/>
            <p:cNvCxnSpPr/>
            <p:nvPr/>
          </p:nvCxnSpPr>
          <p:spPr>
            <a:xfrm>
              <a:off x="6208915" y="3144021"/>
              <a:ext cx="21352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テキスト ボックス 51"/>
            <p:cNvSpPr txBox="1"/>
            <p:nvPr/>
          </p:nvSpPr>
          <p:spPr>
            <a:xfrm>
              <a:off x="4899032" y="3446128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薬効（生体外）</a:t>
              </a:r>
            </a:p>
          </p:txBody>
        </p:sp>
        <p:cxnSp>
          <p:nvCxnSpPr>
            <p:cNvPr id="53" name="直線矢印コネクタ 52"/>
            <p:cNvCxnSpPr/>
            <p:nvPr/>
          </p:nvCxnSpPr>
          <p:spPr>
            <a:xfrm>
              <a:off x="4964699" y="3455492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テキスト ボックス 53"/>
            <p:cNvSpPr txBox="1"/>
            <p:nvPr/>
          </p:nvSpPr>
          <p:spPr>
            <a:xfrm>
              <a:off x="5798398" y="3658030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薬効（動物）</a:t>
              </a:r>
            </a:p>
          </p:txBody>
        </p:sp>
        <p:cxnSp>
          <p:nvCxnSpPr>
            <p:cNvPr id="55" name="直線矢印コネクタ 54"/>
            <p:cNvCxnSpPr/>
            <p:nvPr/>
          </p:nvCxnSpPr>
          <p:spPr>
            <a:xfrm>
              <a:off x="5553575" y="3667394"/>
              <a:ext cx="11700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7501535" y="3658030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薬効（追加）</a:t>
              </a:r>
            </a:p>
          </p:txBody>
        </p:sp>
        <p:cxnSp>
          <p:nvCxnSpPr>
            <p:cNvPr id="57" name="直線矢印コネクタ 56"/>
            <p:cNvCxnSpPr/>
            <p:nvPr/>
          </p:nvCxnSpPr>
          <p:spPr>
            <a:xfrm>
              <a:off x="7576361" y="3667394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テキスト ボックス 57"/>
            <p:cNvSpPr txBox="1"/>
            <p:nvPr/>
          </p:nvSpPr>
          <p:spPr>
            <a:xfrm>
              <a:off x="5065367" y="4111168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単回反復毒性</a:t>
              </a:r>
            </a:p>
          </p:txBody>
        </p:sp>
        <p:cxnSp>
          <p:nvCxnSpPr>
            <p:cNvPr id="59" name="直線矢印コネクタ 58"/>
            <p:cNvCxnSpPr/>
            <p:nvPr/>
          </p:nvCxnSpPr>
          <p:spPr>
            <a:xfrm>
              <a:off x="5131034" y="4120533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テキスト ボックス 59"/>
            <p:cNvSpPr txBox="1"/>
            <p:nvPr/>
          </p:nvSpPr>
          <p:spPr>
            <a:xfrm>
              <a:off x="5170905" y="4313766"/>
              <a:ext cx="806146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遺伝毒性</a:t>
              </a:r>
            </a:p>
          </p:txBody>
        </p:sp>
        <p:cxnSp>
          <p:nvCxnSpPr>
            <p:cNvPr id="61" name="直線矢印コネクタ 60"/>
            <p:cNvCxnSpPr/>
            <p:nvPr/>
          </p:nvCxnSpPr>
          <p:spPr>
            <a:xfrm>
              <a:off x="5158949" y="4323130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2" name="テキスト ボックス 61"/>
            <p:cNvSpPr txBox="1"/>
            <p:nvPr/>
          </p:nvSpPr>
          <p:spPr>
            <a:xfrm>
              <a:off x="5834246" y="4313766"/>
              <a:ext cx="908418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局所刺激性</a:t>
              </a:r>
            </a:p>
          </p:txBody>
        </p:sp>
        <p:cxnSp>
          <p:nvCxnSpPr>
            <p:cNvPr id="63" name="直線矢印コネクタ 62"/>
            <p:cNvCxnSpPr/>
            <p:nvPr/>
          </p:nvCxnSpPr>
          <p:spPr>
            <a:xfrm>
              <a:off x="5855557" y="4323130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テキスト ボックス 63"/>
            <p:cNvSpPr txBox="1"/>
            <p:nvPr/>
          </p:nvSpPr>
          <p:spPr>
            <a:xfrm>
              <a:off x="6302092" y="4563718"/>
              <a:ext cx="921173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長期毒性</a:t>
              </a:r>
            </a:p>
          </p:txBody>
        </p:sp>
        <p:cxnSp>
          <p:nvCxnSpPr>
            <p:cNvPr id="65" name="直線矢印コネクタ 64"/>
            <p:cNvCxnSpPr/>
            <p:nvPr/>
          </p:nvCxnSpPr>
          <p:spPr>
            <a:xfrm>
              <a:off x="5170162" y="4573082"/>
              <a:ext cx="289575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6" name="テキスト ボックス 65"/>
            <p:cNvSpPr txBox="1"/>
            <p:nvPr/>
          </p:nvSpPr>
          <p:spPr>
            <a:xfrm>
              <a:off x="4920343" y="4922692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単回反復</a:t>
              </a:r>
              <a:r>
                <a:rPr lang="en-US" altLang="ja-JP" sz="975" dirty="0">
                  <a:latin typeface="+mj-ea"/>
                  <a:ea typeface="+mj-ea"/>
                </a:rPr>
                <a:t>PK</a:t>
              </a:r>
              <a:endParaRPr lang="ja-JP" altLang="en-US" sz="975" dirty="0">
                <a:latin typeface="+mj-ea"/>
                <a:ea typeface="+mj-ea"/>
              </a:endParaRPr>
            </a:p>
          </p:txBody>
        </p:sp>
        <p:cxnSp>
          <p:nvCxnSpPr>
            <p:cNvPr id="67" name="直線矢印コネクタ 66"/>
            <p:cNvCxnSpPr/>
            <p:nvPr/>
          </p:nvCxnSpPr>
          <p:spPr>
            <a:xfrm>
              <a:off x="4995170" y="4932056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テキスト ボックス 67"/>
            <p:cNvSpPr txBox="1"/>
            <p:nvPr/>
          </p:nvSpPr>
          <p:spPr>
            <a:xfrm>
              <a:off x="5608199" y="5136699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吸収率確認</a:t>
              </a:r>
            </a:p>
          </p:txBody>
        </p:sp>
        <p:cxnSp>
          <p:nvCxnSpPr>
            <p:cNvPr id="69" name="直線矢印コネクタ 68"/>
            <p:cNvCxnSpPr/>
            <p:nvPr/>
          </p:nvCxnSpPr>
          <p:spPr>
            <a:xfrm>
              <a:off x="5683026" y="5146064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テキスト ボックス 69"/>
            <p:cNvSpPr txBox="1"/>
            <p:nvPr/>
          </p:nvSpPr>
          <p:spPr>
            <a:xfrm>
              <a:off x="6342751" y="4911638"/>
              <a:ext cx="64766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975" dirty="0">
                  <a:latin typeface="+mj-ea"/>
                  <a:ea typeface="+mj-ea"/>
                </a:rPr>
                <a:t>TK</a:t>
              </a:r>
              <a:r>
                <a:rPr lang="ja-JP" altLang="en-US" sz="975" dirty="0">
                  <a:latin typeface="+mj-ea"/>
                  <a:ea typeface="+mj-ea"/>
                </a:rPr>
                <a:t>試験</a:t>
              </a:r>
            </a:p>
          </p:txBody>
        </p:sp>
        <p:cxnSp>
          <p:nvCxnSpPr>
            <p:cNvPr id="71" name="直線矢印コネクタ 70"/>
            <p:cNvCxnSpPr/>
            <p:nvPr/>
          </p:nvCxnSpPr>
          <p:spPr>
            <a:xfrm>
              <a:off x="6217980" y="4921002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テキスト ボックス 71"/>
            <p:cNvSpPr txBox="1"/>
            <p:nvPr/>
          </p:nvSpPr>
          <p:spPr>
            <a:xfrm>
              <a:off x="7712001" y="5132017"/>
              <a:ext cx="1004652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薬物相互作用</a:t>
              </a:r>
            </a:p>
          </p:txBody>
        </p:sp>
        <p:cxnSp>
          <p:nvCxnSpPr>
            <p:cNvPr id="73" name="直線矢印コネクタ 72"/>
            <p:cNvCxnSpPr/>
            <p:nvPr/>
          </p:nvCxnSpPr>
          <p:spPr>
            <a:xfrm>
              <a:off x="7566979" y="5141381"/>
              <a:ext cx="11700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下矢印 73"/>
            <p:cNvSpPr/>
            <p:nvPr/>
          </p:nvSpPr>
          <p:spPr>
            <a:xfrm>
              <a:off x="4833067" y="1119362"/>
              <a:ext cx="699907" cy="805408"/>
            </a:xfrm>
            <a:prstGeom prst="down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300" b="1" dirty="0">
                  <a:solidFill>
                    <a:srgbClr val="C00000"/>
                  </a:solidFill>
                  <a:latin typeface="+mj-ea"/>
                  <a:ea typeface="+mj-ea"/>
                </a:rPr>
                <a:t>現在地</a:t>
              </a: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4259454" y="1556793"/>
              <a:ext cx="683124" cy="2950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2020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5777836" y="1556828"/>
              <a:ext cx="683124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2021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8807353" y="1541675"/>
              <a:ext cx="683124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2023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9998076" y="1548192"/>
              <a:ext cx="683124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2030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9202918" y="3393213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臨床薬理試験</a:t>
              </a:r>
            </a:p>
          </p:txBody>
        </p:sp>
        <p:cxnSp>
          <p:nvCxnSpPr>
            <p:cNvPr id="80" name="直線矢印コネクタ 79"/>
            <p:cNvCxnSpPr/>
            <p:nvPr/>
          </p:nvCxnSpPr>
          <p:spPr>
            <a:xfrm>
              <a:off x="8958095" y="3402577"/>
              <a:ext cx="11700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角丸四角形 80"/>
            <p:cNvSpPr/>
            <p:nvPr/>
          </p:nvSpPr>
          <p:spPr>
            <a:xfrm>
              <a:off x="10138133" y="1873026"/>
              <a:ext cx="219667" cy="4288007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300" dirty="0">
                  <a:latin typeface="+mj-ea"/>
                  <a:ea typeface="+mj-ea"/>
                </a:rPr>
                <a:t>薬事承認</a:t>
              </a: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7530005" y="4313607"/>
              <a:ext cx="964976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生殖発生毒性</a:t>
              </a:r>
            </a:p>
          </p:txBody>
        </p:sp>
        <p:cxnSp>
          <p:nvCxnSpPr>
            <p:cNvPr id="83" name="直線矢印コネクタ 82"/>
            <p:cNvCxnSpPr/>
            <p:nvPr/>
          </p:nvCxnSpPr>
          <p:spPr>
            <a:xfrm>
              <a:off x="7551316" y="4322971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4" name="テキスト ボックス 83"/>
            <p:cNvSpPr txBox="1"/>
            <p:nvPr/>
          </p:nvSpPr>
          <p:spPr>
            <a:xfrm>
              <a:off x="8397277" y="4313606"/>
              <a:ext cx="90674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がん原性</a:t>
              </a:r>
            </a:p>
          </p:txBody>
        </p:sp>
        <p:cxnSp>
          <p:nvCxnSpPr>
            <p:cNvPr id="85" name="直線矢印コネクタ 84"/>
            <p:cNvCxnSpPr/>
            <p:nvPr/>
          </p:nvCxnSpPr>
          <p:spPr>
            <a:xfrm>
              <a:off x="8374232" y="4322970"/>
              <a:ext cx="643500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線矢印コネクタ 85"/>
            <p:cNvCxnSpPr/>
            <p:nvPr/>
          </p:nvCxnSpPr>
          <p:spPr>
            <a:xfrm>
              <a:off x="4997966" y="3855907"/>
              <a:ext cx="502936" cy="0"/>
            </a:xfrm>
            <a:prstGeom prst="straightConnector1">
              <a:avLst/>
            </a:prstGeom>
            <a:ln w="25400">
              <a:headEnd type="triangle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89" name="テキスト ボックス 88"/>
            <p:cNvSpPr txBox="1"/>
            <p:nvPr/>
          </p:nvSpPr>
          <p:spPr>
            <a:xfrm>
              <a:off x="4921210" y="3846543"/>
              <a:ext cx="935214" cy="242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975" dirty="0">
                  <a:latin typeface="+mj-ea"/>
                  <a:ea typeface="+mj-ea"/>
                </a:rPr>
                <a:t>一般薬理</a:t>
              </a: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1858284" y="3099535"/>
              <a:ext cx="2579076" cy="284312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ja-JP" altLang="en-US" sz="1463" dirty="0">
                  <a:latin typeface="+mj-ea"/>
                  <a:ea typeface="+mj-ea"/>
                </a:rPr>
                <a:t>次ページのテンプレートをご利用ください。</a:t>
              </a:r>
              <a:endParaRPr lang="en-US" altLang="ja-JP" sz="1463" dirty="0">
                <a:latin typeface="+mj-ea"/>
                <a:ea typeface="+mj-ea"/>
              </a:endParaRPr>
            </a:p>
            <a:p>
              <a:endParaRPr lang="en-US" altLang="ja-JP" sz="1463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r>
                <a:rPr lang="ja-JP" altLang="en-US" sz="1300" b="1" dirty="0">
                  <a:solidFill>
                    <a:srgbClr val="FFFF00"/>
                  </a:solidFill>
                  <a:latin typeface="+mj-ea"/>
                  <a:ea typeface="+mj-ea"/>
                </a:rPr>
                <a:t>提案が現在どこに位置するか明確にし（現在地の矢印）</a:t>
              </a:r>
              <a:r>
                <a:rPr lang="ja-JP" altLang="en-US" sz="1300" dirty="0">
                  <a:latin typeface="+mj-ea"/>
                  <a:ea typeface="+mj-ea"/>
                </a:rPr>
                <a:t>、上部の研究開発のステージを示す水色のバーの長さを調節してください。</a:t>
              </a:r>
              <a:endParaRPr lang="en-US" altLang="ja-JP" sz="1300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endParaRPr lang="en-US" altLang="ja-JP" sz="1300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r>
                <a:rPr lang="ja-JP" altLang="en-US" sz="1300" dirty="0">
                  <a:latin typeface="+mj-ea"/>
                  <a:ea typeface="+mj-ea"/>
                </a:rPr>
                <a:t>左のオレンジの研究項目についても同様です。</a:t>
              </a:r>
              <a:endParaRPr lang="en-US" altLang="ja-JP" sz="1300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endParaRPr lang="en-US" altLang="ja-JP" sz="1300" dirty="0">
                <a:latin typeface="+mj-ea"/>
                <a:ea typeface="+mj-ea"/>
              </a:endParaRPr>
            </a:p>
            <a:p>
              <a:pPr marL="232172" indent="-232172">
                <a:buFont typeface="Arial" panose="020B0604020202020204" pitchFamily="34" charset="0"/>
                <a:buChar char="•"/>
              </a:pPr>
              <a:r>
                <a:rPr lang="ja-JP" altLang="en-US" sz="1300" dirty="0">
                  <a:latin typeface="+mj-ea"/>
                  <a:ea typeface="+mj-ea"/>
                </a:rPr>
                <a:t>適宜、削除、変更または追記してください。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  <p:sp>
          <p:nvSpPr>
            <p:cNvPr id="87" name="テキスト ボックス 86"/>
            <p:cNvSpPr txBox="1"/>
            <p:nvPr/>
          </p:nvSpPr>
          <p:spPr>
            <a:xfrm>
              <a:off x="7280855" y="1552323"/>
              <a:ext cx="683124" cy="3174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463" dirty="0">
                  <a:latin typeface="+mj-ea"/>
                  <a:ea typeface="+mj-ea"/>
                </a:rPr>
                <a:t>2022</a:t>
              </a:r>
              <a:endParaRPr lang="ja-JP" altLang="en-US" sz="1463" dirty="0">
                <a:latin typeface="+mj-ea"/>
                <a:ea typeface="+mj-ea"/>
              </a:endParaRPr>
            </a:p>
          </p:txBody>
        </p:sp>
      </p:grpSp>
      <p:sp>
        <p:nvSpPr>
          <p:cNvPr id="90" name="タイトル 3"/>
          <p:cNvSpPr txBox="1">
            <a:spLocks/>
          </p:cNvSpPr>
          <p:nvPr/>
        </p:nvSpPr>
        <p:spPr>
          <a:xfrm>
            <a:off x="8473869" y="694001"/>
            <a:ext cx="3414407" cy="324135"/>
          </a:xfrm>
          <a:prstGeom prst="rect">
            <a:avLst/>
          </a:prstGeom>
        </p:spPr>
        <p:txBody>
          <a:bodyPr vert="horz" lIns="74295" tIns="37148" rIns="74295" bIns="37148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>
                <a:latin typeface="+mj-ea"/>
              </a:rPr>
              <a:t>研究開発代表者氏名：英目度　太郞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47577" y="25731"/>
            <a:ext cx="1043543" cy="523220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FF0000"/>
                </a:solidFill>
              </a:rPr>
              <a:t>参考</a:t>
            </a:r>
            <a:endParaRPr lang="en-US" altLang="ja-JP" sz="2800" b="1" baseline="30000" dirty="0">
              <a:solidFill>
                <a:srgbClr val="FF0000"/>
              </a:solidFill>
            </a:endParaRPr>
          </a:p>
        </p:txBody>
      </p:sp>
      <p:sp>
        <p:nvSpPr>
          <p:cNvPr id="91" name="角丸四角形 90"/>
          <p:cNvSpPr/>
          <p:nvPr/>
        </p:nvSpPr>
        <p:spPr>
          <a:xfrm>
            <a:off x="4049673" y="6073141"/>
            <a:ext cx="3931311" cy="613582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+mj-ea"/>
                <a:ea typeface="+mj-ea"/>
              </a:rPr>
              <a:t>申請期間のみではなく、研究全体の</a:t>
            </a:r>
            <a:endParaRPr lang="en-US" altLang="ja-JP" b="1" dirty="0">
              <a:solidFill>
                <a:schemeClr val="bg1"/>
              </a:solidFill>
              <a:latin typeface="+mj-ea"/>
              <a:ea typeface="+mj-ea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+mj-ea"/>
                <a:ea typeface="+mj-ea"/>
              </a:rPr>
              <a:t>スケジュール（ゴールまで）の記載を</a:t>
            </a:r>
          </a:p>
        </p:txBody>
      </p:sp>
      <p:sp>
        <p:nvSpPr>
          <p:cNvPr id="92" name="角丸四角形 91"/>
          <p:cNvSpPr/>
          <p:nvPr/>
        </p:nvSpPr>
        <p:spPr>
          <a:xfrm>
            <a:off x="8320289" y="86982"/>
            <a:ext cx="3635684" cy="419008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研究代表者名を記載してください</a:t>
            </a:r>
          </a:p>
        </p:txBody>
      </p:sp>
      <p:sp>
        <p:nvSpPr>
          <p:cNvPr id="94" name="角丸四角形 93"/>
          <p:cNvSpPr/>
          <p:nvPr/>
        </p:nvSpPr>
        <p:spPr>
          <a:xfrm>
            <a:off x="1231710" y="65945"/>
            <a:ext cx="3893360" cy="407335"/>
          </a:xfrm>
          <a:prstGeom prst="roundRect">
            <a:avLst/>
          </a:prstGeom>
          <a:solidFill>
            <a:srgbClr val="0000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+mj-ea"/>
                <a:ea typeface="+mj-ea"/>
              </a:rPr>
              <a:t>必須書類（スライド</a:t>
            </a:r>
            <a:r>
              <a:rPr lang="en-US" altLang="ja-JP" b="1" dirty="0">
                <a:latin typeface="+mj-ea"/>
                <a:ea typeface="+mj-ea"/>
              </a:rPr>
              <a:t>2</a:t>
            </a:r>
            <a:r>
              <a:rPr lang="ja-JP" altLang="en-US" b="1" dirty="0">
                <a:latin typeface="+mj-ea"/>
                <a:ea typeface="+mj-ea"/>
              </a:rPr>
              <a:t>枚目のみ提出）。</a:t>
            </a:r>
          </a:p>
        </p:txBody>
      </p:sp>
    </p:spTree>
    <p:extLst>
      <p:ext uri="{BB962C8B-B14F-4D97-AF65-F5344CB8AC3E}">
        <p14:creationId xmlns:p14="http://schemas.microsoft.com/office/powerpoint/2010/main" val="3115687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図表 4"/>
          <p:cNvGraphicFramePr/>
          <p:nvPr>
            <p:extLst>
              <p:ext uri="{D42A27DB-BD31-4B8C-83A1-F6EECF244321}">
                <p14:modId xmlns:p14="http://schemas.microsoft.com/office/powerpoint/2010/main" val="3924337387"/>
              </p:ext>
            </p:extLst>
          </p:nvPr>
        </p:nvGraphicFramePr>
        <p:xfrm>
          <a:off x="409433" y="565900"/>
          <a:ext cx="11700679" cy="5122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直線コネクタ 6"/>
          <p:cNvCxnSpPr/>
          <p:nvPr/>
        </p:nvCxnSpPr>
        <p:spPr>
          <a:xfrm>
            <a:off x="109181" y="2445681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109181" y="3335515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109181" y="422534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09181" y="5115183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109181" y="6005019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109181" y="1555847"/>
            <a:ext cx="1188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角丸四角形 12"/>
          <p:cNvSpPr/>
          <p:nvPr/>
        </p:nvSpPr>
        <p:spPr>
          <a:xfrm>
            <a:off x="27293" y="161043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本態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解明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27293" y="250027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製剤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7293" y="337875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薬理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27293" y="4268592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毒性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27293" y="5169130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en-US" altLang="ja-JP" sz="1600" dirty="0"/>
              <a:t>ADME</a:t>
            </a:r>
            <a:endParaRPr kumimoji="1" lang="ja-JP" altLang="en-US" sz="1600" dirty="0"/>
          </a:p>
        </p:txBody>
      </p:sp>
      <p:sp>
        <p:nvSpPr>
          <p:cNvPr id="18" name="角丸四角形 17"/>
          <p:cNvSpPr/>
          <p:nvPr/>
        </p:nvSpPr>
        <p:spPr>
          <a:xfrm>
            <a:off x="27293" y="6048909"/>
            <a:ext cx="573207" cy="7920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kumimoji="1" lang="ja-JP" altLang="en-US" sz="1600" dirty="0"/>
              <a:t>臨床</a:t>
            </a:r>
            <a:endParaRPr kumimoji="1" lang="en-US" altLang="ja-JP" sz="1600" dirty="0"/>
          </a:p>
          <a:p>
            <a:pPr algn="ctr"/>
            <a:r>
              <a:rPr kumimoji="1" lang="ja-JP" altLang="en-US" sz="1600" dirty="0"/>
              <a:t>試験</a:t>
            </a:r>
          </a:p>
        </p:txBody>
      </p:sp>
      <p:sp>
        <p:nvSpPr>
          <p:cNvPr id="19" name="下矢印 18"/>
          <p:cNvSpPr/>
          <p:nvPr/>
        </p:nvSpPr>
        <p:spPr>
          <a:xfrm>
            <a:off x="3408836" y="564575"/>
            <a:ext cx="861424" cy="991271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rgbClr val="C00000"/>
                </a:solidFill>
              </a:rPr>
              <a:t>現在地</a:t>
            </a:r>
          </a:p>
        </p:txBody>
      </p:sp>
      <p:sp>
        <p:nvSpPr>
          <p:cNvPr id="20" name="タイトル 3"/>
          <p:cNvSpPr txBox="1">
            <a:spLocks/>
          </p:cNvSpPr>
          <p:nvPr/>
        </p:nvSpPr>
        <p:spPr>
          <a:xfrm>
            <a:off x="-417805" y="1910"/>
            <a:ext cx="9194708" cy="565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/>
              <a:t>応用～非臨床～臨床～実用化のロードマップ（イメージ）</a:t>
            </a:r>
            <a:endParaRPr lang="ja-JP" altLang="en-US" sz="2400" dirty="0"/>
          </a:p>
        </p:txBody>
      </p:sp>
      <p:sp>
        <p:nvSpPr>
          <p:cNvPr id="21" name="タイトル 3"/>
          <p:cNvSpPr txBox="1">
            <a:spLocks/>
          </p:cNvSpPr>
          <p:nvPr/>
        </p:nvSpPr>
        <p:spPr>
          <a:xfrm>
            <a:off x="7828297" y="104864"/>
            <a:ext cx="3584109" cy="377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600" dirty="0"/>
              <a:t>研究開発代表者氏名：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206613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ワイド画面</PresentationFormat>
  <Paragraphs>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応用～非臨床～臨床～実用化のロードマップ（イメージ）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2020-07-03T04:01:37Z</dcterms:created>
  <dcterms:modified xsi:type="dcterms:W3CDTF">2020-07-03T04:01:41Z</dcterms:modified>
</cp:coreProperties>
</file>