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6"/>
  </p:notesMasterIdLst>
  <p:handoutMasterIdLst>
    <p:handoutMasterId r:id="rId17"/>
  </p:handoutMasterIdLst>
  <p:sldIdLst>
    <p:sldId id="329" r:id="rId2"/>
    <p:sldId id="311" r:id="rId3"/>
    <p:sldId id="336" r:id="rId4"/>
    <p:sldId id="331" r:id="rId5"/>
    <p:sldId id="330" r:id="rId6"/>
    <p:sldId id="312" r:id="rId7"/>
    <p:sldId id="332" r:id="rId8"/>
    <p:sldId id="315" r:id="rId9"/>
    <p:sldId id="334" r:id="rId10"/>
    <p:sldId id="338" r:id="rId11"/>
    <p:sldId id="339" r:id="rId12"/>
    <p:sldId id="317" r:id="rId13"/>
    <p:sldId id="313" r:id="rId14"/>
    <p:sldId id="333"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和田祥子" initials="和田祥子" lastIdx="7" clrIdx="0">
    <p:extLst>
      <p:ext uri="{19B8F6BF-5375-455C-9EA6-DF929625EA0E}">
        <p15:presenceInfo xmlns:p15="http://schemas.microsoft.com/office/powerpoint/2012/main" userId="S::000715@amed.go.jp::713ffa51-698e-4962-bf46-310b24347b19" providerId="AD"/>
      </p:ext>
    </p:extLst>
  </p:cmAuthor>
  <p:cmAuthor id="2" name="浅野保" initials="浅野保" lastIdx="1" clrIdx="1">
    <p:extLst>
      <p:ext uri="{19B8F6BF-5375-455C-9EA6-DF929625EA0E}">
        <p15:presenceInfo xmlns:p15="http://schemas.microsoft.com/office/powerpoint/2012/main" userId="S::000230@amed.go.jp::51bd61a2-15a2-40bc-8eee-b746121196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ECFF"/>
    <a:srgbClr val="FF99CC"/>
    <a:srgbClr val="FFFF66"/>
    <a:srgbClr val="0070C0"/>
    <a:srgbClr val="DDFFFF"/>
    <a:srgbClr val="F5F5F5"/>
    <a:srgbClr val="F2F2F2"/>
    <a:srgbClr val="A7FFFF"/>
    <a:srgbClr val="B9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2969" autoAdjust="0"/>
  </p:normalViewPr>
  <p:slideViewPr>
    <p:cSldViewPr snapToGrid="0">
      <p:cViewPr varScale="1">
        <p:scale>
          <a:sx n="114" d="100"/>
          <a:sy n="114" d="100"/>
        </p:scale>
        <p:origin x="154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352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2236" tIns="46118" rIns="92236" bIns="46118"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2236" tIns="46118" rIns="92236" bIns="46118" rtlCol="0" anchor="b"/>
          <a:lstStyle>
            <a:lvl1pPr algn="r">
              <a:defRPr sz="1200"/>
            </a:lvl1pPr>
          </a:lstStyle>
          <a:p>
            <a:fld id="{55F6DC7D-15BA-4D0D-942A-754E81C479C4}" type="slidenum">
              <a:rPr kumimoji="1" lang="ja-JP" altLang="en-US" smtClean="0"/>
              <a:t>‹#›</a:t>
            </a:fld>
            <a:endParaRPr kumimoji="1" lang="ja-JP" altLang="en-US"/>
          </a:p>
        </p:txBody>
      </p:sp>
    </p:spTree>
    <p:extLst>
      <p:ext uri="{BB962C8B-B14F-4D97-AF65-F5344CB8AC3E}">
        <p14:creationId xmlns:p14="http://schemas.microsoft.com/office/powerpoint/2010/main" val="105500374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E5A6A5BC-3C64-4452-A348-D35ECC4A2389}" type="slidenum">
              <a:rPr kumimoji="1" lang="ja-JP" altLang="en-US" smtClean="0"/>
              <a:t>‹#›</a:t>
            </a:fld>
            <a:endParaRPr kumimoji="1" lang="ja-JP" altLang="en-US"/>
          </a:p>
        </p:txBody>
      </p:sp>
    </p:spTree>
    <p:extLst>
      <p:ext uri="{BB962C8B-B14F-4D97-AF65-F5344CB8AC3E}">
        <p14:creationId xmlns:p14="http://schemas.microsoft.com/office/powerpoint/2010/main" val="139569945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54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87797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96435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89616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74593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83381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F96B6F-9F84-4209-89BB-0D855CDCDE8E}" type="slidenum">
              <a:rPr kumimoji="1" lang="ja-JP" altLang="en-US" smtClean="0"/>
              <a:t>‹#›</a:t>
            </a:fld>
            <a:endParaRPr kumimoji="1" lang="ja-JP" altLang="en-US"/>
          </a:p>
        </p:txBody>
      </p:sp>
      <p:sp>
        <p:nvSpPr>
          <p:cNvPr id="13" name="テキスト ボックス 12"/>
          <p:cNvSpPr txBox="1"/>
          <p:nvPr userDrawn="1"/>
        </p:nvSpPr>
        <p:spPr>
          <a:xfrm>
            <a:off x="5772647" y="78015"/>
            <a:ext cx="3275539" cy="276999"/>
          </a:xfrm>
          <a:prstGeom prst="rect">
            <a:avLst/>
          </a:prstGeom>
          <a:noFill/>
        </p:spPr>
        <p:txBody>
          <a:bodyPr wrap="square" rtlCol="0">
            <a:spAutoFit/>
          </a:bodyPr>
          <a:lstStyle/>
          <a:p>
            <a:r>
              <a:rPr kumimoji="1" lang="en-US" altLang="ja-JP" sz="1200" b="1" dirty="0">
                <a:latin typeface="AR P丸ゴシック体E" panose="020F0900000000000000" pitchFamily="50" charset="-128"/>
                <a:ea typeface="AR P丸ゴシック体E" panose="020F0900000000000000" pitchFamily="50" charset="-128"/>
              </a:rPr>
              <a:t>2020</a:t>
            </a:r>
            <a:r>
              <a:rPr kumimoji="1" lang="ja-JP" altLang="en-US" sz="1200" b="1" dirty="0">
                <a:latin typeface="AR P丸ゴシック体E" panose="020F0900000000000000" pitchFamily="50" charset="-128"/>
                <a:ea typeface="AR P丸ゴシック体E" panose="020F0900000000000000" pitchFamily="50" charset="-128"/>
              </a:rPr>
              <a:t>産学連携ワンストップ相談資料 </a:t>
            </a:r>
            <a:r>
              <a:rPr kumimoji="1" lang="en-US" altLang="ja-JP" sz="1200" b="1" dirty="0">
                <a:latin typeface="AR P丸ゴシック体E" panose="020F0900000000000000" pitchFamily="50" charset="-128"/>
                <a:ea typeface="AR P丸ゴシック体E" panose="020F0900000000000000" pitchFamily="50" charset="-128"/>
              </a:rPr>
              <a:t>Ver.1.0</a:t>
            </a:r>
          </a:p>
        </p:txBody>
      </p:sp>
      <p:cxnSp>
        <p:nvCxnSpPr>
          <p:cNvPr id="15" name="直線コネクタ 14"/>
          <p:cNvCxnSpPr/>
          <p:nvPr userDrawn="1"/>
        </p:nvCxnSpPr>
        <p:spPr>
          <a:xfrm>
            <a:off x="333124" y="393114"/>
            <a:ext cx="843566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0241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F96B6F-9F84-4209-89BB-0D855CDCDE8E}" type="slidenum">
              <a:rPr kumimoji="1" lang="ja-JP" altLang="en-US" smtClean="0"/>
              <a:t>‹#›</a:t>
            </a:fld>
            <a:endParaRPr kumimoji="1" lang="ja-JP" altLang="en-US"/>
          </a:p>
        </p:txBody>
      </p:sp>
    </p:spTree>
    <p:extLst>
      <p:ext uri="{BB962C8B-B14F-4D97-AF65-F5344CB8AC3E}">
        <p14:creationId xmlns:p14="http://schemas.microsoft.com/office/powerpoint/2010/main" val="3352364928"/>
      </p:ext>
    </p:extLst>
  </p:cSld>
  <p:clrMap bg1="lt1" tx1="dk1" bg2="lt2" tx2="dk2" accent1="accent1" accent2="accent2" accent3="accent3" accent4="accent4" accent5="accent5" accent6="accent6" hlink="hlink" folHlink="folHlink"/>
  <p:sldLayoutIdLst>
    <p:sldLayoutId id="2147483704" r:id="rId1"/>
  </p:sldLayoutIdLst>
  <p:hf hdr="0" ftr="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57950" y="6196697"/>
            <a:ext cx="2057400" cy="365125"/>
          </a:xfrm>
        </p:spPr>
        <p:txBody>
          <a:bodyPr/>
          <a:lstStyle/>
          <a:p>
            <a:fld id="{89F96B6F-9F84-4209-89BB-0D855CDCDE8E}" type="slidenum">
              <a:rPr kumimoji="1" lang="ja-JP" altLang="en-US" smtClean="0"/>
              <a:t>1</a:t>
            </a:fld>
            <a:endParaRPr kumimoji="1" lang="ja-JP" altLang="en-US" dirty="0"/>
          </a:p>
        </p:txBody>
      </p:sp>
      <p:sp>
        <p:nvSpPr>
          <p:cNvPr id="5" name="テキスト ボックス 4"/>
          <p:cNvSpPr txBox="1"/>
          <p:nvPr/>
        </p:nvSpPr>
        <p:spPr>
          <a:xfrm>
            <a:off x="605260" y="406291"/>
            <a:ext cx="6279283" cy="523220"/>
          </a:xfrm>
          <a:prstGeom prst="rect">
            <a:avLst/>
          </a:prstGeom>
          <a:noFill/>
        </p:spPr>
        <p:txBody>
          <a:bodyPr wrap="none" rtlCol="0">
            <a:spAutoFit/>
          </a:bodyPr>
          <a:lstStyle/>
          <a:p>
            <a:r>
              <a:rPr lang="ja-JP" altLang="en-US" sz="2800" dirty="0">
                <a:latin typeface="+mj-ea"/>
                <a:ea typeface="+mj-ea"/>
              </a:rPr>
              <a:t>産学連携ワンストップ相談時の注意事項</a:t>
            </a:r>
            <a:endParaRPr kumimoji="1" lang="ja-JP" altLang="en-US" sz="2800" dirty="0">
              <a:latin typeface="+mj-ea"/>
              <a:ea typeface="+mj-ea"/>
            </a:endParaRPr>
          </a:p>
        </p:txBody>
      </p:sp>
      <p:sp>
        <p:nvSpPr>
          <p:cNvPr id="7" name="テキスト ボックス 6"/>
          <p:cNvSpPr txBox="1"/>
          <p:nvPr/>
        </p:nvSpPr>
        <p:spPr>
          <a:xfrm>
            <a:off x="336383" y="1118384"/>
            <a:ext cx="8471234" cy="5078313"/>
          </a:xfrm>
          <a:prstGeom prst="rect">
            <a:avLst/>
          </a:prstGeom>
          <a:noFill/>
        </p:spPr>
        <p:txBody>
          <a:bodyPr wrap="square" rtlCol="0">
            <a:spAutoFit/>
          </a:bodyPr>
          <a:lstStyle/>
          <a:p>
            <a:r>
              <a:rPr lang="ja-JP" altLang="en-US" b="1" dirty="0">
                <a:latin typeface="+mj-ea"/>
              </a:rPr>
              <a:t>１．次項記載の事業</a:t>
            </a:r>
            <a:r>
              <a:rPr lang="en-US" altLang="ja-JP" b="1" dirty="0">
                <a:latin typeface="+mj-ea"/>
              </a:rPr>
              <a:t>/</a:t>
            </a:r>
            <a:r>
              <a:rPr lang="ja-JP" altLang="en-US" b="1" dirty="0">
                <a:latin typeface="+mj-ea"/>
              </a:rPr>
              <a:t>テーマから、希望する事業</a:t>
            </a:r>
            <a:r>
              <a:rPr lang="en-US" altLang="ja-JP" b="1" dirty="0">
                <a:latin typeface="+mj-ea"/>
              </a:rPr>
              <a:t>/</a:t>
            </a:r>
            <a:r>
              <a:rPr lang="ja-JP" altLang="en-US" b="1" dirty="0">
                <a:latin typeface="+mj-ea"/>
              </a:rPr>
              <a:t>テーマを選択してください。</a:t>
            </a:r>
            <a:endParaRPr lang="en-US" altLang="ja-JP" b="1" dirty="0">
              <a:latin typeface="+mj-ea"/>
            </a:endParaRPr>
          </a:p>
          <a:p>
            <a:r>
              <a:rPr lang="ja-JP" altLang="en-US" b="1" dirty="0">
                <a:latin typeface="+mj-ea"/>
              </a:rPr>
              <a:t>　　選択に当たっては、</a:t>
            </a:r>
            <a:r>
              <a:rPr lang="en-US" altLang="ja-JP" b="1" dirty="0">
                <a:latin typeface="+mj-ea"/>
              </a:rPr>
              <a:t>AMED</a:t>
            </a:r>
            <a:r>
              <a:rPr lang="ja-JP" altLang="en-US" b="1" dirty="0">
                <a:latin typeface="+mj-ea"/>
              </a:rPr>
              <a:t>ホームページの各事業説明を参照してください。</a:t>
            </a:r>
            <a:endParaRPr lang="en-US" altLang="ja-JP" b="1" dirty="0">
              <a:latin typeface="+mj-ea"/>
            </a:endParaRPr>
          </a:p>
          <a:p>
            <a:r>
              <a:rPr lang="ja-JP" altLang="en-US" b="1" dirty="0">
                <a:latin typeface="+mj-ea"/>
              </a:rPr>
              <a:t>２．課題リーダが申し込み、課題リーダは必ず出席してください。</a:t>
            </a:r>
            <a:endParaRPr lang="en-US" altLang="ja-JP" b="1" dirty="0">
              <a:latin typeface="+mj-ea"/>
            </a:endParaRPr>
          </a:p>
          <a:p>
            <a:r>
              <a:rPr lang="ja-JP" altLang="en-US" b="1" dirty="0">
                <a:latin typeface="+mj-ea"/>
              </a:rPr>
              <a:t>　　共同提案者（アカデミア・臨床家・企業担当者）も極力同席してください。</a:t>
            </a:r>
            <a:endParaRPr lang="en-US" altLang="ja-JP" b="1" dirty="0">
              <a:latin typeface="+mj-ea"/>
            </a:endParaRPr>
          </a:p>
          <a:p>
            <a:r>
              <a:rPr lang="ja-JP" altLang="en-US" b="1" dirty="0">
                <a:latin typeface="+mj-ea"/>
              </a:rPr>
              <a:t>　　ただし、会議室の関係から最大６名までです。</a:t>
            </a:r>
            <a:endParaRPr lang="en-US" altLang="ja-JP" b="1" dirty="0">
              <a:latin typeface="+mj-ea"/>
            </a:endParaRPr>
          </a:p>
          <a:p>
            <a:r>
              <a:rPr kumimoji="1" lang="ja-JP" altLang="en-US" b="1" dirty="0">
                <a:latin typeface="+mj-ea"/>
                <a:ea typeface="+mj-ea"/>
              </a:rPr>
              <a:t>３．相談に当たっては、</a:t>
            </a:r>
            <a:r>
              <a:rPr lang="ja-JP" altLang="en-US" b="1" dirty="0">
                <a:latin typeface="+mj-ea"/>
                <a:ea typeface="+mj-ea"/>
              </a:rPr>
              <a:t>本</a:t>
            </a:r>
            <a:r>
              <a:rPr kumimoji="1" lang="ja-JP" altLang="en-US" b="1" dirty="0">
                <a:latin typeface="+mj-ea"/>
                <a:ea typeface="+mj-ea"/>
              </a:rPr>
              <a:t>雛形で作成した資料を使用してください。</a:t>
            </a:r>
            <a:endParaRPr kumimoji="1" lang="en-US" altLang="ja-JP" b="1" dirty="0">
              <a:latin typeface="+mj-ea"/>
              <a:ea typeface="+mj-ea"/>
            </a:endParaRPr>
          </a:p>
          <a:p>
            <a:r>
              <a:rPr kumimoji="1" lang="ja-JP" altLang="en-US" b="1" dirty="0">
                <a:latin typeface="+mj-ea"/>
                <a:ea typeface="+mj-ea"/>
              </a:rPr>
              <a:t>　　</a:t>
            </a:r>
            <a:r>
              <a:rPr lang="ja-JP" altLang="ja-JP" dirty="0">
                <a:solidFill>
                  <a:schemeClr val="accent1">
                    <a:lumMod val="75000"/>
                  </a:schemeClr>
                </a:solidFill>
              </a:rPr>
              <a:t>（注意書きや</a:t>
            </a:r>
            <a:r>
              <a:rPr lang="ja-JP" altLang="en-US" dirty="0">
                <a:solidFill>
                  <a:schemeClr val="accent1">
                    <a:lumMod val="75000"/>
                  </a:schemeClr>
                </a:solidFill>
              </a:rPr>
              <a:t>記載例</a:t>
            </a:r>
            <a:r>
              <a:rPr lang="ja-JP" altLang="ja-JP" dirty="0">
                <a:solidFill>
                  <a:schemeClr val="accent1">
                    <a:lumMod val="75000"/>
                  </a:schemeClr>
                </a:solidFill>
              </a:rPr>
              <a:t>は、作成時に削除してください。）</a:t>
            </a:r>
            <a:endParaRPr kumimoji="1" lang="en-US" altLang="ja-JP" b="1" dirty="0">
              <a:solidFill>
                <a:schemeClr val="accent1">
                  <a:lumMod val="75000"/>
                </a:schemeClr>
              </a:solidFill>
              <a:latin typeface="+mj-ea"/>
              <a:ea typeface="+mj-ea"/>
            </a:endParaRPr>
          </a:p>
          <a:p>
            <a:r>
              <a:rPr lang="ja-JP" altLang="en-US" b="1" dirty="0">
                <a:latin typeface="+mj-ea"/>
                <a:ea typeface="+mj-ea"/>
              </a:rPr>
              <a:t>　　必要に応じ、項目を複製してください。</a:t>
            </a:r>
            <a:endParaRPr lang="en-US" altLang="ja-JP" b="1" dirty="0">
              <a:latin typeface="+mj-ea"/>
              <a:ea typeface="+mj-ea"/>
            </a:endParaRPr>
          </a:p>
          <a:p>
            <a:r>
              <a:rPr lang="ja-JP" altLang="en-US" b="1" dirty="0">
                <a:latin typeface="+mj-ea"/>
              </a:rPr>
              <a:t>　　本雛形を使用しない場合は、雛形と同じ内容を含めて下さい。</a:t>
            </a:r>
            <a:endParaRPr lang="en-US" altLang="ja-JP" b="1" dirty="0">
              <a:latin typeface="+mj-ea"/>
            </a:endParaRPr>
          </a:p>
          <a:p>
            <a:r>
              <a:rPr lang="ja-JP" altLang="en-US" b="1" dirty="0">
                <a:latin typeface="+mj-ea"/>
              </a:rPr>
              <a:t>　　雛形の項目以外を記載する場合は、項目名をつけて挿入してください。</a:t>
            </a:r>
            <a:endParaRPr lang="en-US" altLang="ja-JP" b="1" dirty="0">
              <a:latin typeface="+mj-ea"/>
            </a:endParaRPr>
          </a:p>
          <a:p>
            <a:r>
              <a:rPr lang="ja-JP" altLang="en-US" b="1" dirty="0">
                <a:latin typeface="+mj-ea"/>
              </a:rPr>
              <a:t>　　記載が難しい項目は空欄でかまいません。</a:t>
            </a:r>
            <a:endParaRPr lang="en-US" altLang="ja-JP" b="1" dirty="0">
              <a:latin typeface="+mj-ea"/>
            </a:endParaRPr>
          </a:p>
          <a:p>
            <a:r>
              <a:rPr kumimoji="1" lang="ja-JP" altLang="en-US" b="1" dirty="0">
                <a:latin typeface="+mj-ea"/>
                <a:ea typeface="+mj-ea"/>
              </a:rPr>
              <a:t>　　相談時間は</a:t>
            </a:r>
            <a:r>
              <a:rPr kumimoji="1" lang="en-US" altLang="ja-JP" b="1" dirty="0">
                <a:latin typeface="+mj-ea"/>
                <a:ea typeface="+mj-ea"/>
              </a:rPr>
              <a:t>1</a:t>
            </a:r>
            <a:r>
              <a:rPr kumimoji="1" lang="ja-JP" altLang="en-US" b="1" dirty="0">
                <a:latin typeface="+mj-ea"/>
                <a:ea typeface="+mj-ea"/>
              </a:rPr>
              <a:t>時間以内です。相談時間の延長はできません。</a:t>
            </a:r>
            <a:r>
              <a:rPr lang="ja-JP" altLang="en-US" b="1" dirty="0">
                <a:latin typeface="+mj-ea"/>
                <a:ea typeface="+mj-ea"/>
              </a:rPr>
              <a:t>　</a:t>
            </a:r>
            <a:endParaRPr lang="en-US" altLang="ja-JP" b="1" dirty="0">
              <a:latin typeface="+mj-ea"/>
              <a:ea typeface="+mj-ea"/>
            </a:endParaRPr>
          </a:p>
          <a:p>
            <a:r>
              <a:rPr lang="ja-JP" altLang="en-US" b="1" dirty="0">
                <a:latin typeface="+mj-ea"/>
                <a:ea typeface="+mj-ea"/>
              </a:rPr>
              <a:t>　　提案予定概要の説明時間は</a:t>
            </a:r>
            <a:r>
              <a:rPr lang="en-US" altLang="ja-JP" b="1" dirty="0">
                <a:latin typeface="+mj-ea"/>
                <a:ea typeface="+mj-ea"/>
              </a:rPr>
              <a:t>20</a:t>
            </a:r>
            <a:r>
              <a:rPr lang="ja-JP" altLang="en-US" b="1" dirty="0">
                <a:latin typeface="+mj-ea"/>
                <a:ea typeface="+mj-ea"/>
              </a:rPr>
              <a:t>分程度に納めてください。</a:t>
            </a:r>
            <a:endParaRPr kumimoji="1" lang="en-US" altLang="ja-JP" b="1" dirty="0">
              <a:latin typeface="+mj-ea"/>
              <a:ea typeface="+mj-ea"/>
            </a:endParaRPr>
          </a:p>
          <a:p>
            <a:r>
              <a:rPr lang="ja-JP" altLang="en-US" b="1" dirty="0">
                <a:latin typeface="+mj-ea"/>
                <a:ea typeface="+mj-ea"/>
              </a:rPr>
              <a:t>４．当日、説明資料のコピーを５部ご持参してください。</a:t>
            </a:r>
            <a:endParaRPr lang="en-US" altLang="ja-JP" b="1" dirty="0">
              <a:latin typeface="+mj-ea"/>
              <a:ea typeface="+mj-ea"/>
            </a:endParaRPr>
          </a:p>
          <a:p>
            <a:r>
              <a:rPr lang="ja-JP" altLang="en-US" b="1" dirty="0">
                <a:latin typeface="+mj-ea"/>
                <a:ea typeface="+mj-ea"/>
              </a:rPr>
              <a:t>　　相談終了後、コピーは返却します。相談内容の守秘義務は厳守します。</a:t>
            </a:r>
            <a:endParaRPr lang="en-US" altLang="ja-JP" b="1" dirty="0">
              <a:latin typeface="+mj-ea"/>
              <a:ea typeface="+mj-ea"/>
            </a:endParaRPr>
          </a:p>
          <a:p>
            <a:r>
              <a:rPr lang="ja-JP" altLang="en-US" b="1" dirty="0">
                <a:latin typeface="+mj-ea"/>
                <a:ea typeface="+mj-ea"/>
              </a:rPr>
              <a:t>５．プロジェクターを使用する場合は、こちらでご用意いたます。</a:t>
            </a:r>
            <a:endParaRPr lang="en-US" altLang="ja-JP" b="1" dirty="0">
              <a:latin typeface="+mj-ea"/>
              <a:ea typeface="+mj-ea"/>
            </a:endParaRPr>
          </a:p>
          <a:p>
            <a:r>
              <a:rPr lang="ja-JP" altLang="en-US" b="1" dirty="0">
                <a:latin typeface="+mj-ea"/>
                <a:ea typeface="+mj-ea"/>
              </a:rPr>
              <a:t>　　</a:t>
            </a:r>
            <a:r>
              <a:rPr lang="en-US" altLang="ja-JP" b="1" dirty="0" err="1">
                <a:latin typeface="+mj-ea"/>
                <a:ea typeface="+mj-ea"/>
              </a:rPr>
              <a:t>Dsub</a:t>
            </a:r>
            <a:r>
              <a:rPr lang="ja-JP" altLang="en-US" b="1" dirty="0">
                <a:latin typeface="+mj-ea"/>
                <a:ea typeface="+mj-ea"/>
              </a:rPr>
              <a:t>シュリンク</a:t>
            </a:r>
            <a:r>
              <a:rPr lang="en-US" altLang="ja-JP" b="1" dirty="0">
                <a:latin typeface="+mj-ea"/>
                <a:ea typeface="+mj-ea"/>
              </a:rPr>
              <a:t>15</a:t>
            </a:r>
            <a:r>
              <a:rPr lang="ja-JP" altLang="en-US" b="1" dirty="0">
                <a:latin typeface="+mj-ea"/>
                <a:ea typeface="+mj-ea"/>
              </a:rPr>
              <a:t>ピンまたは</a:t>
            </a:r>
            <a:r>
              <a:rPr lang="en-US" altLang="ja-JP" b="1" dirty="0">
                <a:latin typeface="+mj-ea"/>
                <a:ea typeface="+mj-ea"/>
              </a:rPr>
              <a:t>HDMI</a:t>
            </a:r>
            <a:r>
              <a:rPr lang="ja-JP" altLang="en-US" b="1" dirty="0">
                <a:latin typeface="+mj-ea"/>
                <a:ea typeface="+mj-ea"/>
              </a:rPr>
              <a:t>接続。</a:t>
            </a:r>
            <a:endParaRPr lang="en-US" altLang="ja-JP" b="1" dirty="0">
              <a:latin typeface="+mj-ea"/>
              <a:ea typeface="+mj-ea"/>
            </a:endParaRPr>
          </a:p>
          <a:p>
            <a:r>
              <a:rPr lang="ja-JP" altLang="en-US" b="1" dirty="0">
                <a:latin typeface="+mj-ea"/>
                <a:ea typeface="+mj-ea"/>
              </a:rPr>
              <a:t>　　</a:t>
            </a:r>
            <a:r>
              <a:rPr lang="en-US" altLang="ja-JP" b="1" dirty="0">
                <a:latin typeface="+mj-ea"/>
                <a:ea typeface="+mj-ea"/>
              </a:rPr>
              <a:t>Mac</a:t>
            </a:r>
            <a:r>
              <a:rPr lang="ja-JP" altLang="en-US" b="1" dirty="0">
                <a:latin typeface="+mj-ea"/>
                <a:ea typeface="+mj-ea"/>
              </a:rPr>
              <a:t>の場合は変換器をご持参ください。</a:t>
            </a:r>
            <a:endParaRPr lang="en-US" altLang="ja-JP" b="1" dirty="0">
              <a:latin typeface="+mj-ea"/>
              <a:ea typeface="+mj-ea"/>
            </a:endParaRPr>
          </a:p>
        </p:txBody>
      </p:sp>
    </p:spTree>
    <p:extLst>
      <p:ext uri="{BB962C8B-B14F-4D97-AF65-F5344CB8AC3E}">
        <p14:creationId xmlns:p14="http://schemas.microsoft.com/office/powerpoint/2010/main" val="355547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10</a:t>
            </a:fld>
            <a:endParaRPr kumimoji="1" lang="ja-JP" altLang="en-US"/>
          </a:p>
        </p:txBody>
      </p:sp>
      <p:sp>
        <p:nvSpPr>
          <p:cNvPr id="4" name="テキスト ボックス 3"/>
          <p:cNvSpPr txBox="1"/>
          <p:nvPr/>
        </p:nvSpPr>
        <p:spPr>
          <a:xfrm>
            <a:off x="0" y="455928"/>
            <a:ext cx="3533340" cy="400110"/>
          </a:xfrm>
          <a:prstGeom prst="rect">
            <a:avLst/>
          </a:prstGeom>
          <a:noFill/>
        </p:spPr>
        <p:txBody>
          <a:bodyPr wrap="none" rtlCol="0">
            <a:spAutoFit/>
          </a:bodyPr>
          <a:lstStyle/>
          <a:p>
            <a:r>
              <a:rPr lang="en-US" altLang="ja-JP" sz="2000" b="1" dirty="0">
                <a:latin typeface="+mn-ea"/>
              </a:rPr>
              <a:t>Ⅶ</a:t>
            </a:r>
            <a:r>
              <a:rPr lang="ja-JP" altLang="en-US" sz="2000" b="1" dirty="0">
                <a:latin typeface="+mn-ea"/>
              </a:rPr>
              <a:t>ｰ</a:t>
            </a:r>
            <a:r>
              <a:rPr lang="en-US" altLang="ja-JP" sz="2000" b="1" dirty="0">
                <a:latin typeface="+mn-ea"/>
              </a:rPr>
              <a:t>Ⅰ</a:t>
            </a:r>
            <a:r>
              <a:rPr lang="ja-JP" altLang="en-US" sz="2000" b="1" dirty="0">
                <a:latin typeface="+mn-ea"/>
              </a:rPr>
              <a:t>　研究開発体制（全体）　</a:t>
            </a:r>
          </a:p>
        </p:txBody>
      </p:sp>
      <p:sp>
        <p:nvSpPr>
          <p:cNvPr id="5" name="サブタイトル 2"/>
          <p:cNvSpPr txBox="1">
            <a:spLocks/>
          </p:cNvSpPr>
          <p:nvPr/>
        </p:nvSpPr>
        <p:spPr>
          <a:xfrm>
            <a:off x="628650" y="1024076"/>
            <a:ext cx="7429500" cy="168048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a:solidFill>
                  <a:schemeClr val="accent1">
                    <a:lumMod val="75000"/>
                  </a:schemeClr>
                </a:solidFill>
              </a:rPr>
              <a:t>研究開発体制を図示してください。また、研究開発機関毎の役割も記載してください。</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記載例）</a:t>
            </a:r>
            <a:endParaRPr lang="en-US" altLang="ja-JP" sz="2000" dirty="0">
              <a:solidFill>
                <a:schemeClr val="accent1">
                  <a:lumMod val="75000"/>
                </a:schemeClr>
              </a:solidFill>
            </a:endParaRPr>
          </a:p>
          <a:p>
            <a:endParaRPr lang="en-US" altLang="ja-JP" sz="2000" dirty="0">
              <a:solidFill>
                <a:schemeClr val="accent1">
                  <a:lumMod val="75000"/>
                </a:schemeClr>
              </a:solidFill>
            </a:endParaRPr>
          </a:p>
        </p:txBody>
      </p:sp>
      <p:pic>
        <p:nvPicPr>
          <p:cNvPr id="6" name="図 5"/>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05805" y="1365231"/>
            <a:ext cx="3932388" cy="5186169"/>
          </a:xfrm>
          <a:prstGeom prst="rect">
            <a:avLst/>
          </a:prstGeom>
          <a:noFill/>
          <a:ln>
            <a:noFill/>
          </a:ln>
        </p:spPr>
      </p:pic>
    </p:spTree>
    <p:extLst>
      <p:ext uri="{BB962C8B-B14F-4D97-AF65-F5344CB8AC3E}">
        <p14:creationId xmlns:p14="http://schemas.microsoft.com/office/powerpoint/2010/main" val="38980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11</a:t>
            </a:fld>
            <a:endParaRPr kumimoji="1" lang="ja-JP" altLang="en-US"/>
          </a:p>
        </p:txBody>
      </p:sp>
      <p:sp>
        <p:nvSpPr>
          <p:cNvPr id="4" name="テキスト ボックス 3"/>
          <p:cNvSpPr txBox="1"/>
          <p:nvPr/>
        </p:nvSpPr>
        <p:spPr>
          <a:xfrm>
            <a:off x="0" y="455928"/>
            <a:ext cx="4307589" cy="400110"/>
          </a:xfrm>
          <a:prstGeom prst="rect">
            <a:avLst/>
          </a:prstGeom>
          <a:noFill/>
        </p:spPr>
        <p:txBody>
          <a:bodyPr wrap="none" rtlCol="0">
            <a:spAutoFit/>
          </a:bodyPr>
          <a:lstStyle/>
          <a:p>
            <a:r>
              <a:rPr lang="en-US" altLang="ja-JP" sz="2000" b="1" dirty="0">
                <a:latin typeface="+mn-ea"/>
              </a:rPr>
              <a:t>Ⅶ</a:t>
            </a:r>
            <a:r>
              <a:rPr lang="ja-JP" altLang="en-US" sz="2000" b="1" dirty="0">
                <a:latin typeface="+mn-ea"/>
              </a:rPr>
              <a:t>ｰ</a:t>
            </a:r>
            <a:r>
              <a:rPr lang="en-US" altLang="ja-JP" sz="2000" b="1" dirty="0">
                <a:latin typeface="+mn-ea"/>
              </a:rPr>
              <a:t>Ⅱ</a:t>
            </a:r>
            <a:r>
              <a:rPr lang="ja-JP" altLang="en-US" sz="2000" b="1" dirty="0">
                <a:latin typeface="+mn-ea"/>
              </a:rPr>
              <a:t>　研究開発体制（企業の役割）　</a:t>
            </a:r>
          </a:p>
        </p:txBody>
      </p:sp>
      <p:sp>
        <p:nvSpPr>
          <p:cNvPr id="5" name="サブタイトル 2"/>
          <p:cNvSpPr txBox="1">
            <a:spLocks/>
          </p:cNvSpPr>
          <p:nvPr/>
        </p:nvSpPr>
        <p:spPr>
          <a:xfrm>
            <a:off x="628650" y="1024074"/>
            <a:ext cx="7886700" cy="560731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en-US" altLang="ja-JP" sz="2000" b="1" dirty="0">
                <a:solidFill>
                  <a:schemeClr val="accent1">
                    <a:lumMod val="75000"/>
                  </a:schemeClr>
                </a:solidFill>
              </a:rPr>
              <a:t>※</a:t>
            </a:r>
            <a:r>
              <a:rPr lang="ja-JP" altLang="en-US" sz="2000" b="1" dirty="0">
                <a:solidFill>
                  <a:schemeClr val="accent1">
                    <a:lumMod val="75000"/>
                  </a:schemeClr>
                </a:solidFill>
              </a:rPr>
              <a:t>本項目は、企業担当者が記載して下さい。</a:t>
            </a:r>
            <a:endParaRPr lang="en-US" altLang="ja-JP" sz="2000" b="1" dirty="0">
              <a:solidFill>
                <a:schemeClr val="accent1">
                  <a:lumMod val="75000"/>
                </a:schemeClr>
              </a:solidFill>
            </a:endParaRPr>
          </a:p>
          <a:p>
            <a:pPr marL="0" indent="0">
              <a:buNone/>
            </a:pPr>
            <a:endParaRPr lang="en-US" altLang="ja-JP" sz="2000" dirty="0">
              <a:solidFill>
                <a:schemeClr val="accent1">
                  <a:lumMod val="75000"/>
                </a:schemeClr>
              </a:solidFill>
            </a:endParaRPr>
          </a:p>
          <a:p>
            <a:pPr marL="0" indent="0">
              <a:buNone/>
            </a:pPr>
            <a:r>
              <a:rPr lang="ja-JP" altLang="en-US" sz="2000" u="sng" dirty="0">
                <a:solidFill>
                  <a:schemeClr val="accent1">
                    <a:lumMod val="75000"/>
                  </a:schemeClr>
                </a:solidFill>
              </a:rPr>
              <a:t>本研究期間中における</a:t>
            </a:r>
            <a:r>
              <a:rPr lang="ja-JP" altLang="en-US" sz="2000" dirty="0">
                <a:solidFill>
                  <a:schemeClr val="accent1">
                    <a:lumMod val="75000"/>
                  </a:schemeClr>
                </a:solidFill>
              </a:rPr>
              <a:t>企業の主たる役割を記載してください。　　</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（記載例）</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・資金提供</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・産学連携シナジー醸成</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・試作機の開発および提供</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・市場調査（含む専門家のヒアリング）</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・ビジネスモデルの検討</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a:t>
            </a:r>
            <a:r>
              <a:rPr lang="en-US" altLang="ja-JP" sz="2000" dirty="0">
                <a:solidFill>
                  <a:schemeClr val="accent1">
                    <a:lumMod val="75000"/>
                  </a:schemeClr>
                </a:solidFill>
              </a:rPr>
              <a:t>PMDA</a:t>
            </a:r>
            <a:r>
              <a:rPr lang="ja-JP" altLang="en-US" sz="2000" dirty="0">
                <a:solidFill>
                  <a:schemeClr val="accent1">
                    <a:lumMod val="75000"/>
                  </a:schemeClr>
                </a:solidFill>
              </a:rPr>
              <a:t>相談（資料作成含む）</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・技術提供（精製方法、規格試験評価方法等のノウハウ）　</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・設備提供（施設使用、特殊な測定装置の提供）</a:t>
            </a:r>
          </a:p>
        </p:txBody>
      </p:sp>
    </p:spTree>
    <p:extLst>
      <p:ext uri="{BB962C8B-B14F-4D97-AF65-F5344CB8AC3E}">
        <p14:creationId xmlns:p14="http://schemas.microsoft.com/office/powerpoint/2010/main" val="394204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12</a:t>
            </a:fld>
            <a:endParaRPr kumimoji="1" lang="ja-JP" altLang="en-US"/>
          </a:p>
        </p:txBody>
      </p:sp>
      <p:sp>
        <p:nvSpPr>
          <p:cNvPr id="4" name="テキスト ボックス 3"/>
          <p:cNvSpPr txBox="1"/>
          <p:nvPr/>
        </p:nvSpPr>
        <p:spPr>
          <a:xfrm>
            <a:off x="0" y="455928"/>
            <a:ext cx="6821098" cy="400110"/>
          </a:xfrm>
          <a:prstGeom prst="rect">
            <a:avLst/>
          </a:prstGeom>
          <a:noFill/>
        </p:spPr>
        <p:txBody>
          <a:bodyPr wrap="none" rtlCol="0">
            <a:spAutoFit/>
          </a:bodyPr>
          <a:lstStyle/>
          <a:p>
            <a:r>
              <a:rPr lang="en-US" altLang="ja-JP" sz="2000" b="1" dirty="0">
                <a:latin typeface="+mn-ea"/>
              </a:rPr>
              <a:t>Ⅷ</a:t>
            </a:r>
            <a:r>
              <a:rPr lang="ja-JP" altLang="en-US" sz="2000" b="1" dirty="0">
                <a:latin typeface="+mn-ea"/>
              </a:rPr>
              <a:t>　臨床試験までの課題と対応（</a:t>
            </a:r>
            <a:r>
              <a:rPr lang="en-US" altLang="ja-JP" sz="2000" b="1" dirty="0">
                <a:latin typeface="+mn-ea"/>
              </a:rPr>
              <a:t>ACT-MS</a:t>
            </a:r>
            <a:r>
              <a:rPr lang="ja-JP" altLang="en-US" sz="2000" b="1" dirty="0">
                <a:latin typeface="+mn-ea"/>
              </a:rPr>
              <a:t>・先端計測は除く）　</a:t>
            </a:r>
          </a:p>
        </p:txBody>
      </p:sp>
      <p:sp>
        <p:nvSpPr>
          <p:cNvPr id="5" name="サブタイトル 2"/>
          <p:cNvSpPr txBox="1">
            <a:spLocks/>
          </p:cNvSpPr>
          <p:nvPr/>
        </p:nvSpPr>
        <p:spPr>
          <a:xfrm>
            <a:off x="628650" y="1024076"/>
            <a:ext cx="7429500" cy="184573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a:solidFill>
                  <a:schemeClr val="accent1">
                    <a:lumMod val="75000"/>
                  </a:schemeClr>
                </a:solidFill>
              </a:rPr>
              <a:t>計画している臨床試験の内容を記載して下さい。</a:t>
            </a:r>
            <a:endParaRPr lang="en-US" altLang="ja-JP" sz="2000" dirty="0">
              <a:solidFill>
                <a:schemeClr val="accent1">
                  <a:lumMod val="75000"/>
                </a:schemeClr>
              </a:solidFill>
            </a:endParaRPr>
          </a:p>
          <a:p>
            <a:r>
              <a:rPr lang="ja-JP" altLang="en-US" sz="2000" dirty="0">
                <a:solidFill>
                  <a:schemeClr val="accent1">
                    <a:lumMod val="75000"/>
                  </a:schemeClr>
                </a:solidFill>
              </a:rPr>
              <a:t>臨床試験に至るために解決すべき問題およびそれらの解決計画を説明して下さい。</a:t>
            </a:r>
            <a:endParaRPr lang="en-US" altLang="ja-JP" sz="2000" dirty="0">
              <a:solidFill>
                <a:schemeClr val="accent1">
                  <a:lumMod val="75000"/>
                </a:schemeClr>
              </a:solidFill>
            </a:endParaRPr>
          </a:p>
          <a:p>
            <a:r>
              <a:rPr lang="ja-JP" altLang="en-US" sz="2000" dirty="0">
                <a:solidFill>
                  <a:schemeClr val="accent1">
                    <a:lumMod val="75000"/>
                  </a:schemeClr>
                </a:solidFill>
              </a:rPr>
              <a:t>薬事承認にむけた考え方および取り組みについて記載してください。（想定される薬事クラス、治験の要否、</a:t>
            </a:r>
            <a:r>
              <a:rPr lang="en-US" altLang="ja-JP" sz="2000" dirty="0">
                <a:solidFill>
                  <a:schemeClr val="accent1">
                    <a:lumMod val="75000"/>
                  </a:schemeClr>
                </a:solidFill>
              </a:rPr>
              <a:t>PMDA</a:t>
            </a:r>
            <a:r>
              <a:rPr lang="ja-JP" altLang="en-US" sz="2000" dirty="0">
                <a:solidFill>
                  <a:schemeClr val="accent1">
                    <a:lumMod val="75000"/>
                  </a:schemeClr>
                </a:solidFill>
              </a:rPr>
              <a:t>相談など）</a:t>
            </a:r>
            <a:endParaRPr lang="en-US" altLang="ja-JP" sz="2000" dirty="0">
              <a:solidFill>
                <a:schemeClr val="accent1">
                  <a:lumMod val="75000"/>
                </a:schemeClr>
              </a:solidFill>
            </a:endParaRPr>
          </a:p>
          <a:p>
            <a:endParaRPr lang="en-US" altLang="ja-JP" sz="2000" dirty="0">
              <a:solidFill>
                <a:schemeClr val="accent1">
                  <a:lumMod val="75000"/>
                </a:schemeClr>
              </a:solidFill>
            </a:endParaRPr>
          </a:p>
        </p:txBody>
      </p:sp>
    </p:spTree>
    <p:extLst>
      <p:ext uri="{BB962C8B-B14F-4D97-AF65-F5344CB8AC3E}">
        <p14:creationId xmlns:p14="http://schemas.microsoft.com/office/powerpoint/2010/main" val="40352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13</a:t>
            </a:fld>
            <a:endParaRPr kumimoji="1" lang="ja-JP" altLang="en-US"/>
          </a:p>
        </p:txBody>
      </p:sp>
      <p:sp>
        <p:nvSpPr>
          <p:cNvPr id="4" name="テキスト ボックス 3"/>
          <p:cNvSpPr txBox="1"/>
          <p:nvPr/>
        </p:nvSpPr>
        <p:spPr>
          <a:xfrm>
            <a:off x="326001" y="471970"/>
            <a:ext cx="2667718" cy="400110"/>
          </a:xfrm>
          <a:prstGeom prst="rect">
            <a:avLst/>
          </a:prstGeom>
          <a:noFill/>
        </p:spPr>
        <p:txBody>
          <a:bodyPr wrap="none" rtlCol="0">
            <a:spAutoFit/>
          </a:bodyPr>
          <a:lstStyle/>
          <a:p>
            <a:r>
              <a:rPr lang="en-US" altLang="ja-JP" sz="2000" b="1" dirty="0">
                <a:latin typeface="+mj-ea"/>
                <a:ea typeface="+mj-ea"/>
              </a:rPr>
              <a:t>Ⅸ</a:t>
            </a:r>
            <a:r>
              <a:rPr lang="ja-JP" altLang="en-US" sz="2000" b="1" dirty="0">
                <a:latin typeface="+mj-ea"/>
                <a:ea typeface="+mj-ea"/>
              </a:rPr>
              <a:t>　目指す事業の内容</a:t>
            </a:r>
            <a:endParaRPr kumimoji="1" lang="ja-JP" altLang="en-US" sz="2000" b="1" dirty="0">
              <a:latin typeface="+mj-ea"/>
              <a:ea typeface="+mj-ea"/>
            </a:endParaRPr>
          </a:p>
        </p:txBody>
      </p:sp>
      <p:sp>
        <p:nvSpPr>
          <p:cNvPr id="5" name="サブタイトル 2"/>
          <p:cNvSpPr txBox="1">
            <a:spLocks/>
          </p:cNvSpPr>
          <p:nvPr/>
        </p:nvSpPr>
        <p:spPr>
          <a:xfrm>
            <a:off x="493477" y="1094081"/>
            <a:ext cx="7802831" cy="511914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en-US" altLang="ja-JP" sz="2000" b="1" dirty="0">
                <a:solidFill>
                  <a:schemeClr val="accent1">
                    <a:lumMod val="75000"/>
                  </a:schemeClr>
                </a:solidFill>
              </a:rPr>
              <a:t>※</a:t>
            </a:r>
            <a:r>
              <a:rPr lang="ja-JP" altLang="en-US" sz="2000" b="1" dirty="0">
                <a:solidFill>
                  <a:schemeClr val="accent1">
                    <a:lumMod val="75000"/>
                  </a:schemeClr>
                </a:solidFill>
              </a:rPr>
              <a:t>本項目は、企業担当者が記載して下さい。</a:t>
            </a:r>
            <a:endParaRPr lang="en-US" altLang="ja-JP" sz="2000" b="1" dirty="0">
              <a:solidFill>
                <a:schemeClr val="accent1">
                  <a:lumMod val="75000"/>
                </a:schemeClr>
              </a:solidFill>
            </a:endParaRPr>
          </a:p>
          <a:p>
            <a:pPr marL="0" indent="0">
              <a:buNone/>
            </a:pP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対象・提供価値</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対象（疾患・患者等）と、その対象に提供する価値（有効性・効果）を</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記載ください。</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市場規模・売上げ見込み</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提案課題が対象とする市場規模（日本・世界）および売上げ見込み</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（日本・世界）を記載してください。</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a:t>
            </a:r>
            <a:r>
              <a:rPr lang="en-US" altLang="ja-JP" sz="2000" dirty="0">
                <a:solidFill>
                  <a:schemeClr val="accent1">
                    <a:lumMod val="75000"/>
                  </a:schemeClr>
                </a:solidFill>
              </a:rPr>
              <a:t>ACT-M/</a:t>
            </a:r>
            <a:r>
              <a:rPr lang="ja-JP" altLang="en-US" sz="2000" dirty="0">
                <a:solidFill>
                  <a:schemeClr val="accent1">
                    <a:lumMod val="75000"/>
                  </a:schemeClr>
                </a:solidFill>
              </a:rPr>
              <a:t>先端計測（機器）の場合：本提案課題終了後、事業化を実現</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するまでの計画を説明して下さい。</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a:t>
            </a:r>
            <a:r>
              <a:rPr lang="en-US" altLang="ja-JP" sz="2000" dirty="0">
                <a:solidFill>
                  <a:schemeClr val="accent1">
                    <a:lumMod val="75000"/>
                  </a:schemeClr>
                </a:solidFill>
              </a:rPr>
              <a:t>ACT-MS</a:t>
            </a:r>
            <a:r>
              <a:rPr lang="ja-JP" altLang="en-US" sz="2000" dirty="0">
                <a:solidFill>
                  <a:schemeClr val="accent1">
                    <a:lumMod val="75000"/>
                  </a:schemeClr>
                </a:solidFill>
              </a:rPr>
              <a:t>の場合：想定されるビジネスモデル、セットアップ企業の役割</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を記載してください。</a:t>
            </a:r>
            <a:endParaRPr lang="en-US" altLang="ja-JP" sz="2000" dirty="0">
              <a:solidFill>
                <a:schemeClr val="accent1">
                  <a:lumMod val="75000"/>
                </a:schemeClr>
              </a:solidFill>
            </a:endParaRPr>
          </a:p>
          <a:p>
            <a:pPr marL="0" indent="0">
              <a:buNone/>
            </a:pPr>
            <a:endParaRPr lang="en-US" altLang="ja-JP" sz="2000" dirty="0">
              <a:solidFill>
                <a:schemeClr val="accent1">
                  <a:lumMod val="75000"/>
                </a:schemeClr>
              </a:solidFill>
            </a:endParaRPr>
          </a:p>
          <a:p>
            <a:pPr marL="0" indent="0">
              <a:buNone/>
            </a:pPr>
            <a:endParaRPr lang="en-US" altLang="ja-JP" sz="2000" dirty="0">
              <a:solidFill>
                <a:schemeClr val="accent1">
                  <a:lumMod val="75000"/>
                </a:schemeClr>
              </a:solidFill>
            </a:endParaRPr>
          </a:p>
          <a:p>
            <a:pPr marL="0" indent="0">
              <a:buNone/>
            </a:pPr>
            <a:endParaRPr lang="en-US" altLang="ja-JP" sz="2000" dirty="0">
              <a:solidFill>
                <a:schemeClr val="accent1">
                  <a:lumMod val="75000"/>
                </a:schemeClr>
              </a:solidFill>
              <a:latin typeface="+mn-ea"/>
            </a:endParaRPr>
          </a:p>
        </p:txBody>
      </p:sp>
    </p:spTree>
    <p:extLst>
      <p:ext uri="{BB962C8B-B14F-4D97-AF65-F5344CB8AC3E}">
        <p14:creationId xmlns:p14="http://schemas.microsoft.com/office/powerpoint/2010/main" val="315297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14</a:t>
            </a:fld>
            <a:endParaRPr kumimoji="1" lang="ja-JP" altLang="en-US"/>
          </a:p>
        </p:txBody>
      </p:sp>
      <p:sp>
        <p:nvSpPr>
          <p:cNvPr id="4" name="テキスト ボックス 3"/>
          <p:cNvSpPr txBox="1"/>
          <p:nvPr/>
        </p:nvSpPr>
        <p:spPr>
          <a:xfrm>
            <a:off x="-3" y="450164"/>
            <a:ext cx="2529860" cy="400110"/>
          </a:xfrm>
          <a:prstGeom prst="rect">
            <a:avLst/>
          </a:prstGeom>
          <a:noFill/>
        </p:spPr>
        <p:txBody>
          <a:bodyPr wrap="none" rtlCol="0">
            <a:spAutoFit/>
          </a:bodyPr>
          <a:lstStyle/>
          <a:p>
            <a:r>
              <a:rPr lang="en-US" altLang="ja-JP" sz="2000" b="1" dirty="0">
                <a:latin typeface="+mj-ea"/>
                <a:ea typeface="+mj-ea"/>
              </a:rPr>
              <a:t>Ⅹ</a:t>
            </a:r>
            <a:r>
              <a:rPr lang="ja-JP" altLang="en-US" sz="2000" b="1" dirty="0">
                <a:latin typeface="+mj-ea"/>
                <a:ea typeface="+mj-ea"/>
              </a:rPr>
              <a:t>　採択情報・その他</a:t>
            </a:r>
            <a:endParaRPr kumimoji="1" lang="ja-JP" altLang="en-US" sz="2000" b="1" dirty="0">
              <a:latin typeface="+mj-ea"/>
              <a:ea typeface="+mj-ea"/>
            </a:endParaRPr>
          </a:p>
        </p:txBody>
      </p:sp>
      <p:sp>
        <p:nvSpPr>
          <p:cNvPr id="5" name="サブタイトル 2"/>
          <p:cNvSpPr txBox="1">
            <a:spLocks/>
          </p:cNvSpPr>
          <p:nvPr/>
        </p:nvSpPr>
        <p:spPr>
          <a:xfrm>
            <a:off x="318548" y="1039979"/>
            <a:ext cx="7802831" cy="127550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000" dirty="0">
                <a:solidFill>
                  <a:schemeClr val="accent1">
                    <a:lumMod val="75000"/>
                  </a:schemeClr>
                </a:solidFill>
              </a:rPr>
              <a:t>・当該研究について、</a:t>
            </a:r>
            <a:r>
              <a:rPr lang="en-US" altLang="ja-JP" sz="2000" dirty="0">
                <a:solidFill>
                  <a:schemeClr val="accent1">
                    <a:lumMod val="75000"/>
                  </a:schemeClr>
                </a:solidFill>
              </a:rPr>
              <a:t>AMED</a:t>
            </a:r>
            <a:r>
              <a:rPr lang="ja-JP" altLang="en-US" sz="2000" dirty="0">
                <a:solidFill>
                  <a:schemeClr val="accent1">
                    <a:lumMod val="75000"/>
                  </a:schemeClr>
                </a:solidFill>
              </a:rPr>
              <a:t>の委託／補助をうけている、もしくは過去</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受けていた場合は、その事業名、期間を記載ください。</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・その他、特記すべき事項があれば記載してください。</a:t>
            </a:r>
            <a:endParaRPr lang="en-US" altLang="ja-JP" sz="2000" dirty="0">
              <a:solidFill>
                <a:schemeClr val="accent1">
                  <a:lumMod val="75000"/>
                </a:schemeClr>
              </a:solidFill>
            </a:endParaRPr>
          </a:p>
        </p:txBody>
      </p:sp>
    </p:spTree>
    <p:extLst>
      <p:ext uri="{BB962C8B-B14F-4D97-AF65-F5344CB8AC3E}">
        <p14:creationId xmlns:p14="http://schemas.microsoft.com/office/powerpoint/2010/main" val="398590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サブタイトル 2"/>
          <p:cNvSpPr txBox="1">
            <a:spLocks/>
          </p:cNvSpPr>
          <p:nvPr/>
        </p:nvSpPr>
        <p:spPr>
          <a:xfrm>
            <a:off x="955032" y="4454373"/>
            <a:ext cx="7429500" cy="2173119"/>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a:latin typeface="+mj-ea"/>
                <a:ea typeface="+mj-ea"/>
              </a:rPr>
              <a:t>課題リーダ</a:t>
            </a:r>
            <a:endParaRPr lang="en-US" altLang="ja-JP" sz="2000" dirty="0">
              <a:latin typeface="+mj-ea"/>
              <a:ea typeface="+mj-ea"/>
            </a:endParaRPr>
          </a:p>
          <a:p>
            <a:pPr marL="0" indent="0">
              <a:buNone/>
            </a:pPr>
            <a:r>
              <a:rPr lang="ja-JP" altLang="en-US" sz="2000" dirty="0">
                <a:latin typeface="+mj-ea"/>
                <a:ea typeface="+mj-ea"/>
              </a:rPr>
              <a:t>　　氏名　所属機関名　部署　役職　</a:t>
            </a:r>
            <a:endParaRPr lang="en-US" altLang="ja-JP" sz="2000" dirty="0">
              <a:latin typeface="+mj-ea"/>
              <a:ea typeface="+mj-ea"/>
            </a:endParaRPr>
          </a:p>
          <a:p>
            <a:r>
              <a:rPr lang="ja-JP" altLang="en-US" sz="2000" dirty="0">
                <a:latin typeface="+mj-ea"/>
                <a:ea typeface="+mj-ea"/>
              </a:rPr>
              <a:t>共同研究開発者／セットアップ企業（</a:t>
            </a:r>
            <a:r>
              <a:rPr lang="en-US" altLang="ja-JP" sz="2000" dirty="0">
                <a:latin typeface="+mj-ea"/>
                <a:ea typeface="+mj-ea"/>
              </a:rPr>
              <a:t>ACT-MS</a:t>
            </a:r>
            <a:r>
              <a:rPr lang="ja-JP" altLang="en-US" sz="2000" dirty="0">
                <a:latin typeface="+mj-ea"/>
                <a:ea typeface="+mj-ea"/>
              </a:rPr>
              <a:t>の場合）　</a:t>
            </a:r>
            <a:endParaRPr lang="en-US" altLang="ja-JP" sz="2000" dirty="0">
              <a:latin typeface="+mj-ea"/>
              <a:ea typeface="+mj-ea"/>
            </a:endParaRPr>
          </a:p>
          <a:p>
            <a:pPr marL="0" indent="0">
              <a:buNone/>
            </a:pPr>
            <a:r>
              <a:rPr lang="ja-JP" altLang="en-US" sz="2000" dirty="0">
                <a:latin typeface="+mj-ea"/>
                <a:ea typeface="+mj-ea"/>
              </a:rPr>
              <a:t>　　氏名　所属機関名　部署　役職</a:t>
            </a:r>
            <a:endParaRPr lang="en-US" altLang="ja-JP" sz="2000" dirty="0">
              <a:latin typeface="+mj-ea"/>
              <a:ea typeface="+mj-ea"/>
            </a:endParaRPr>
          </a:p>
          <a:p>
            <a:pPr marL="0" indent="0">
              <a:buNone/>
            </a:pPr>
            <a:r>
              <a:rPr lang="ja-JP" altLang="en-US" sz="2000" dirty="0">
                <a:latin typeface="+mj-ea"/>
              </a:rPr>
              <a:t>　　氏名　所属機関名　部署　役職</a:t>
            </a:r>
            <a:endParaRPr lang="en-US" altLang="ja-JP" sz="2000" dirty="0">
              <a:latin typeface="+mj-ea"/>
            </a:endParaRPr>
          </a:p>
          <a:p>
            <a:pPr marL="0" indent="0">
              <a:buNone/>
            </a:pPr>
            <a:r>
              <a:rPr lang="ja-JP" altLang="en-US" sz="2000" dirty="0">
                <a:latin typeface="+mj-ea"/>
                <a:ea typeface="+mj-ea"/>
              </a:rPr>
              <a:t>　　</a:t>
            </a:r>
            <a:r>
              <a:rPr lang="ja-JP" altLang="en-US" sz="2000" dirty="0">
                <a:latin typeface="+mj-ea"/>
              </a:rPr>
              <a:t>氏名　所属機関名　部署　役職</a:t>
            </a:r>
            <a:endParaRPr lang="en-US" altLang="ja-JP" sz="2000" dirty="0">
              <a:latin typeface="+mj-ea"/>
            </a:endParaRPr>
          </a:p>
        </p:txBody>
      </p:sp>
      <p:sp>
        <p:nvSpPr>
          <p:cNvPr id="3" name="テキスト ボックス 2"/>
          <p:cNvSpPr txBox="1"/>
          <p:nvPr/>
        </p:nvSpPr>
        <p:spPr>
          <a:xfrm>
            <a:off x="1714501" y="1266790"/>
            <a:ext cx="5172074" cy="584775"/>
          </a:xfrm>
          <a:prstGeom prst="rect">
            <a:avLst/>
          </a:prstGeom>
          <a:noFill/>
        </p:spPr>
        <p:txBody>
          <a:bodyPr wrap="square" rtlCol="0">
            <a:spAutoFit/>
          </a:bodyPr>
          <a:lstStyle/>
          <a:p>
            <a:pPr algn="ctr"/>
            <a:r>
              <a:rPr kumimoji="1" lang="ja-JP" altLang="en-US" sz="3200" b="1" dirty="0"/>
              <a:t>提案研究開発課題名（案）</a:t>
            </a:r>
          </a:p>
        </p:txBody>
      </p:sp>
      <p:sp>
        <p:nvSpPr>
          <p:cNvPr id="5" name="サブタイトル 2"/>
          <p:cNvSpPr txBox="1">
            <a:spLocks/>
          </p:cNvSpPr>
          <p:nvPr/>
        </p:nvSpPr>
        <p:spPr>
          <a:xfrm>
            <a:off x="955032" y="2949478"/>
            <a:ext cx="8094375" cy="84978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a:latin typeface="+mj-ea"/>
                <a:ea typeface="+mj-ea"/>
              </a:rPr>
              <a:t>対象プログラム：</a:t>
            </a:r>
            <a:r>
              <a:rPr lang="en-US" altLang="ja-JP" sz="2000" dirty="0">
                <a:latin typeface="+mj-ea"/>
                <a:ea typeface="+mj-ea"/>
              </a:rPr>
              <a:t>ACT-M</a:t>
            </a:r>
            <a:r>
              <a:rPr lang="ja-JP" altLang="en-US" sz="2000" dirty="0">
                <a:latin typeface="+mj-ea"/>
                <a:ea typeface="+mj-ea"/>
              </a:rPr>
              <a:t>／</a:t>
            </a:r>
            <a:r>
              <a:rPr lang="en-US" altLang="ja-JP" sz="2000" dirty="0">
                <a:latin typeface="+mj-ea"/>
                <a:ea typeface="+mj-ea"/>
              </a:rPr>
              <a:t>ACT-MS</a:t>
            </a:r>
            <a:r>
              <a:rPr lang="ja-JP" altLang="en-US" sz="2000" dirty="0">
                <a:latin typeface="+mj-ea"/>
                <a:ea typeface="+mj-ea"/>
              </a:rPr>
              <a:t>／先端計測（要素技術</a:t>
            </a:r>
            <a:r>
              <a:rPr lang="en-US" altLang="ja-JP" sz="2000" dirty="0">
                <a:latin typeface="+mj-ea"/>
                <a:ea typeface="+mj-ea"/>
              </a:rPr>
              <a:t>/</a:t>
            </a:r>
            <a:r>
              <a:rPr lang="ja-JP" altLang="en-US" sz="2000" dirty="0">
                <a:latin typeface="+mj-ea"/>
                <a:ea typeface="+mj-ea"/>
              </a:rPr>
              <a:t>機器）</a:t>
            </a:r>
            <a:endParaRPr lang="en-US" altLang="ja-JP" sz="2000" dirty="0">
              <a:latin typeface="+mj-ea"/>
              <a:ea typeface="+mj-ea"/>
            </a:endParaRPr>
          </a:p>
          <a:p>
            <a:r>
              <a:rPr lang="ja-JP" altLang="en-US" sz="2000" dirty="0">
                <a:latin typeface="+mj-ea"/>
                <a:ea typeface="+mj-ea"/>
              </a:rPr>
              <a:t>対象テーマ（</a:t>
            </a:r>
            <a:r>
              <a:rPr lang="en-US" altLang="ja-JP" sz="2000" dirty="0">
                <a:latin typeface="+mj-ea"/>
                <a:ea typeface="+mj-ea"/>
              </a:rPr>
              <a:t>ACT-M/MS)</a:t>
            </a:r>
            <a:r>
              <a:rPr lang="ja-JP" altLang="en-US" sz="2000" dirty="0">
                <a:latin typeface="+mj-ea"/>
                <a:ea typeface="+mj-ea"/>
              </a:rPr>
              <a:t>：創薬／医療技術（医療機器・検査試薬を含む）</a:t>
            </a:r>
            <a:endParaRPr lang="en-US" altLang="ja-JP" sz="2000" dirty="0">
              <a:latin typeface="+mj-ea"/>
              <a:ea typeface="+mj-ea"/>
            </a:endParaRPr>
          </a:p>
        </p:txBody>
      </p:sp>
      <p:sp>
        <p:nvSpPr>
          <p:cNvPr id="4" name="テキスト ボックス 3"/>
          <p:cNvSpPr txBox="1"/>
          <p:nvPr/>
        </p:nvSpPr>
        <p:spPr>
          <a:xfrm>
            <a:off x="955032" y="2219527"/>
            <a:ext cx="4706708" cy="369332"/>
          </a:xfrm>
          <a:prstGeom prst="rect">
            <a:avLst/>
          </a:prstGeom>
          <a:noFill/>
        </p:spPr>
        <p:txBody>
          <a:bodyPr wrap="square" rtlCol="0">
            <a:spAutoFit/>
          </a:bodyPr>
          <a:lstStyle/>
          <a:p>
            <a:r>
              <a:rPr kumimoji="1" lang="ja-JP" altLang="en-US" dirty="0"/>
              <a:t>相談日時：２０２０年●月●日</a:t>
            </a:r>
          </a:p>
        </p:txBody>
      </p:sp>
      <p:sp>
        <p:nvSpPr>
          <p:cNvPr id="6" name="サブタイトル 2"/>
          <p:cNvSpPr txBox="1">
            <a:spLocks/>
          </p:cNvSpPr>
          <p:nvPr/>
        </p:nvSpPr>
        <p:spPr>
          <a:xfrm>
            <a:off x="1258185" y="3686772"/>
            <a:ext cx="7126347" cy="75320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000" dirty="0">
                <a:solidFill>
                  <a:schemeClr val="accent1">
                    <a:lumMod val="75000"/>
                  </a:schemeClr>
                </a:solidFill>
              </a:rPr>
              <a:t>提案課題において、申請を希望するプログラムおよびテーマを選択してください。</a:t>
            </a:r>
          </a:p>
        </p:txBody>
      </p:sp>
    </p:spTree>
    <p:extLst>
      <p:ext uri="{BB962C8B-B14F-4D97-AF65-F5344CB8AC3E}">
        <p14:creationId xmlns:p14="http://schemas.microsoft.com/office/powerpoint/2010/main" val="3182829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25539D8-63AF-413C-AE87-4E50D2B0E469}"/>
              </a:ext>
            </a:extLst>
          </p:cNvPr>
          <p:cNvPicPr>
            <a:picLocks noChangeAspect="1"/>
          </p:cNvPicPr>
          <p:nvPr/>
        </p:nvPicPr>
        <p:blipFill rotWithShape="1">
          <a:blip r:embed="rId3"/>
          <a:srcRect t="8363" r="13653" b="10270"/>
          <a:stretch/>
        </p:blipFill>
        <p:spPr>
          <a:xfrm>
            <a:off x="1200150" y="4965541"/>
            <a:ext cx="6994726" cy="1174122"/>
          </a:xfrm>
          <a:prstGeom prst="rect">
            <a:avLst/>
          </a:prstGeom>
        </p:spPr>
      </p:pic>
      <p:pic>
        <p:nvPicPr>
          <p:cNvPr id="25" name="図 24">
            <a:extLst>
              <a:ext uri="{FF2B5EF4-FFF2-40B4-BE49-F238E27FC236}">
                <a16:creationId xmlns:a16="http://schemas.microsoft.com/office/drawing/2014/main" id="{76358CCE-466F-45E0-8C8B-C8645663AF9D}"/>
              </a:ext>
            </a:extLst>
          </p:cNvPr>
          <p:cNvPicPr>
            <a:picLocks noChangeAspect="1"/>
          </p:cNvPicPr>
          <p:nvPr/>
        </p:nvPicPr>
        <p:blipFill rotWithShape="1">
          <a:blip r:embed="rId4"/>
          <a:srcRect t="4637" b="4818"/>
          <a:stretch/>
        </p:blipFill>
        <p:spPr>
          <a:xfrm>
            <a:off x="1158090" y="2442843"/>
            <a:ext cx="6427065" cy="2475815"/>
          </a:xfrm>
          <a:prstGeom prst="rect">
            <a:avLst/>
          </a:prstGeom>
        </p:spPr>
      </p:pic>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3</a:t>
            </a:fld>
            <a:endParaRPr kumimoji="1" lang="ja-JP" altLang="en-US"/>
          </a:p>
        </p:txBody>
      </p:sp>
      <p:sp>
        <p:nvSpPr>
          <p:cNvPr id="6" name="テキスト ボックス 5"/>
          <p:cNvSpPr txBox="1"/>
          <p:nvPr/>
        </p:nvSpPr>
        <p:spPr>
          <a:xfrm>
            <a:off x="0" y="455928"/>
            <a:ext cx="5028941" cy="400110"/>
          </a:xfrm>
          <a:prstGeom prst="rect">
            <a:avLst/>
          </a:prstGeom>
          <a:noFill/>
        </p:spPr>
        <p:txBody>
          <a:bodyPr wrap="none" rtlCol="0">
            <a:spAutoFit/>
          </a:bodyPr>
          <a:lstStyle/>
          <a:p>
            <a:r>
              <a:rPr lang="en-US" altLang="ja-JP" sz="2000" b="1" dirty="0">
                <a:latin typeface="+mn-ea"/>
              </a:rPr>
              <a:t>Ⅰ</a:t>
            </a:r>
            <a:r>
              <a:rPr lang="ja-JP" altLang="en-US" sz="2000" b="1" dirty="0">
                <a:latin typeface="+mn-ea"/>
              </a:rPr>
              <a:t>　研究開発フェーズ（</a:t>
            </a:r>
            <a:r>
              <a:rPr lang="en-US" altLang="ja-JP" sz="2000" b="1" dirty="0">
                <a:latin typeface="+mn-ea"/>
              </a:rPr>
              <a:t>ACT-M/MS</a:t>
            </a:r>
            <a:r>
              <a:rPr lang="ja-JP" altLang="en-US" sz="2000" b="1" dirty="0">
                <a:latin typeface="+mn-ea"/>
              </a:rPr>
              <a:t>の場合）　</a:t>
            </a:r>
          </a:p>
        </p:txBody>
      </p:sp>
      <p:sp>
        <p:nvSpPr>
          <p:cNvPr id="7" name="サブタイトル 2"/>
          <p:cNvSpPr txBox="1">
            <a:spLocks/>
          </p:cNvSpPr>
          <p:nvPr/>
        </p:nvSpPr>
        <p:spPr>
          <a:xfrm>
            <a:off x="278393" y="936972"/>
            <a:ext cx="8186457" cy="138703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1800" dirty="0">
                <a:solidFill>
                  <a:schemeClr val="accent1">
                    <a:lumMod val="75000"/>
                  </a:schemeClr>
                </a:solidFill>
              </a:rPr>
              <a:t>医薬品開発または医療機器開発のうち該当する図を選択し、一方の図を削除してください。</a:t>
            </a:r>
            <a:endParaRPr lang="en-US" altLang="ja-JP" sz="1800" dirty="0">
              <a:solidFill>
                <a:schemeClr val="accent1">
                  <a:lumMod val="75000"/>
                </a:schemeClr>
              </a:solidFill>
            </a:endParaRPr>
          </a:p>
          <a:p>
            <a:r>
              <a:rPr lang="ja-JP" altLang="en-US" sz="1800" dirty="0">
                <a:solidFill>
                  <a:schemeClr val="accent1">
                    <a:lumMod val="75000"/>
                  </a:schemeClr>
                </a:solidFill>
              </a:rPr>
              <a:t>さらに、提案研究開発課題の開始時点と終了時点を矢印で示した上で、提案を考えている方のスキームを〇で囲ってください。（提案を考えているスキームと、研究開始時の開発フェーズ（</a:t>
            </a:r>
            <a:r>
              <a:rPr lang="en-US" altLang="ja-JP" sz="1800" dirty="0">
                <a:solidFill>
                  <a:schemeClr val="accent1">
                    <a:lumMod val="75000"/>
                  </a:schemeClr>
                </a:solidFill>
              </a:rPr>
              <a:t>ACT-M</a:t>
            </a:r>
            <a:r>
              <a:rPr lang="ja-JP" altLang="en-US" sz="1800" dirty="0">
                <a:solidFill>
                  <a:schemeClr val="accent1">
                    <a:lumMod val="75000"/>
                  </a:schemeClr>
                </a:solidFill>
              </a:rPr>
              <a:t>、</a:t>
            </a:r>
            <a:r>
              <a:rPr lang="en-US" altLang="ja-JP" sz="1800" dirty="0">
                <a:solidFill>
                  <a:schemeClr val="accent1">
                    <a:lumMod val="75000"/>
                  </a:schemeClr>
                </a:solidFill>
              </a:rPr>
              <a:t>ACT-MS</a:t>
            </a:r>
            <a:r>
              <a:rPr lang="ja-JP" altLang="en-US" sz="1800" dirty="0">
                <a:solidFill>
                  <a:schemeClr val="accent1">
                    <a:lumMod val="75000"/>
                  </a:schemeClr>
                </a:solidFill>
              </a:rPr>
              <a:t>）を一致させてください。）</a:t>
            </a:r>
          </a:p>
        </p:txBody>
      </p:sp>
      <p:pic>
        <p:nvPicPr>
          <p:cNvPr id="18" name="図 17">
            <a:extLst>
              <a:ext uri="{FF2B5EF4-FFF2-40B4-BE49-F238E27FC236}">
                <a16:creationId xmlns:a16="http://schemas.microsoft.com/office/drawing/2014/main" id="{7352FFE9-1831-426E-9BEC-6431C17A7D2E}"/>
              </a:ext>
            </a:extLst>
          </p:cNvPr>
          <p:cNvPicPr>
            <a:picLocks noChangeAspect="1"/>
          </p:cNvPicPr>
          <p:nvPr/>
        </p:nvPicPr>
        <p:blipFill>
          <a:blip r:embed="rId5"/>
          <a:stretch>
            <a:fillRect/>
          </a:stretch>
        </p:blipFill>
        <p:spPr>
          <a:xfrm>
            <a:off x="1957638" y="6187382"/>
            <a:ext cx="640135" cy="670618"/>
          </a:xfrm>
          <a:prstGeom prst="rect">
            <a:avLst/>
          </a:prstGeom>
        </p:spPr>
      </p:pic>
      <p:pic>
        <p:nvPicPr>
          <p:cNvPr id="22" name="図 21">
            <a:extLst>
              <a:ext uri="{FF2B5EF4-FFF2-40B4-BE49-F238E27FC236}">
                <a16:creationId xmlns:a16="http://schemas.microsoft.com/office/drawing/2014/main" id="{017A8D1E-1300-4DFB-AC06-27C1070CC197}"/>
              </a:ext>
            </a:extLst>
          </p:cNvPr>
          <p:cNvPicPr>
            <a:picLocks noChangeAspect="1"/>
          </p:cNvPicPr>
          <p:nvPr/>
        </p:nvPicPr>
        <p:blipFill>
          <a:blip r:embed="rId6"/>
          <a:stretch>
            <a:fillRect/>
          </a:stretch>
        </p:blipFill>
        <p:spPr>
          <a:xfrm>
            <a:off x="2939454" y="6258496"/>
            <a:ext cx="536494" cy="676715"/>
          </a:xfrm>
          <a:prstGeom prst="rect">
            <a:avLst/>
          </a:prstGeom>
        </p:spPr>
      </p:pic>
    </p:spTree>
    <p:extLst>
      <p:ext uri="{BB962C8B-B14F-4D97-AF65-F5344CB8AC3E}">
        <p14:creationId xmlns:p14="http://schemas.microsoft.com/office/powerpoint/2010/main" val="138617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4</a:t>
            </a:fld>
            <a:endParaRPr kumimoji="1" lang="ja-JP" altLang="en-US"/>
          </a:p>
        </p:txBody>
      </p:sp>
      <p:sp>
        <p:nvSpPr>
          <p:cNvPr id="6" name="テキスト ボックス 5"/>
          <p:cNvSpPr txBox="1"/>
          <p:nvPr/>
        </p:nvSpPr>
        <p:spPr>
          <a:xfrm>
            <a:off x="0" y="455928"/>
            <a:ext cx="4777270" cy="400110"/>
          </a:xfrm>
          <a:prstGeom prst="rect">
            <a:avLst/>
          </a:prstGeom>
          <a:noFill/>
        </p:spPr>
        <p:txBody>
          <a:bodyPr wrap="none" rtlCol="0">
            <a:spAutoFit/>
          </a:bodyPr>
          <a:lstStyle/>
          <a:p>
            <a:r>
              <a:rPr lang="en-US" altLang="ja-JP" sz="2000" b="1" dirty="0">
                <a:latin typeface="+mn-ea"/>
              </a:rPr>
              <a:t>Ⅰ</a:t>
            </a:r>
            <a:r>
              <a:rPr lang="ja-JP" altLang="en-US" sz="2000" b="1" dirty="0">
                <a:latin typeface="+mn-ea"/>
              </a:rPr>
              <a:t>　研究開発フェーズ（先端計測の場合）　</a:t>
            </a:r>
          </a:p>
        </p:txBody>
      </p:sp>
      <p:sp>
        <p:nvSpPr>
          <p:cNvPr id="7" name="サブタイトル 2"/>
          <p:cNvSpPr txBox="1">
            <a:spLocks/>
          </p:cNvSpPr>
          <p:nvPr/>
        </p:nvSpPr>
        <p:spPr>
          <a:xfrm>
            <a:off x="450761" y="856038"/>
            <a:ext cx="8064589" cy="75320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1800" dirty="0">
                <a:solidFill>
                  <a:schemeClr val="accent1">
                    <a:lumMod val="75000"/>
                  </a:schemeClr>
                </a:solidFill>
              </a:rPr>
              <a:t>提案研究開発課題の研究開発工程を、最も近い図に開始時点と終了時点を矢印で示してください。不要な場合は削除してください。</a:t>
            </a:r>
          </a:p>
        </p:txBody>
      </p:sp>
      <p:pic>
        <p:nvPicPr>
          <p:cNvPr id="11" name="図 10">
            <a:extLst>
              <a:ext uri="{FF2B5EF4-FFF2-40B4-BE49-F238E27FC236}">
                <a16:creationId xmlns:a16="http://schemas.microsoft.com/office/drawing/2014/main" id="{129DD741-835F-4803-9A82-A26D2544131D}"/>
              </a:ext>
            </a:extLst>
          </p:cNvPr>
          <p:cNvPicPr>
            <a:picLocks noChangeAspect="1"/>
          </p:cNvPicPr>
          <p:nvPr/>
        </p:nvPicPr>
        <p:blipFill>
          <a:blip r:embed="rId3"/>
          <a:stretch>
            <a:fillRect/>
          </a:stretch>
        </p:blipFill>
        <p:spPr>
          <a:xfrm>
            <a:off x="2472282" y="6050858"/>
            <a:ext cx="640135" cy="670618"/>
          </a:xfrm>
          <a:prstGeom prst="rect">
            <a:avLst/>
          </a:prstGeom>
        </p:spPr>
      </p:pic>
      <p:pic>
        <p:nvPicPr>
          <p:cNvPr id="12" name="図 11">
            <a:extLst>
              <a:ext uri="{FF2B5EF4-FFF2-40B4-BE49-F238E27FC236}">
                <a16:creationId xmlns:a16="http://schemas.microsoft.com/office/drawing/2014/main" id="{F8F93D9D-84F5-4F6E-8EC6-93AA9149709D}"/>
              </a:ext>
            </a:extLst>
          </p:cNvPr>
          <p:cNvPicPr>
            <a:picLocks noChangeAspect="1"/>
          </p:cNvPicPr>
          <p:nvPr/>
        </p:nvPicPr>
        <p:blipFill>
          <a:blip r:embed="rId4"/>
          <a:stretch>
            <a:fillRect/>
          </a:stretch>
        </p:blipFill>
        <p:spPr>
          <a:xfrm>
            <a:off x="3207833" y="6036227"/>
            <a:ext cx="536494" cy="676715"/>
          </a:xfrm>
          <a:prstGeom prst="rect">
            <a:avLst/>
          </a:prstGeom>
        </p:spPr>
      </p:pic>
      <p:pic>
        <p:nvPicPr>
          <p:cNvPr id="8" name="図 7">
            <a:extLst>
              <a:ext uri="{FF2B5EF4-FFF2-40B4-BE49-F238E27FC236}">
                <a16:creationId xmlns:a16="http://schemas.microsoft.com/office/drawing/2014/main" id="{C336D3C9-BADB-4958-928C-9EC69D9866AD}"/>
              </a:ext>
            </a:extLst>
          </p:cNvPr>
          <p:cNvPicPr>
            <a:picLocks noChangeAspect="1"/>
          </p:cNvPicPr>
          <p:nvPr/>
        </p:nvPicPr>
        <p:blipFill>
          <a:blip r:embed="rId5"/>
          <a:stretch>
            <a:fillRect/>
          </a:stretch>
        </p:blipFill>
        <p:spPr>
          <a:xfrm>
            <a:off x="1351367" y="1538123"/>
            <a:ext cx="6655242" cy="4348269"/>
          </a:xfrm>
          <a:prstGeom prst="rect">
            <a:avLst/>
          </a:prstGeom>
        </p:spPr>
      </p:pic>
    </p:spTree>
    <p:extLst>
      <p:ext uri="{BB962C8B-B14F-4D97-AF65-F5344CB8AC3E}">
        <p14:creationId xmlns:p14="http://schemas.microsoft.com/office/powerpoint/2010/main" val="363993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5</a:t>
            </a:fld>
            <a:endParaRPr kumimoji="1" lang="ja-JP" altLang="en-US"/>
          </a:p>
        </p:txBody>
      </p:sp>
      <p:sp>
        <p:nvSpPr>
          <p:cNvPr id="6" name="テキスト ボックス 5"/>
          <p:cNvSpPr txBox="1"/>
          <p:nvPr/>
        </p:nvSpPr>
        <p:spPr>
          <a:xfrm>
            <a:off x="0" y="455928"/>
            <a:ext cx="2592376" cy="400110"/>
          </a:xfrm>
          <a:prstGeom prst="rect">
            <a:avLst/>
          </a:prstGeom>
          <a:noFill/>
        </p:spPr>
        <p:txBody>
          <a:bodyPr wrap="none" rtlCol="0">
            <a:spAutoFit/>
          </a:bodyPr>
          <a:lstStyle/>
          <a:p>
            <a:r>
              <a:rPr lang="en-US" altLang="ja-JP" sz="2000" b="1" dirty="0">
                <a:latin typeface="+mn-ea"/>
              </a:rPr>
              <a:t>Ⅱ</a:t>
            </a:r>
            <a:r>
              <a:rPr lang="ja-JP" altLang="en-US" sz="2000" b="1" dirty="0">
                <a:latin typeface="+mn-ea"/>
              </a:rPr>
              <a:t>　研究開発の背景　</a:t>
            </a:r>
          </a:p>
        </p:txBody>
      </p:sp>
      <p:sp>
        <p:nvSpPr>
          <p:cNvPr id="7" name="サブタイトル 2"/>
          <p:cNvSpPr txBox="1">
            <a:spLocks/>
          </p:cNvSpPr>
          <p:nvPr/>
        </p:nvSpPr>
        <p:spPr>
          <a:xfrm>
            <a:off x="628650" y="1024077"/>
            <a:ext cx="7942856" cy="114234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a:solidFill>
                  <a:schemeClr val="accent1">
                    <a:lumMod val="75000"/>
                  </a:schemeClr>
                </a:solidFill>
              </a:rPr>
              <a:t>現状での研究開発実施項目（要素）、課題・問題点を整理して記載してください。</a:t>
            </a:r>
          </a:p>
        </p:txBody>
      </p:sp>
    </p:spTree>
    <p:extLst>
      <p:ext uri="{BB962C8B-B14F-4D97-AF65-F5344CB8AC3E}">
        <p14:creationId xmlns:p14="http://schemas.microsoft.com/office/powerpoint/2010/main" val="303734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6</a:t>
            </a:fld>
            <a:endParaRPr kumimoji="1" lang="ja-JP" altLang="en-US"/>
          </a:p>
        </p:txBody>
      </p:sp>
      <p:sp>
        <p:nvSpPr>
          <p:cNvPr id="6" name="テキスト ボックス 5"/>
          <p:cNvSpPr txBox="1"/>
          <p:nvPr/>
        </p:nvSpPr>
        <p:spPr>
          <a:xfrm>
            <a:off x="0" y="455928"/>
            <a:ext cx="3828292" cy="400110"/>
          </a:xfrm>
          <a:prstGeom prst="rect">
            <a:avLst/>
          </a:prstGeom>
          <a:noFill/>
        </p:spPr>
        <p:txBody>
          <a:bodyPr wrap="none" rtlCol="0">
            <a:spAutoFit/>
          </a:bodyPr>
          <a:lstStyle/>
          <a:p>
            <a:r>
              <a:rPr lang="en-US" altLang="ja-JP" sz="2000" b="1" dirty="0">
                <a:latin typeface="+mn-ea"/>
              </a:rPr>
              <a:t>Ⅲ</a:t>
            </a:r>
            <a:r>
              <a:rPr lang="ja-JP" altLang="en-US" sz="2000" b="1" dirty="0">
                <a:latin typeface="+mn-ea"/>
              </a:rPr>
              <a:t>　研究開発の目的（狙い）・目標</a:t>
            </a:r>
          </a:p>
        </p:txBody>
      </p:sp>
      <p:sp>
        <p:nvSpPr>
          <p:cNvPr id="7" name="サブタイトル 2"/>
          <p:cNvSpPr txBox="1">
            <a:spLocks/>
          </p:cNvSpPr>
          <p:nvPr/>
        </p:nvSpPr>
        <p:spPr>
          <a:xfrm>
            <a:off x="242999" y="1087686"/>
            <a:ext cx="8427886" cy="160780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a:solidFill>
                  <a:schemeClr val="accent1">
                    <a:lumMod val="75000"/>
                  </a:schemeClr>
                </a:solidFill>
              </a:rPr>
              <a:t>提案研究開発課題の目的（狙い）と、本提案における目標を具体的に記載してください。</a:t>
            </a:r>
            <a:endParaRPr lang="en-US" altLang="ja-JP" sz="2000" dirty="0">
              <a:solidFill>
                <a:schemeClr val="accent1">
                  <a:lumMod val="75000"/>
                </a:schemeClr>
              </a:solidFill>
            </a:endParaRPr>
          </a:p>
          <a:p>
            <a:r>
              <a:rPr lang="ja-JP" altLang="en-US" sz="2000" dirty="0">
                <a:solidFill>
                  <a:schemeClr val="accent1">
                    <a:lumMod val="75000"/>
                  </a:schemeClr>
                </a:solidFill>
              </a:rPr>
              <a:t>本提案目標を設定される際に、具体的かつ明確に、適用する臨床症例や使用状況を踏まえることが望ましいです。</a:t>
            </a:r>
          </a:p>
        </p:txBody>
      </p:sp>
    </p:spTree>
    <p:extLst>
      <p:ext uri="{BB962C8B-B14F-4D97-AF65-F5344CB8AC3E}">
        <p14:creationId xmlns:p14="http://schemas.microsoft.com/office/powerpoint/2010/main" val="210934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7</a:t>
            </a:fld>
            <a:endParaRPr kumimoji="1" lang="ja-JP" altLang="en-US"/>
          </a:p>
        </p:txBody>
      </p:sp>
      <p:sp>
        <p:nvSpPr>
          <p:cNvPr id="4" name="テキスト ボックス 3"/>
          <p:cNvSpPr txBox="1"/>
          <p:nvPr/>
        </p:nvSpPr>
        <p:spPr>
          <a:xfrm>
            <a:off x="0" y="455928"/>
            <a:ext cx="4163319" cy="400110"/>
          </a:xfrm>
          <a:prstGeom prst="rect">
            <a:avLst/>
          </a:prstGeom>
          <a:noFill/>
        </p:spPr>
        <p:txBody>
          <a:bodyPr wrap="none" rtlCol="0">
            <a:spAutoFit/>
          </a:bodyPr>
          <a:lstStyle/>
          <a:p>
            <a:r>
              <a:rPr lang="en-US" altLang="ja-JP" sz="2000" b="1" dirty="0">
                <a:latin typeface="+mn-ea"/>
              </a:rPr>
              <a:t>Ⅳ</a:t>
            </a:r>
            <a:r>
              <a:rPr lang="ja-JP" altLang="en-US" sz="2000" b="1" dirty="0">
                <a:latin typeface="+mn-ea"/>
              </a:rPr>
              <a:t>　シーズおよび新規性（独創性）　</a:t>
            </a:r>
          </a:p>
        </p:txBody>
      </p:sp>
      <p:sp>
        <p:nvSpPr>
          <p:cNvPr id="5" name="サブタイトル 2"/>
          <p:cNvSpPr txBox="1">
            <a:spLocks/>
          </p:cNvSpPr>
          <p:nvPr/>
        </p:nvSpPr>
        <p:spPr>
          <a:xfrm>
            <a:off x="628650" y="1024077"/>
            <a:ext cx="7981950" cy="223648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a:solidFill>
                  <a:schemeClr val="accent1">
                    <a:lumMod val="75000"/>
                  </a:schemeClr>
                </a:solidFill>
              </a:rPr>
              <a:t>提案研究開発課題のキーとなるシーズについて、その内容を新規性・独創性を含め記載してください。</a:t>
            </a:r>
            <a:endParaRPr lang="en-US" altLang="ja-JP" sz="2000" dirty="0">
              <a:solidFill>
                <a:schemeClr val="accent1">
                  <a:lumMod val="75000"/>
                </a:schemeClr>
              </a:solidFill>
            </a:endParaRPr>
          </a:p>
          <a:p>
            <a:r>
              <a:rPr lang="ja-JP" altLang="en-US" sz="2000" dirty="0">
                <a:solidFill>
                  <a:schemeClr val="accent1">
                    <a:lumMod val="75000"/>
                  </a:schemeClr>
                </a:solidFill>
              </a:rPr>
              <a:t>シーズのエビデンスを示すデータを記載してください。</a:t>
            </a:r>
            <a:endParaRPr lang="en-US" altLang="ja-JP" sz="2000" dirty="0">
              <a:solidFill>
                <a:schemeClr val="accent1">
                  <a:lumMod val="75000"/>
                </a:schemeClr>
              </a:solidFill>
            </a:endParaRPr>
          </a:p>
          <a:p>
            <a:r>
              <a:rPr lang="ja-JP" altLang="en-US" sz="2000" dirty="0">
                <a:solidFill>
                  <a:schemeClr val="accent1">
                    <a:lumMod val="75000"/>
                  </a:schemeClr>
                </a:solidFill>
              </a:rPr>
              <a:t>シーズに関する特許の対応状況について記載ください。</a:t>
            </a:r>
            <a:endParaRPr lang="en-US" altLang="ja-JP" sz="2000" dirty="0">
              <a:solidFill>
                <a:schemeClr val="accent1">
                  <a:lumMod val="75000"/>
                </a:schemeClr>
              </a:solidFill>
            </a:endParaRPr>
          </a:p>
          <a:p>
            <a:pPr marL="0" indent="0">
              <a:buNone/>
            </a:pPr>
            <a:r>
              <a:rPr lang="ja-JP" altLang="en-US" sz="2000" dirty="0">
                <a:solidFill>
                  <a:schemeClr val="accent1">
                    <a:lumMod val="75000"/>
                  </a:schemeClr>
                </a:solidFill>
              </a:rPr>
              <a:t>　（</a:t>
            </a:r>
            <a:r>
              <a:rPr lang="en-US" altLang="ja-JP" sz="2000" dirty="0">
                <a:solidFill>
                  <a:schemeClr val="accent1">
                    <a:lumMod val="75000"/>
                  </a:schemeClr>
                </a:solidFill>
              </a:rPr>
              <a:t>ACT-M</a:t>
            </a:r>
            <a:r>
              <a:rPr lang="ja-JP" altLang="en-US" sz="2000" dirty="0">
                <a:solidFill>
                  <a:schemeClr val="accent1">
                    <a:lumMod val="75000"/>
                  </a:schemeClr>
                </a:solidFill>
              </a:rPr>
              <a:t>では出願、</a:t>
            </a:r>
            <a:r>
              <a:rPr lang="en-US" altLang="ja-JP" sz="2000" dirty="0">
                <a:solidFill>
                  <a:schemeClr val="accent1">
                    <a:lumMod val="75000"/>
                  </a:schemeClr>
                </a:solidFill>
              </a:rPr>
              <a:t>ACT-MS</a:t>
            </a:r>
            <a:r>
              <a:rPr lang="ja-JP" altLang="en-US" sz="2000" dirty="0">
                <a:solidFill>
                  <a:schemeClr val="accent1">
                    <a:lumMod val="75000"/>
                  </a:schemeClr>
                </a:solidFill>
              </a:rPr>
              <a:t>の場合では出願計画が必須です。）</a:t>
            </a:r>
          </a:p>
        </p:txBody>
      </p:sp>
    </p:spTree>
    <p:extLst>
      <p:ext uri="{BB962C8B-B14F-4D97-AF65-F5344CB8AC3E}">
        <p14:creationId xmlns:p14="http://schemas.microsoft.com/office/powerpoint/2010/main" val="144844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8</a:t>
            </a:fld>
            <a:endParaRPr kumimoji="1" lang="ja-JP" altLang="en-US"/>
          </a:p>
        </p:txBody>
      </p:sp>
      <p:sp>
        <p:nvSpPr>
          <p:cNvPr id="4" name="テキスト ボックス 3"/>
          <p:cNvSpPr txBox="1"/>
          <p:nvPr/>
        </p:nvSpPr>
        <p:spPr>
          <a:xfrm>
            <a:off x="0" y="455928"/>
            <a:ext cx="2076209" cy="400110"/>
          </a:xfrm>
          <a:prstGeom prst="rect">
            <a:avLst/>
          </a:prstGeom>
          <a:noFill/>
        </p:spPr>
        <p:txBody>
          <a:bodyPr wrap="none" rtlCol="0">
            <a:spAutoFit/>
          </a:bodyPr>
          <a:lstStyle/>
          <a:p>
            <a:r>
              <a:rPr lang="en-US" altLang="ja-JP" sz="2000" b="1" dirty="0">
                <a:latin typeface="+mn-ea"/>
              </a:rPr>
              <a:t>Ⅴ</a:t>
            </a:r>
            <a:r>
              <a:rPr lang="ja-JP" altLang="en-US" sz="2000" b="1" dirty="0">
                <a:latin typeface="+mn-ea"/>
              </a:rPr>
              <a:t>　競争優位性　</a:t>
            </a:r>
          </a:p>
        </p:txBody>
      </p:sp>
      <p:sp>
        <p:nvSpPr>
          <p:cNvPr id="5" name="サブタイトル 2"/>
          <p:cNvSpPr txBox="1">
            <a:spLocks/>
          </p:cNvSpPr>
          <p:nvPr/>
        </p:nvSpPr>
        <p:spPr>
          <a:xfrm>
            <a:off x="628650" y="1024077"/>
            <a:ext cx="7429500" cy="114234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a:solidFill>
                  <a:schemeClr val="accent1">
                    <a:lumMod val="75000"/>
                  </a:schemeClr>
                </a:solidFill>
              </a:rPr>
              <a:t>シーズおよび提案研究開発課題に関して、国内外の研究開発状況と、それらの研究開発と提案課題（含むシーズ）の比較結果を記載してください。</a:t>
            </a:r>
          </a:p>
        </p:txBody>
      </p:sp>
    </p:spTree>
    <p:extLst>
      <p:ext uri="{BB962C8B-B14F-4D97-AF65-F5344CB8AC3E}">
        <p14:creationId xmlns:p14="http://schemas.microsoft.com/office/powerpoint/2010/main" val="389075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9F96B6F-9F84-4209-89BB-0D855CDCDE8E}" type="slidenum">
              <a:rPr kumimoji="1" lang="ja-JP" altLang="en-US" smtClean="0"/>
              <a:t>9</a:t>
            </a:fld>
            <a:endParaRPr kumimoji="1" lang="ja-JP" altLang="en-US"/>
          </a:p>
        </p:txBody>
      </p:sp>
      <p:sp>
        <p:nvSpPr>
          <p:cNvPr id="4" name="テキスト ボックス 3"/>
          <p:cNvSpPr txBox="1"/>
          <p:nvPr/>
        </p:nvSpPr>
        <p:spPr>
          <a:xfrm>
            <a:off x="0" y="455928"/>
            <a:ext cx="2334293" cy="400110"/>
          </a:xfrm>
          <a:prstGeom prst="rect">
            <a:avLst/>
          </a:prstGeom>
          <a:noFill/>
        </p:spPr>
        <p:txBody>
          <a:bodyPr wrap="none" rtlCol="0">
            <a:spAutoFit/>
          </a:bodyPr>
          <a:lstStyle/>
          <a:p>
            <a:r>
              <a:rPr lang="en-US" altLang="ja-JP" sz="2000" b="1" dirty="0">
                <a:latin typeface="+mn-ea"/>
              </a:rPr>
              <a:t>Ⅵ</a:t>
            </a:r>
            <a:r>
              <a:rPr lang="ja-JP" altLang="en-US" sz="2000" b="1" dirty="0">
                <a:latin typeface="+mn-ea"/>
              </a:rPr>
              <a:t>　研究開発内容　</a:t>
            </a:r>
          </a:p>
        </p:txBody>
      </p:sp>
      <p:sp>
        <p:nvSpPr>
          <p:cNvPr id="5" name="サブタイトル 2"/>
          <p:cNvSpPr txBox="1">
            <a:spLocks/>
          </p:cNvSpPr>
          <p:nvPr/>
        </p:nvSpPr>
        <p:spPr>
          <a:xfrm>
            <a:off x="628650" y="1024076"/>
            <a:ext cx="7429500" cy="168048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dirty="0">
                <a:solidFill>
                  <a:schemeClr val="accent1">
                    <a:lumMod val="75000"/>
                  </a:schemeClr>
                </a:solidFill>
              </a:rPr>
              <a:t>提案研究開発課題の目的（狙い）、目標を達成するための研究開発のアプローチ、具体的手法、進め方を、本シーズとの関係を明確にしながら記載してください。</a:t>
            </a:r>
            <a:endParaRPr lang="en-US" altLang="ja-JP" sz="2000" dirty="0">
              <a:solidFill>
                <a:schemeClr val="accent1">
                  <a:lumMod val="75000"/>
                </a:schemeClr>
              </a:solidFill>
            </a:endParaRPr>
          </a:p>
        </p:txBody>
      </p:sp>
    </p:spTree>
    <p:extLst>
      <p:ext uri="{BB962C8B-B14F-4D97-AF65-F5344CB8AC3E}">
        <p14:creationId xmlns:p14="http://schemas.microsoft.com/office/powerpoint/2010/main" val="14280816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6433</TotalTime>
  <Words>595</Words>
  <PresentationFormat>画面に合わせる (4:3)</PresentationFormat>
  <Paragraphs>100</Paragraphs>
  <Slides>14</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AR P丸ゴシック体E</vt: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2020-07-15T02:51:08Z</cp:lastPrinted>
  <dcterms:created xsi:type="dcterms:W3CDTF">2015-05-18T07:25:52Z</dcterms:created>
  <dcterms:modified xsi:type="dcterms:W3CDTF">2020-07-31T06:42:35Z</dcterms:modified>
</cp:coreProperties>
</file>