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689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12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 custScaleX="125713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 custScaleX="121168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 custScaleX="100682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 custScaleX="28915" custLinFactX="5848" custLinFactNeighborX="100000" custLinFactNeighborY="10307">
        <dgm:presLayoutVars>
          <dgm:chMax val="0"/>
          <dgm:chPref val="0"/>
          <dgm:bulletEnabled val="1"/>
        </dgm:presLayoutVars>
      </dgm:prSet>
      <dgm:spPr/>
    </dgm:pt>
  </dgm:ptLst>
  <dgm:cxnLst>
    <dgm:cxn modelId="{B578121E-CAEF-49D3-841E-E635039544D3}" type="presOf" srcId="{3D18AE27-19AE-4C55-9F36-6F971FB886BA}" destId="{D7172618-E6DF-4501-9E88-DBD32EEE6DD6}" srcOrd="0" destOrd="0" presId="urn:microsoft.com/office/officeart/2005/8/layout/chevron1"/>
    <dgm:cxn modelId="{6A4CD82A-A576-4BA4-A793-88B0E5B9036A}" type="presOf" srcId="{9A9EA74D-F7A7-4C62-B0F8-1AD60BBA052E}" destId="{4A2AD62A-1865-4CC5-8520-C2EF7F03F35F}" srcOrd="0" destOrd="0" presId="urn:microsoft.com/office/officeart/2005/8/layout/chevron1"/>
    <dgm:cxn modelId="{90B1AC35-098E-47B2-AEBD-12163D8F13A0}" type="presOf" srcId="{1F2BFED1-80E2-4714-9AAF-2FDFE27F9AC0}" destId="{DC4388DA-A33D-4909-B64C-95610C9DE184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6CAF0DE8-2B06-42B1-83F2-FB74E34D3EB2}" type="presOf" srcId="{DA49180F-7C20-4E22-91F6-EA0CBEEB0EC3}" destId="{703BA995-D169-4968-A606-EF995011AC30}" srcOrd="0" destOrd="0" presId="urn:microsoft.com/office/officeart/2005/8/layout/chevron1"/>
    <dgm:cxn modelId="{B3F26CFE-C718-4153-AED1-F1BA5765B232}" type="presOf" srcId="{0B6B205D-FF0B-4295-89E4-DB6D856B61A5}" destId="{84D37D6F-8995-480C-A493-814422273A51}" srcOrd="0" destOrd="0" presId="urn:microsoft.com/office/officeart/2005/8/layout/chevron1"/>
    <dgm:cxn modelId="{7CC38770-B72F-46A3-972C-436A583D3BAD}" type="presParOf" srcId="{84D37D6F-8995-480C-A493-814422273A51}" destId="{D7172618-E6DF-4501-9E88-DBD32EEE6DD6}" srcOrd="0" destOrd="0" presId="urn:microsoft.com/office/officeart/2005/8/layout/chevron1"/>
    <dgm:cxn modelId="{763EFE8D-8073-4952-958C-73E9D45F9165}" type="presParOf" srcId="{84D37D6F-8995-480C-A493-814422273A51}" destId="{D7CCFFB7-92E4-4220-B783-B66BAC4BD50B}" srcOrd="1" destOrd="0" presId="urn:microsoft.com/office/officeart/2005/8/layout/chevron1"/>
    <dgm:cxn modelId="{D9FE4303-5E38-43D8-B89D-91663FF7AEE9}" type="presParOf" srcId="{84D37D6F-8995-480C-A493-814422273A51}" destId="{703BA995-D169-4968-A606-EF995011AC30}" srcOrd="2" destOrd="0" presId="urn:microsoft.com/office/officeart/2005/8/layout/chevron1"/>
    <dgm:cxn modelId="{4DFC61F4-23ED-4AE4-9E38-660EF4EB44E2}" type="presParOf" srcId="{84D37D6F-8995-480C-A493-814422273A51}" destId="{CFF8B572-44B9-4007-B750-B96B8FCC4977}" srcOrd="3" destOrd="0" presId="urn:microsoft.com/office/officeart/2005/8/layout/chevron1"/>
    <dgm:cxn modelId="{3A1565D4-4CB7-4CC1-934F-C5874B60BC6A}" type="presParOf" srcId="{84D37D6F-8995-480C-A493-814422273A51}" destId="{DC4388DA-A33D-4909-B64C-95610C9DE184}" srcOrd="4" destOrd="0" presId="urn:microsoft.com/office/officeart/2005/8/layout/chevron1"/>
    <dgm:cxn modelId="{005F467C-4FC6-4533-B7B0-1A5E4C248FEC}" type="presParOf" srcId="{84D37D6F-8995-480C-A493-814422273A51}" destId="{E2003F80-CF25-4524-8268-3D434DE85460}" srcOrd="5" destOrd="0" presId="urn:microsoft.com/office/officeart/2005/8/layout/chevron1"/>
    <dgm:cxn modelId="{1747B0E3-A6BC-4B4F-A7D2-AD5B20853F46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798" y="0"/>
          <a:ext cx="3768272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24732" y="0"/>
        <a:ext cx="3320404" cy="447868"/>
      </dsp:txXfrm>
    </dsp:sp>
    <dsp:sp modelId="{703BA995-D169-4968-A606-EF995011AC30}">
      <dsp:nvSpPr>
        <dsp:cNvPr id="0" name=""/>
        <dsp:cNvSpPr/>
      </dsp:nvSpPr>
      <dsp:spPr>
        <a:xfrm>
          <a:off x="3469319" y="0"/>
          <a:ext cx="3632035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693253" y="0"/>
        <a:ext cx="3184167" cy="447868"/>
      </dsp:txXfrm>
    </dsp:sp>
    <dsp:sp modelId="{DC4388DA-A33D-4909-B64C-95610C9DE184}">
      <dsp:nvSpPr>
        <dsp:cNvPr id="0" name=""/>
        <dsp:cNvSpPr/>
      </dsp:nvSpPr>
      <dsp:spPr>
        <a:xfrm>
          <a:off x="6801602" y="0"/>
          <a:ext cx="3017963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7025536" y="0"/>
        <a:ext cx="2570095" cy="447868"/>
      </dsp:txXfrm>
    </dsp:sp>
    <dsp:sp modelId="{4A2AD62A-1865-4CC5-8520-C2EF7F03F35F}">
      <dsp:nvSpPr>
        <dsp:cNvPr id="0" name=""/>
        <dsp:cNvSpPr/>
      </dsp:nvSpPr>
      <dsp:spPr>
        <a:xfrm>
          <a:off x="9520613" y="0"/>
          <a:ext cx="866732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製販後</a:t>
          </a:r>
        </a:p>
      </dsp:txBody>
      <dsp:txXfrm>
        <a:off x="9744547" y="0"/>
        <a:ext cx="418864" cy="447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05471" y="591355"/>
            <a:ext cx="7470700" cy="459794"/>
          </a:xfrm>
        </p:spPr>
        <p:txBody>
          <a:bodyPr>
            <a:noAutofit/>
          </a:bodyPr>
          <a:lstStyle/>
          <a:p>
            <a:pPr algn="ctr"/>
            <a:r>
              <a:rPr lang="ja-JP" altLang="en-US" sz="2000" b="1" dirty="0">
                <a:latin typeface="+mj-ea"/>
              </a:rPr>
              <a:t>応用～非臨床～臨床～実用化のロードマップ（イメージ）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74DF705-AF29-410B-922D-595AB5CD5D11}"/>
              </a:ext>
            </a:extLst>
          </p:cNvPr>
          <p:cNvGrpSpPr/>
          <p:nvPr/>
        </p:nvGrpSpPr>
        <p:grpSpPr>
          <a:xfrm>
            <a:off x="680720" y="1102732"/>
            <a:ext cx="10739120" cy="5552068"/>
            <a:chOff x="1165177" y="1102732"/>
            <a:chExt cx="9817291" cy="5159759"/>
          </a:xfrm>
        </p:grpSpPr>
        <p:graphicFrame>
          <p:nvGraphicFramePr>
            <p:cNvPr id="5" name="図表 4"/>
            <p:cNvGraphicFramePr/>
            <p:nvPr>
              <p:extLst>
                <p:ext uri="{D42A27DB-BD31-4B8C-83A1-F6EECF244321}">
                  <p14:modId xmlns:p14="http://schemas.microsoft.com/office/powerpoint/2010/main" val="3290663337"/>
                </p:ext>
              </p:extLst>
            </p:nvPr>
          </p:nvGraphicFramePr>
          <p:xfrm>
            <a:off x="1486755" y="1102732"/>
            <a:ext cx="9495713" cy="41622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7" name="直線コネクタ 6"/>
            <p:cNvCxnSpPr/>
            <p:nvPr/>
          </p:nvCxnSpPr>
          <p:spPr>
            <a:xfrm>
              <a:off x="1231710" y="263005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231710" y="335304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231710" y="4076034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231710" y="4799024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1231710" y="5522015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1231710" y="190706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角丸四角形 12"/>
            <p:cNvSpPr/>
            <p:nvPr/>
          </p:nvSpPr>
          <p:spPr>
            <a:xfrm>
              <a:off x="1165177" y="195141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本態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解明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5177" y="267440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製剤</a:t>
              </a: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65177" y="338817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薬理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1165177" y="411116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毒性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165177" y="4842856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1300" dirty="0">
                  <a:latin typeface="+mj-ea"/>
                  <a:ea typeface="+mj-ea"/>
                </a:rPr>
                <a:t>ADME</a:t>
              </a:r>
              <a:endParaRPr lang="ja-JP" altLang="en-US" sz="1300" dirty="0">
                <a:latin typeface="+mj-ea"/>
                <a:ea typeface="+mj-ea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1165177" y="5557676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臨床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試験</a:t>
              </a:r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>
              <a:off x="1630906" y="1951419"/>
              <a:ext cx="994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flipV="1">
              <a:off x="2166804" y="2177557"/>
              <a:ext cx="1704406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1593637" y="1951419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本態解明／予後因子解明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251739" y="2170667"/>
              <a:ext cx="1569660" cy="2423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創薬ターゲット分子の探索</a:t>
              </a: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 flipV="1">
              <a:off x="3486876" y="2396492"/>
              <a:ext cx="1433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>
              <a:off x="4525087" y="2674409"/>
              <a:ext cx="1433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3431431" y="2393903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スクリーニング系の検証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525086" y="2662784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リード化合物の最適化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969506" y="2913968"/>
              <a:ext cx="8224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少量製造</a:t>
              </a: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>
              <a:off x="4968638" y="292333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6290054" y="2947235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6242699" y="2927276"/>
              <a:ext cx="95044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中規模生産</a:t>
              </a:r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>
              <a:off x="7709421" y="2933927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7662066" y="2913968"/>
              <a:ext cx="93222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大規模生産</a:t>
              </a: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>
              <a:off x="8019911" y="5575460"/>
              <a:ext cx="234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テキスト ボックス 40"/>
            <p:cNvSpPr txBox="1"/>
            <p:nvPr/>
          </p:nvSpPr>
          <p:spPr>
            <a:xfrm>
              <a:off x="7931199" y="5574077"/>
              <a:ext cx="66475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治験届</a:t>
              </a: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>
              <a:off x="8093619" y="5799139"/>
              <a:ext cx="380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8040201" y="5792451"/>
              <a:ext cx="555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Ⅰ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>
              <a:off x="8482074" y="587676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8208423" y="5870076"/>
              <a:ext cx="1164097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Ⅱ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  <a:endParaRPr lang="en-US" altLang="ja-JP" sz="975" dirty="0">
                <a:latin typeface="+mj-ea"/>
                <a:ea typeface="+mj-ea"/>
              </a:endParaRPr>
            </a:p>
            <a:p>
              <a:pPr algn="ctr"/>
              <a:r>
                <a:rPr lang="ja-JP" altLang="en-US" sz="975" dirty="0">
                  <a:latin typeface="+mj-ea"/>
                  <a:ea typeface="+mj-ea"/>
                </a:rPr>
                <a:t>（</a:t>
              </a:r>
              <a:r>
                <a:rPr lang="en-US" altLang="ja-JP" sz="975" dirty="0">
                  <a:latin typeface="+mj-ea"/>
                  <a:ea typeface="+mj-ea"/>
                </a:rPr>
                <a:t>POC</a:t>
              </a:r>
              <a:r>
                <a:rPr lang="ja-JP" altLang="en-US" sz="975" dirty="0" err="1">
                  <a:latin typeface="+mj-ea"/>
                  <a:ea typeface="+mj-ea"/>
                </a:rPr>
                <a:t>，</a:t>
              </a:r>
              <a:r>
                <a:rPr lang="ja-JP" altLang="en-US" sz="975" dirty="0">
                  <a:latin typeface="+mj-ea"/>
                  <a:ea typeface="+mj-ea"/>
                </a:rPr>
                <a:t>用量検討）</a:t>
              </a:r>
            </a:p>
          </p:txBody>
        </p:sp>
        <p:cxnSp>
          <p:nvCxnSpPr>
            <p:cNvPr id="46" name="直線矢印コネクタ 45"/>
            <p:cNvCxnSpPr/>
            <p:nvPr/>
          </p:nvCxnSpPr>
          <p:spPr>
            <a:xfrm>
              <a:off x="9114381" y="5942657"/>
              <a:ext cx="10237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9393630" y="5935970"/>
              <a:ext cx="555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Ⅲ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5228031" y="3134656"/>
              <a:ext cx="672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安定性</a:t>
              </a:r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>
              <a:off x="5138451" y="3144021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6997091" y="3134656"/>
              <a:ext cx="92117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長期安定性</a:t>
              </a:r>
            </a:p>
          </p:txBody>
        </p:sp>
        <p:cxnSp>
          <p:nvCxnSpPr>
            <p:cNvPr id="51" name="直線矢印コネクタ 50"/>
            <p:cNvCxnSpPr/>
            <p:nvPr/>
          </p:nvCxnSpPr>
          <p:spPr>
            <a:xfrm>
              <a:off x="6208915" y="3144021"/>
              <a:ext cx="2135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4899032" y="3446128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薬効（生体外）</a:t>
              </a:r>
            </a:p>
          </p:txBody>
        </p:sp>
        <p:cxnSp>
          <p:nvCxnSpPr>
            <p:cNvPr id="53" name="直線矢印コネクタ 52"/>
            <p:cNvCxnSpPr/>
            <p:nvPr/>
          </p:nvCxnSpPr>
          <p:spPr>
            <a:xfrm>
              <a:off x="4964699" y="345549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5798398" y="3658030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薬効（動物）</a:t>
              </a:r>
            </a:p>
          </p:txBody>
        </p:sp>
        <p:cxnSp>
          <p:nvCxnSpPr>
            <p:cNvPr id="55" name="直線矢印コネクタ 54"/>
            <p:cNvCxnSpPr/>
            <p:nvPr/>
          </p:nvCxnSpPr>
          <p:spPr>
            <a:xfrm>
              <a:off x="5553575" y="3667394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7501535" y="3658030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薬効（追加）</a:t>
              </a: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>
              <a:off x="7576361" y="3667394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テキスト ボックス 57"/>
            <p:cNvSpPr txBox="1"/>
            <p:nvPr/>
          </p:nvSpPr>
          <p:spPr>
            <a:xfrm>
              <a:off x="5065367" y="4111168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単回反復毒性</a:t>
              </a:r>
            </a:p>
          </p:txBody>
        </p:sp>
        <p:cxnSp>
          <p:nvCxnSpPr>
            <p:cNvPr id="59" name="直線矢印コネクタ 58"/>
            <p:cNvCxnSpPr/>
            <p:nvPr/>
          </p:nvCxnSpPr>
          <p:spPr>
            <a:xfrm>
              <a:off x="5131034" y="4120533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テキスト ボックス 59"/>
            <p:cNvSpPr txBox="1"/>
            <p:nvPr/>
          </p:nvSpPr>
          <p:spPr>
            <a:xfrm>
              <a:off x="5170905" y="4313766"/>
              <a:ext cx="806146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遺伝毒性</a:t>
              </a:r>
            </a:p>
          </p:txBody>
        </p:sp>
        <p:cxnSp>
          <p:nvCxnSpPr>
            <p:cNvPr id="61" name="直線矢印コネクタ 60"/>
            <p:cNvCxnSpPr/>
            <p:nvPr/>
          </p:nvCxnSpPr>
          <p:spPr>
            <a:xfrm>
              <a:off x="5158949" y="432313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テキスト ボックス 61"/>
            <p:cNvSpPr txBox="1"/>
            <p:nvPr/>
          </p:nvSpPr>
          <p:spPr>
            <a:xfrm>
              <a:off x="5834246" y="4313766"/>
              <a:ext cx="90841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局所刺激性</a:t>
              </a:r>
            </a:p>
          </p:txBody>
        </p:sp>
        <p:cxnSp>
          <p:nvCxnSpPr>
            <p:cNvPr id="63" name="直線矢印コネクタ 62"/>
            <p:cNvCxnSpPr/>
            <p:nvPr/>
          </p:nvCxnSpPr>
          <p:spPr>
            <a:xfrm>
              <a:off x="5855557" y="432313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/>
            <p:cNvSpPr txBox="1"/>
            <p:nvPr/>
          </p:nvSpPr>
          <p:spPr>
            <a:xfrm>
              <a:off x="6302092" y="4563718"/>
              <a:ext cx="92117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長期毒性</a:t>
              </a:r>
            </a:p>
          </p:txBody>
        </p:sp>
        <p:cxnSp>
          <p:nvCxnSpPr>
            <p:cNvPr id="65" name="直線矢印コネクタ 64"/>
            <p:cNvCxnSpPr/>
            <p:nvPr/>
          </p:nvCxnSpPr>
          <p:spPr>
            <a:xfrm>
              <a:off x="5170162" y="4573082"/>
              <a:ext cx="28957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テキスト ボックス 65"/>
            <p:cNvSpPr txBox="1"/>
            <p:nvPr/>
          </p:nvSpPr>
          <p:spPr>
            <a:xfrm>
              <a:off x="4920343" y="4922692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単回反復</a:t>
              </a:r>
              <a:r>
                <a:rPr lang="en-US" altLang="ja-JP" sz="975" dirty="0">
                  <a:latin typeface="+mj-ea"/>
                  <a:ea typeface="+mj-ea"/>
                </a:rPr>
                <a:t>PK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cxnSp>
          <p:nvCxnSpPr>
            <p:cNvPr id="67" name="直線矢印コネクタ 66"/>
            <p:cNvCxnSpPr/>
            <p:nvPr/>
          </p:nvCxnSpPr>
          <p:spPr>
            <a:xfrm>
              <a:off x="4995170" y="4932056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5608199" y="5136699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吸収率確認</a:t>
              </a:r>
            </a:p>
          </p:txBody>
        </p:sp>
        <p:cxnSp>
          <p:nvCxnSpPr>
            <p:cNvPr id="69" name="直線矢印コネクタ 68"/>
            <p:cNvCxnSpPr/>
            <p:nvPr/>
          </p:nvCxnSpPr>
          <p:spPr>
            <a:xfrm>
              <a:off x="5683026" y="5146064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テキスト ボックス 69"/>
            <p:cNvSpPr txBox="1"/>
            <p:nvPr/>
          </p:nvSpPr>
          <p:spPr>
            <a:xfrm>
              <a:off x="6342751" y="4911638"/>
              <a:ext cx="64766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75" dirty="0">
                  <a:latin typeface="+mj-ea"/>
                  <a:ea typeface="+mj-ea"/>
                </a:rPr>
                <a:t>TK</a:t>
              </a:r>
              <a:r>
                <a:rPr lang="ja-JP" altLang="en-US" sz="975" dirty="0">
                  <a:latin typeface="+mj-ea"/>
                  <a:ea typeface="+mj-ea"/>
                </a:rPr>
                <a:t>試験</a:t>
              </a:r>
            </a:p>
          </p:txBody>
        </p:sp>
        <p:cxnSp>
          <p:nvCxnSpPr>
            <p:cNvPr id="71" name="直線矢印コネクタ 70"/>
            <p:cNvCxnSpPr/>
            <p:nvPr/>
          </p:nvCxnSpPr>
          <p:spPr>
            <a:xfrm>
              <a:off x="6217980" y="492100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テキスト ボックス 71"/>
            <p:cNvSpPr txBox="1"/>
            <p:nvPr/>
          </p:nvSpPr>
          <p:spPr>
            <a:xfrm>
              <a:off x="7712001" y="5132017"/>
              <a:ext cx="100465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薬物相互作用</a:t>
              </a:r>
            </a:p>
          </p:txBody>
        </p:sp>
        <p:cxnSp>
          <p:nvCxnSpPr>
            <p:cNvPr id="73" name="直線矢印コネクタ 72"/>
            <p:cNvCxnSpPr/>
            <p:nvPr/>
          </p:nvCxnSpPr>
          <p:spPr>
            <a:xfrm>
              <a:off x="7566979" y="5141381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下矢印 73"/>
            <p:cNvSpPr/>
            <p:nvPr/>
          </p:nvSpPr>
          <p:spPr>
            <a:xfrm>
              <a:off x="5234299" y="1119362"/>
              <a:ext cx="699907" cy="805408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300" b="1" dirty="0">
                  <a:solidFill>
                    <a:srgbClr val="C00000"/>
                  </a:solidFill>
                  <a:latin typeface="+mj-ea"/>
                  <a:ea typeface="+mj-ea"/>
                </a:rPr>
                <a:t>現在地</a:t>
              </a: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259454" y="1556793"/>
              <a:ext cx="683124" cy="295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2020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5777836" y="1556828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2021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8807353" y="1541675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2023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9998076" y="1548192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2030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9202918" y="3393213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臨床薬理試験</a:t>
              </a:r>
            </a:p>
          </p:txBody>
        </p:sp>
        <p:cxnSp>
          <p:nvCxnSpPr>
            <p:cNvPr id="80" name="直線矢印コネクタ 79"/>
            <p:cNvCxnSpPr/>
            <p:nvPr/>
          </p:nvCxnSpPr>
          <p:spPr>
            <a:xfrm>
              <a:off x="8958095" y="3402577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角丸四角形 80"/>
            <p:cNvSpPr/>
            <p:nvPr/>
          </p:nvSpPr>
          <p:spPr>
            <a:xfrm>
              <a:off x="10138133" y="1873026"/>
              <a:ext cx="219667" cy="4288007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薬事承認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7530005" y="4313607"/>
              <a:ext cx="964976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生殖発生毒性</a:t>
              </a:r>
            </a:p>
          </p:txBody>
        </p:sp>
        <p:cxnSp>
          <p:nvCxnSpPr>
            <p:cNvPr id="83" name="直線矢印コネクタ 82"/>
            <p:cNvCxnSpPr/>
            <p:nvPr/>
          </p:nvCxnSpPr>
          <p:spPr>
            <a:xfrm>
              <a:off x="7551316" y="4322971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8397277" y="4313606"/>
              <a:ext cx="90674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がん原性</a:t>
              </a:r>
            </a:p>
          </p:txBody>
        </p:sp>
        <p:cxnSp>
          <p:nvCxnSpPr>
            <p:cNvPr id="85" name="直線矢印コネクタ 84"/>
            <p:cNvCxnSpPr/>
            <p:nvPr/>
          </p:nvCxnSpPr>
          <p:spPr>
            <a:xfrm>
              <a:off x="8374232" y="432297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>
              <a:off x="4997966" y="3855907"/>
              <a:ext cx="502936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テキスト ボックス 88"/>
            <p:cNvSpPr txBox="1"/>
            <p:nvPr/>
          </p:nvSpPr>
          <p:spPr>
            <a:xfrm>
              <a:off x="4921210" y="3846543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一般薬理</a:t>
              </a: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858284" y="3099535"/>
              <a:ext cx="2579076" cy="284312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63" dirty="0">
                  <a:latin typeface="+mj-ea"/>
                  <a:ea typeface="+mj-ea"/>
                </a:rPr>
                <a:t>次ページのテンプレートをご利用ください。</a:t>
              </a:r>
              <a:endParaRPr lang="en-US" altLang="ja-JP" sz="1463" dirty="0">
                <a:latin typeface="+mj-ea"/>
                <a:ea typeface="+mj-ea"/>
              </a:endParaRPr>
            </a:p>
            <a:p>
              <a:endParaRPr lang="en-US" altLang="ja-JP" sz="1463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b="1" dirty="0">
                  <a:solidFill>
                    <a:srgbClr val="FFFF00"/>
                  </a:solidFill>
                  <a:latin typeface="+mj-ea"/>
                  <a:ea typeface="+mj-ea"/>
                </a:rPr>
                <a:t>提案が現在どこに位置するか明確にし（現在地の矢印）</a:t>
              </a:r>
              <a:r>
                <a:rPr lang="ja-JP" altLang="en-US" sz="1300" dirty="0">
                  <a:latin typeface="+mj-ea"/>
                  <a:ea typeface="+mj-ea"/>
                </a:rPr>
                <a:t>、上部の研究開発のステージを示す水色のバーの長さを調節してください。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dirty="0">
                  <a:latin typeface="+mj-ea"/>
                  <a:ea typeface="+mj-ea"/>
                </a:rPr>
                <a:t>左のオレンジの研究項目についても同様です。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dirty="0">
                  <a:latin typeface="+mj-ea"/>
                  <a:ea typeface="+mj-ea"/>
                </a:rPr>
                <a:t>適宜、削除、変更または追記してください。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7280855" y="1552323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2022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</p:grpSp>
      <p:sp>
        <p:nvSpPr>
          <p:cNvPr id="90" name="タイトル 3"/>
          <p:cNvSpPr txBox="1">
            <a:spLocks/>
          </p:cNvSpPr>
          <p:nvPr/>
        </p:nvSpPr>
        <p:spPr>
          <a:xfrm>
            <a:off x="8473869" y="694001"/>
            <a:ext cx="3414407" cy="324135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>
                <a:latin typeface="+mj-ea"/>
              </a:rPr>
              <a:t>研究開発代表者氏名：英目度　太郞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47577" y="25731"/>
            <a:ext cx="1043543" cy="52322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参考</a:t>
            </a:r>
            <a:endParaRPr lang="en-US" altLang="ja-JP" sz="2800" b="1" baseline="30000" dirty="0">
              <a:solidFill>
                <a:srgbClr val="FF0000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4049673" y="6073141"/>
            <a:ext cx="3931311" cy="613582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申請期間のみではなく、研究全体の</a:t>
            </a:r>
            <a:endParaRPr lang="en-US" altLang="ja-JP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スケジュール（ゴールまで）の記載を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8320289" y="86982"/>
            <a:ext cx="3635684" cy="41900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研究代表者名を記載してください</a:t>
            </a:r>
          </a:p>
        </p:txBody>
      </p:sp>
      <p:sp>
        <p:nvSpPr>
          <p:cNvPr id="94" name="角丸四角形 93"/>
          <p:cNvSpPr/>
          <p:nvPr/>
        </p:nvSpPr>
        <p:spPr>
          <a:xfrm>
            <a:off x="1231710" y="65945"/>
            <a:ext cx="3893360" cy="407335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+mj-ea"/>
                <a:ea typeface="+mj-ea"/>
              </a:rPr>
              <a:t>必須書類（スライド</a:t>
            </a:r>
            <a:r>
              <a:rPr lang="en-US" altLang="ja-JP" b="1" dirty="0">
                <a:latin typeface="+mj-ea"/>
                <a:ea typeface="+mj-ea"/>
              </a:rPr>
              <a:t>2</a:t>
            </a:r>
            <a:r>
              <a:rPr lang="ja-JP" altLang="en-US" b="1" dirty="0">
                <a:latin typeface="+mj-ea"/>
                <a:ea typeface="+mj-ea"/>
              </a:rPr>
              <a:t>枚目のみ提出）。</a:t>
            </a:r>
          </a:p>
        </p:txBody>
      </p:sp>
    </p:spTree>
    <p:extLst>
      <p:ext uri="{BB962C8B-B14F-4D97-AF65-F5344CB8AC3E}">
        <p14:creationId xmlns:p14="http://schemas.microsoft.com/office/powerpoint/2010/main" val="311568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3408836" y="564575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-417805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/>
              <a:t>応用～非臨床～臨床～実用化のロードマップ（イメージ）</a:t>
            </a:r>
            <a:endParaRPr lang="ja-JP" altLang="en-US" sz="2400" dirty="0"/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7828297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ワイド画面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応用～非臨床～臨床～実用化のロードマップ（イメージ）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2020-09-28T07:05:34Z</dcterms:created>
  <dcterms:modified xsi:type="dcterms:W3CDTF">2020-09-28T07:05:38Z</dcterms:modified>
</cp:coreProperties>
</file>