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62" r:id="rId2"/>
    <p:sldId id="261"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a:srgbClr val="FF99FF"/>
    <a:srgbClr val="FF99CC"/>
    <a:srgbClr val="FF33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64056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85142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69929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335158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4310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475472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418212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2043205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59164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15603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45BEA-4067-45DF-9609-FDB7E660827A}" type="datetimeFigureOut">
              <a:rPr kumimoji="1" lang="ja-JP" altLang="en-US" smtClean="0"/>
              <a:t>2020/12/3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338226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45BEA-4067-45DF-9609-FDB7E660827A}" type="datetimeFigureOut">
              <a:rPr kumimoji="1" lang="ja-JP" altLang="en-US" smtClean="0"/>
              <a:t>2020/12/3</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8E025-D7EA-46F9-AEF2-72CF597FECD2}" type="slidenum">
              <a:rPr kumimoji="1" lang="ja-JP" altLang="en-US" smtClean="0"/>
              <a:t>‹#›</a:t>
            </a:fld>
            <a:endParaRPr kumimoji="1" lang="ja-JP" altLang="en-US" dirty="0"/>
          </a:p>
        </p:txBody>
      </p:sp>
    </p:spTree>
    <p:extLst>
      <p:ext uri="{BB962C8B-B14F-4D97-AF65-F5344CB8AC3E}">
        <p14:creationId xmlns:p14="http://schemas.microsoft.com/office/powerpoint/2010/main" val="6591845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四角形: 角を丸くする 128">
            <a:extLst>
              <a:ext uri="{FF2B5EF4-FFF2-40B4-BE49-F238E27FC236}">
                <a16:creationId xmlns:a16="http://schemas.microsoft.com/office/drawing/2014/main" id="{4168A04C-4E29-477E-87B3-4D340F2B540A}"/>
              </a:ext>
            </a:extLst>
          </p:cNvPr>
          <p:cNvSpPr/>
          <p:nvPr/>
        </p:nvSpPr>
        <p:spPr>
          <a:xfrm>
            <a:off x="6433887" y="2134054"/>
            <a:ext cx="3316140" cy="4598752"/>
          </a:xfrm>
          <a:prstGeom prst="roundRect">
            <a:avLst>
              <a:gd name="adj" fmla="val 4909"/>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039C2C6B-5026-4EB7-B46A-F01FD28B3617}"/>
              </a:ext>
            </a:extLst>
          </p:cNvPr>
          <p:cNvSpPr/>
          <p:nvPr/>
        </p:nvSpPr>
        <p:spPr>
          <a:xfrm>
            <a:off x="0" y="423227"/>
            <a:ext cx="9848848" cy="1351540"/>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200" dirty="0">
                <a:solidFill>
                  <a:schemeClr val="tx1"/>
                </a:solidFill>
              </a:rPr>
              <a:t>　</a:t>
            </a:r>
            <a:r>
              <a:rPr lang="ja-JP" altLang="en-US" sz="1200" dirty="0">
                <a:solidFill>
                  <a:schemeClr val="tx1"/>
                </a:solidFill>
                <a:latin typeface="メイリオ" panose="020B0604030504040204" pitchFamily="50" charset="-128"/>
                <a:ea typeface="メイリオ" panose="020B0604030504040204" pitchFamily="50" charset="-128"/>
              </a:rPr>
              <a:t>「研究力向上改革</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en-US" sz="1200" dirty="0">
                <a:solidFill>
                  <a:schemeClr val="tx1"/>
                </a:solidFill>
                <a:latin typeface="メイリオ" panose="020B0604030504040204" pitchFamily="50" charset="-128"/>
                <a:ea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rPr>
              <a:t>2019</a:t>
            </a:r>
            <a:r>
              <a:rPr lang="ja-JP" altLang="en-US" sz="1200" dirty="0">
                <a:solidFill>
                  <a:schemeClr val="tx1"/>
                </a:solidFill>
                <a:latin typeface="メイリオ" panose="020B0604030504040204" pitchFamily="50" charset="-128"/>
                <a:ea typeface="メイリオ" panose="020B0604030504040204" pitchFamily="50" charset="-128"/>
              </a:rPr>
              <a:t>年</a:t>
            </a:r>
            <a:r>
              <a:rPr lang="en-US" altLang="ja-JP" sz="1200" dirty="0">
                <a:solidFill>
                  <a:schemeClr val="tx1"/>
                </a:solidFill>
                <a:latin typeface="メイリオ" panose="020B0604030504040204" pitchFamily="50" charset="-128"/>
                <a:ea typeface="メイリオ" panose="020B0604030504040204" pitchFamily="50" charset="-128"/>
              </a:rPr>
              <a:t>4</a:t>
            </a:r>
            <a:r>
              <a:rPr lang="ja-JP" altLang="en-US" sz="1200" dirty="0">
                <a:solidFill>
                  <a:schemeClr val="tx1"/>
                </a:solidFill>
                <a:latin typeface="メイリオ" panose="020B0604030504040204" pitchFamily="50" charset="-128"/>
                <a:ea typeface="メイリオ" panose="020B0604030504040204" pitchFamily="50" charset="-128"/>
              </a:rPr>
              <a:t>月文部科学省）や「研究力強化・若手研究者支援総合パッケージ」（令和２年１月総合科学技術・イノベーション会議）に基づき、海外の先行事例も踏まえ、競争的研究費の直接経費の使途を拡大し、</a:t>
            </a:r>
            <a:r>
              <a:rPr lang="ja-JP" altLang="en-US" sz="1200" dirty="0">
                <a:solidFill>
                  <a:srgbClr val="FF0000"/>
                </a:solidFill>
                <a:latin typeface="メイリオ" panose="020B0604030504040204" pitchFamily="50" charset="-128"/>
                <a:ea typeface="メイリオ" panose="020B0604030504040204" pitchFamily="50" charset="-128"/>
              </a:rPr>
              <a:t>直接経費から、研究代表者（</a:t>
            </a:r>
            <a:r>
              <a:rPr lang="en-US" altLang="ja-JP" sz="1200" dirty="0" err="1">
                <a:solidFill>
                  <a:srgbClr val="FF0000"/>
                </a:solidFill>
                <a:latin typeface="メイリオ" panose="020B0604030504040204" pitchFamily="50" charset="-128"/>
                <a:ea typeface="メイリオ" panose="020B0604030504040204" pitchFamily="50" charset="-128"/>
              </a:rPr>
              <a:t>PI:Principal</a:t>
            </a:r>
            <a:r>
              <a:rPr lang="en-US" altLang="ja-JP" sz="1200" dirty="0">
                <a:solidFill>
                  <a:srgbClr val="FF0000"/>
                </a:solidFill>
                <a:latin typeface="メイリオ" panose="020B0604030504040204" pitchFamily="50" charset="-128"/>
                <a:ea typeface="メイリオ" panose="020B0604030504040204" pitchFamily="50" charset="-128"/>
              </a:rPr>
              <a:t> Investigator</a:t>
            </a:r>
            <a:r>
              <a:rPr lang="ja-JP" altLang="en-US" sz="1200" dirty="0">
                <a:solidFill>
                  <a:srgbClr val="FF0000"/>
                </a:solidFill>
                <a:latin typeface="メイリオ" panose="020B0604030504040204" pitchFamily="50" charset="-128"/>
                <a:ea typeface="メイリオ" panose="020B0604030504040204" pitchFamily="50" charset="-128"/>
              </a:rPr>
              <a:t>）が担っている業務のうち研究以外の業務（講義等の教育活動やそれに付随する事務等）の代行に係る経費の支出を可能</a:t>
            </a:r>
            <a:r>
              <a:rPr lang="ja-JP" altLang="en-US" sz="1200" dirty="0">
                <a:solidFill>
                  <a:schemeClr val="tx1"/>
                </a:solidFill>
                <a:latin typeface="メイリオ" panose="020B0604030504040204" pitchFamily="50" charset="-128"/>
                <a:ea typeface="メイリオ" panose="020B0604030504040204" pitchFamily="50" charset="-128"/>
              </a:rPr>
              <a:t>とする。</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これにより、</a:t>
            </a:r>
            <a:r>
              <a:rPr lang="en-US" altLang="ja-JP" sz="1200" dirty="0">
                <a:solidFill>
                  <a:schemeClr val="tx1"/>
                </a:solidFill>
                <a:latin typeface="メイリオ" panose="020B0604030504040204" pitchFamily="50" charset="-128"/>
                <a:ea typeface="メイリオ" panose="020B0604030504040204" pitchFamily="50" charset="-128"/>
              </a:rPr>
              <a:t>PI</a:t>
            </a:r>
            <a:r>
              <a:rPr lang="ja-JP" altLang="en-US" sz="1200" dirty="0">
                <a:solidFill>
                  <a:schemeClr val="tx1"/>
                </a:solidFill>
                <a:latin typeface="メイリオ" panose="020B0604030504040204" pitchFamily="50" charset="-128"/>
                <a:ea typeface="メイリオ" panose="020B0604030504040204" pitchFamily="50" charset="-128"/>
              </a:rPr>
              <a:t>が</a:t>
            </a:r>
            <a:r>
              <a:rPr lang="ja-JP" altLang="en-US" sz="1200" dirty="0">
                <a:solidFill>
                  <a:srgbClr val="FF0000"/>
                </a:solidFill>
                <a:latin typeface="メイリオ" panose="020B0604030504040204" pitchFamily="50" charset="-128"/>
                <a:ea typeface="メイリオ" panose="020B0604030504040204" pitchFamily="50" charset="-128"/>
              </a:rPr>
              <a:t>研究プロジェクトに専念できる時間の拡充</a:t>
            </a:r>
            <a:r>
              <a:rPr lang="ja-JP" altLang="en-US" sz="1200" dirty="0">
                <a:solidFill>
                  <a:schemeClr val="tx1"/>
                </a:solidFill>
                <a:latin typeface="メイリオ" panose="020B0604030504040204" pitchFamily="50" charset="-128"/>
                <a:ea typeface="メイリオ" panose="020B0604030504040204" pitchFamily="50" charset="-128"/>
              </a:rPr>
              <a:t>が可能となり、当該</a:t>
            </a:r>
            <a:r>
              <a:rPr lang="ja-JP" altLang="en-US" sz="1200" dirty="0">
                <a:solidFill>
                  <a:srgbClr val="FF0000"/>
                </a:solidFill>
                <a:latin typeface="メイリオ" panose="020B0604030504040204" pitchFamily="50" charset="-128"/>
                <a:ea typeface="メイリオ" panose="020B0604030504040204" pitchFamily="50" charset="-128"/>
              </a:rPr>
              <a:t>研究プロジェクトの一層の進展</a:t>
            </a:r>
            <a:r>
              <a:rPr lang="ja-JP" altLang="en-US" sz="1200" dirty="0">
                <a:solidFill>
                  <a:schemeClr val="tx1"/>
                </a:solidFill>
                <a:latin typeface="メイリオ" panose="020B0604030504040204" pitchFamily="50" charset="-128"/>
                <a:ea typeface="メイリオ" panose="020B0604030504040204" pitchFamily="50" charset="-128"/>
              </a:rPr>
              <a:t>が期待される。</a:t>
            </a:r>
          </a:p>
          <a:p>
            <a:r>
              <a:rPr lang="ja-JP" altLang="en-US" sz="1200" dirty="0">
                <a:solidFill>
                  <a:schemeClr val="tx1"/>
                </a:solidFill>
                <a:latin typeface="メイリオ" panose="020B0604030504040204" pitchFamily="50" charset="-128"/>
                <a:ea typeface="メイリオ" panose="020B0604030504040204" pitchFamily="50" charset="-128"/>
              </a:rPr>
              <a:t>　さらに、代行要員として博士課程学生を含めた若手人材の活用も考えられることから、</a:t>
            </a:r>
            <a:r>
              <a:rPr lang="en-US" altLang="ja-JP" sz="1200" dirty="0">
                <a:solidFill>
                  <a:schemeClr val="tx1"/>
                </a:solidFill>
                <a:latin typeface="メイリオ" panose="020B0604030504040204" pitchFamily="50" charset="-128"/>
                <a:ea typeface="メイリオ" panose="020B0604030504040204" pitchFamily="50" charset="-128"/>
              </a:rPr>
              <a:t>TA</a:t>
            </a:r>
            <a:r>
              <a:rPr lang="ja-JP" altLang="en-US" sz="1200" dirty="0">
                <a:solidFill>
                  <a:schemeClr val="tx1"/>
                </a:solidFill>
                <a:latin typeface="メイリオ" panose="020B0604030504040204" pitchFamily="50" charset="-128"/>
                <a:ea typeface="メイリオ" panose="020B0604030504040204" pitchFamily="50" charset="-128"/>
              </a:rPr>
              <a:t>（ティーチング・アシスタント）を含む教育活動等の経験を通じた、</a:t>
            </a:r>
            <a:r>
              <a:rPr lang="ja-JP" altLang="en-US" sz="1200" dirty="0">
                <a:solidFill>
                  <a:srgbClr val="FF0000"/>
                </a:solidFill>
                <a:latin typeface="メイリオ" panose="020B0604030504040204" pitchFamily="50" charset="-128"/>
                <a:ea typeface="メイリオ" panose="020B0604030504040204" pitchFamily="50" charset="-128"/>
              </a:rPr>
              <a:t>将来を担う優れた若手人材の能力向上や活躍促進</a:t>
            </a:r>
            <a:r>
              <a:rPr lang="ja-JP" altLang="en-US" sz="1200" dirty="0">
                <a:solidFill>
                  <a:schemeClr val="tx1"/>
                </a:solidFill>
                <a:latin typeface="メイリオ" panose="020B0604030504040204" pitchFamily="50" charset="-128"/>
                <a:ea typeface="メイリオ" panose="020B0604030504040204" pitchFamily="50" charset="-128"/>
              </a:rPr>
              <a:t>にも寄与することができる。</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lang="ja-JP" altLang="en-US" sz="1408"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F686CAD3-10CA-4D89-9632-5CEA752AADF0}"/>
              </a:ext>
            </a:extLst>
          </p:cNvPr>
          <p:cNvSpPr/>
          <p:nvPr/>
        </p:nvSpPr>
        <p:spPr>
          <a:xfrm>
            <a:off x="-8353" y="-15663"/>
            <a:ext cx="9914353" cy="36142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en-US" altLang="ja-JP" sz="1600" b="1" dirty="0">
              <a:solidFill>
                <a:prstClr val="white"/>
              </a:solidFill>
              <a:latin typeface="Calibri"/>
              <a:ea typeface="ＭＳ Ｐゴシック" panose="020B0600070205080204" pitchFamily="50" charset="-128"/>
            </a:endParaRPr>
          </a:p>
          <a:p>
            <a:pPr lvl="0" algn="ctr"/>
            <a:r>
              <a:rPr lang="ja-JP" altLang="en-US" sz="1600" b="1" dirty="0">
                <a:solidFill>
                  <a:prstClr val="white"/>
                </a:solidFill>
                <a:latin typeface="メイリオ" panose="020B0604030504040204" pitchFamily="50" charset="-128"/>
                <a:ea typeface="メイリオ" panose="020B0604030504040204" pitchFamily="50" charset="-128"/>
              </a:rPr>
              <a:t>競争的研究費の直接経費からの研究以外の業務の代行経費の支出について（バイアウト制の導入）</a:t>
            </a:r>
            <a:endParaRPr lang="en-US" altLang="ja-JP" sz="1950" b="1" dirty="0">
              <a:solidFill>
                <a:prstClr val="white"/>
              </a:solidFill>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29" name="四角形: 角を丸くする 128">
            <a:extLst>
              <a:ext uri="{FF2B5EF4-FFF2-40B4-BE49-F238E27FC236}">
                <a16:creationId xmlns:a16="http://schemas.microsoft.com/office/drawing/2014/main" id="{4168A04C-4E29-477E-87B3-4D340F2B540A}"/>
              </a:ext>
            </a:extLst>
          </p:cNvPr>
          <p:cNvSpPr/>
          <p:nvPr/>
        </p:nvSpPr>
        <p:spPr>
          <a:xfrm>
            <a:off x="104207" y="5166825"/>
            <a:ext cx="6151322" cy="1675047"/>
          </a:xfrm>
          <a:prstGeom prst="roundRect">
            <a:avLst>
              <a:gd name="adj" fmla="val 13455"/>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教授（研究者）が外部研究費を獲得した際に、バイアウトを実施して研究時間を増やし、研究成果を上げることに使用。</a:t>
            </a: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大学ごとにバイアウト制度に関する仕組みを構築。</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バイアウト経費は、バイアウトする教授の給与をベースに各大学の決めたレートにより決定。また、複数の外部研究費から合算してバイアウトを行うことも可能。</a:t>
            </a:r>
          </a:p>
          <a:p>
            <a:pPr marL="174625" indent="-174625"/>
            <a:r>
              <a:rPr kumimoji="1" lang="ja-JP" altLang="en-US" sz="1000" dirty="0">
                <a:solidFill>
                  <a:schemeClr val="tx1"/>
                </a:solidFill>
                <a:latin typeface="メイリオ" panose="020B0604030504040204" pitchFamily="50" charset="-128"/>
                <a:ea typeface="メイリオ" panose="020B0604030504040204" pitchFamily="50" charset="-128"/>
              </a:rPr>
              <a:t>○ 大学は当該バイアウト経費を原資に代替要員の確保等を行い、授業等の業務の代行を実施。</a:t>
            </a:r>
            <a:endParaRPr kumimoji="1" lang="ja-JP" altLang="en-US" sz="8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バイアウト経費算定の例（１科目あたりの料金）</a:t>
            </a:r>
          </a:p>
          <a:p>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ジョンズ・ホプキンス大学</a:t>
            </a:r>
            <a:r>
              <a:rPr kumimoji="1" lang="en-US" altLang="ja-JP" sz="800" dirty="0">
                <a:solidFill>
                  <a:schemeClr val="tx1"/>
                </a:solidFill>
                <a:latin typeface="メイリオ" panose="020B0604030504040204" pitchFamily="50" charset="-128"/>
                <a:ea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endParaRPr>
          </a:p>
          <a:p>
            <a:pPr marL="3767138" indent="-3767138"/>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バイアウト経費＝年間給与の４５％*（９ヶ月給与）</a:t>
            </a:r>
            <a:r>
              <a:rPr kumimoji="1" lang="en-US" altLang="ja-JP" sz="8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 バイアウト授業数／担当授業数</a:t>
            </a: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700" dirty="0">
                <a:solidFill>
                  <a:schemeClr val="tx1"/>
                </a:solidFill>
                <a:latin typeface="メイリオ" panose="020B0604030504040204" pitchFamily="50" charset="-128"/>
                <a:ea typeface="メイリオ" panose="020B0604030504040204" pitchFamily="50" charset="-128"/>
              </a:rPr>
              <a:t>＊</a:t>
            </a:r>
            <a:r>
              <a:rPr kumimoji="1" lang="en-US" altLang="ja-JP" sz="700" dirty="0">
                <a:solidFill>
                  <a:schemeClr val="tx1"/>
                </a:solidFill>
                <a:latin typeface="メイリオ" panose="020B0604030504040204" pitchFamily="50" charset="-128"/>
                <a:ea typeface="メイリオ" panose="020B0604030504040204" pitchFamily="50" charset="-128"/>
              </a:rPr>
              <a:t>12</a:t>
            </a:r>
            <a:r>
              <a:rPr kumimoji="1" lang="ja-JP" altLang="en-US" sz="700" dirty="0">
                <a:solidFill>
                  <a:schemeClr val="tx1"/>
                </a:solidFill>
                <a:latin typeface="メイリオ" panose="020B0604030504040204" pitchFamily="50" charset="-128"/>
                <a:ea typeface="メイリオ" panose="020B0604030504040204" pitchFamily="50" charset="-128"/>
              </a:rPr>
              <a:t>ヶ月給与の場合は</a:t>
            </a:r>
            <a:r>
              <a:rPr kumimoji="1" lang="en-US" altLang="ja-JP" sz="700" dirty="0">
                <a:solidFill>
                  <a:schemeClr val="tx1"/>
                </a:solidFill>
                <a:latin typeface="メイリオ" panose="020B0604030504040204" pitchFamily="50" charset="-128"/>
                <a:ea typeface="メイリオ" panose="020B0604030504040204" pitchFamily="50" charset="-128"/>
              </a:rPr>
              <a:t>50</a:t>
            </a:r>
            <a:r>
              <a:rPr kumimoji="1" lang="ja-JP" altLang="en-US" sz="700" dirty="0">
                <a:solidFill>
                  <a:schemeClr val="tx1"/>
                </a:solidFill>
                <a:latin typeface="メイリオ" panose="020B0604030504040204" pitchFamily="50" charset="-128"/>
                <a:ea typeface="メイリオ" panose="020B0604030504040204" pitchFamily="50" charset="-128"/>
              </a:rPr>
              <a:t>％</a:t>
            </a:r>
            <a:endParaRPr kumimoji="1" lang="ja-JP" altLang="en-US" sz="700" dirty="0">
              <a:solidFill>
                <a:schemeClr val="tx1"/>
              </a:solidFill>
              <a:latin typeface="ＭＳ Ｐゴシック" panose="020B0600070205080204" pitchFamily="50" charset="-128"/>
              <a:ea typeface="ＭＳ Ｐゴシック" panose="020B0600070205080204" pitchFamily="50" charset="-128"/>
            </a:endParaRPr>
          </a:p>
          <a:p>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ワシントン大学</a:t>
            </a:r>
            <a:r>
              <a:rPr kumimoji="1" lang="en-US" altLang="ja-JP" sz="800" dirty="0">
                <a:solidFill>
                  <a:schemeClr val="tx1"/>
                </a:solidFill>
                <a:latin typeface="メイリオ" panose="020B0604030504040204" pitchFamily="50" charset="-128"/>
                <a:ea typeface="メイリオ" panose="020B0604030504040204" pitchFamily="50" charset="-128"/>
              </a:rPr>
              <a:t>】</a:t>
            </a:r>
            <a:endParaRPr kumimoji="1" lang="ja-JP" altLang="en-US"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バイアウト経費＝各期の給与* </a:t>
            </a:r>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en-US" altLang="ja-JP" sz="800" dirty="0">
                <a:solidFill>
                  <a:schemeClr val="tx1"/>
                </a:solidFill>
                <a:latin typeface="メイリオ" panose="020B0604030504040204" pitchFamily="50" charset="-128"/>
                <a:ea typeface="メイリオ" panose="020B0604030504040204" pitchFamily="50" charset="-128"/>
              </a:rPr>
              <a:t>33</a:t>
            </a:r>
            <a:r>
              <a:rPr kumimoji="1" lang="ja-JP" altLang="en-US" sz="800" dirty="0">
                <a:solidFill>
                  <a:schemeClr val="tx1"/>
                </a:solidFill>
                <a:latin typeface="メイリオ" panose="020B0604030504040204" pitchFamily="50" charset="-128"/>
                <a:ea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rPr>
              <a:t>75</a:t>
            </a:r>
            <a:r>
              <a:rPr kumimoji="1" lang="ja-JP" altLang="en-US" sz="800" dirty="0">
                <a:solidFill>
                  <a:schemeClr val="tx1"/>
                </a:solidFill>
                <a:latin typeface="メイリオ" panose="020B0604030504040204" pitchFamily="50" charset="-128"/>
                <a:ea typeface="メイリオ" panose="020B0604030504040204" pitchFamily="50" charset="-128"/>
              </a:rPr>
              <a:t>％</a:t>
            </a:r>
            <a:r>
              <a:rPr kumimoji="1" lang="ja-JP" altLang="en-US" sz="1050" dirty="0">
                <a:solidFill>
                  <a:schemeClr val="tx1"/>
                </a:solidFill>
                <a:latin typeface="メイリオ" panose="020B0604030504040204" pitchFamily="50" charset="-128"/>
                <a:ea typeface="メイリオ" panose="020B0604030504040204" pitchFamily="50" charset="-128"/>
              </a:rPr>
              <a:t>　　　</a:t>
            </a:r>
            <a:r>
              <a:rPr kumimoji="1" lang="ja-JP" altLang="en-US" sz="700" dirty="0">
                <a:solidFill>
                  <a:schemeClr val="tx1"/>
                </a:solidFill>
                <a:latin typeface="メイリオ" panose="020B0604030504040204" pitchFamily="50" charset="-128"/>
                <a:ea typeface="メイリオ" panose="020B0604030504040204" pitchFamily="50" charset="-128"/>
              </a:rPr>
              <a:t>＊各期（４期制）単位でバイアウトを実施</a:t>
            </a:r>
            <a:endParaRPr kumimoji="1" lang="en-US" altLang="ja-JP" sz="700" dirty="0">
              <a:solidFill>
                <a:schemeClr val="tx1"/>
              </a:solidFill>
              <a:latin typeface="メイリオ" panose="020B0604030504040204" pitchFamily="50" charset="-128"/>
              <a:ea typeface="メイリオ" panose="020B0604030504040204" pitchFamily="50" charset="-128"/>
            </a:endParaRPr>
          </a:p>
        </p:txBody>
      </p:sp>
      <p:grpSp>
        <p:nvGrpSpPr>
          <p:cNvPr id="9" name="グループ化 8"/>
          <p:cNvGrpSpPr/>
          <p:nvPr/>
        </p:nvGrpSpPr>
        <p:grpSpPr>
          <a:xfrm>
            <a:off x="151611" y="4954836"/>
            <a:ext cx="2406379" cy="217219"/>
            <a:chOff x="251315" y="4130446"/>
            <a:chExt cx="5064911" cy="217218"/>
          </a:xfrm>
        </p:grpSpPr>
        <p:sp>
          <p:nvSpPr>
            <p:cNvPr id="141" name="四角形: 角を丸くする 140">
              <a:extLst>
                <a:ext uri="{FF2B5EF4-FFF2-40B4-BE49-F238E27FC236}">
                  <a16:creationId xmlns:a16="http://schemas.microsoft.com/office/drawing/2014/main" id="{FC59A7B9-7828-4331-B935-E0A8B523F777}"/>
                </a:ext>
              </a:extLst>
            </p:cNvPr>
            <p:cNvSpPr/>
            <p:nvPr/>
          </p:nvSpPr>
          <p:spPr>
            <a:xfrm>
              <a:off x="251315" y="4130446"/>
              <a:ext cx="5004000"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E987F3FE-5931-44B2-A564-933AF3637CA6}"/>
                </a:ext>
              </a:extLst>
            </p:cNvPr>
            <p:cNvSpPr/>
            <p:nvPr/>
          </p:nvSpPr>
          <p:spPr>
            <a:xfrm>
              <a:off x="289410" y="4207912"/>
              <a:ext cx="5026816" cy="10770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米国のバイアウト実施例</a:t>
              </a:r>
            </a:p>
          </p:txBody>
        </p:sp>
      </p:grpSp>
      <p:sp>
        <p:nvSpPr>
          <p:cNvPr id="27" name="四角形: 角を丸くする 26">
            <a:extLst>
              <a:ext uri="{FF2B5EF4-FFF2-40B4-BE49-F238E27FC236}">
                <a16:creationId xmlns:a16="http://schemas.microsoft.com/office/drawing/2014/main" id="{C7FD07DE-5329-4460-B1BB-A4BCB97ED44C}"/>
              </a:ext>
            </a:extLst>
          </p:cNvPr>
          <p:cNvSpPr/>
          <p:nvPr/>
        </p:nvSpPr>
        <p:spPr>
          <a:xfrm>
            <a:off x="6423832" y="2014475"/>
            <a:ext cx="1319946"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9661CDB-9D20-4120-86B7-9CB93CAE4C21}"/>
              </a:ext>
            </a:extLst>
          </p:cNvPr>
          <p:cNvSpPr/>
          <p:nvPr/>
        </p:nvSpPr>
        <p:spPr>
          <a:xfrm>
            <a:off x="6225351" y="2003594"/>
            <a:ext cx="1620717"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制度の仕組み</a:t>
            </a:r>
          </a:p>
        </p:txBody>
      </p:sp>
      <p:pic>
        <p:nvPicPr>
          <p:cNvPr id="82" name="図 81">
            <a:extLst>
              <a:ext uri="{FF2B5EF4-FFF2-40B4-BE49-F238E27FC236}">
                <a16:creationId xmlns:a16="http://schemas.microsoft.com/office/drawing/2014/main" id="{73EBFCF6-1C88-4016-BA53-10A384CE907C}"/>
              </a:ext>
            </a:extLst>
          </p:cNvPr>
          <p:cNvPicPr>
            <a:picLocks noChangeAspect="1"/>
          </p:cNvPicPr>
          <p:nvPr/>
        </p:nvPicPr>
        <p:blipFill>
          <a:blip r:embed="rId2"/>
          <a:stretch>
            <a:fillRect/>
          </a:stretch>
        </p:blipFill>
        <p:spPr>
          <a:xfrm>
            <a:off x="1121870" y="2339288"/>
            <a:ext cx="4147877" cy="1399273"/>
          </a:xfrm>
          <a:prstGeom prst="rect">
            <a:avLst/>
          </a:prstGeom>
          <a:ln>
            <a:noFill/>
          </a:ln>
        </p:spPr>
      </p:pic>
      <p:grpSp>
        <p:nvGrpSpPr>
          <p:cNvPr id="3" name="グループ化 2"/>
          <p:cNvGrpSpPr/>
          <p:nvPr/>
        </p:nvGrpSpPr>
        <p:grpSpPr>
          <a:xfrm>
            <a:off x="-416901" y="1840143"/>
            <a:ext cx="2562224" cy="277729"/>
            <a:chOff x="-559776" y="1840143"/>
            <a:chExt cx="2562224" cy="277729"/>
          </a:xfrm>
        </p:grpSpPr>
        <p:sp>
          <p:nvSpPr>
            <p:cNvPr id="86" name="四角形: 角を丸くする 122">
              <a:extLst>
                <a:ext uri="{FF2B5EF4-FFF2-40B4-BE49-F238E27FC236}">
                  <a16:creationId xmlns:a16="http://schemas.microsoft.com/office/drawing/2014/main" id="{AFAB8CCF-D884-401D-8261-F58928C5745E}"/>
                </a:ext>
              </a:extLst>
            </p:cNvPr>
            <p:cNvSpPr/>
            <p:nvPr/>
          </p:nvSpPr>
          <p:spPr>
            <a:xfrm>
              <a:off x="86046" y="1842924"/>
              <a:ext cx="1270581"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69B8B02F-89BD-4341-AB4C-36A44A7D05CA}"/>
                </a:ext>
              </a:extLst>
            </p:cNvPr>
            <p:cNvSpPr/>
            <p:nvPr/>
          </p:nvSpPr>
          <p:spPr>
            <a:xfrm>
              <a:off x="-559776" y="1840143"/>
              <a:ext cx="2562224"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現状・課題</a:t>
              </a:r>
            </a:p>
          </p:txBody>
        </p:sp>
      </p:grpSp>
      <p:sp>
        <p:nvSpPr>
          <p:cNvPr id="84" name="テキスト ボックス 83">
            <a:extLst>
              <a:ext uri="{FF2B5EF4-FFF2-40B4-BE49-F238E27FC236}">
                <a16:creationId xmlns:a16="http://schemas.microsoft.com/office/drawing/2014/main" id="{46CCCCE9-5B29-4142-8EFA-0E67D336C15A}"/>
              </a:ext>
            </a:extLst>
          </p:cNvPr>
          <p:cNvSpPr txBox="1"/>
          <p:nvPr/>
        </p:nvSpPr>
        <p:spPr>
          <a:xfrm>
            <a:off x="240896" y="2041981"/>
            <a:ext cx="6080646" cy="430887"/>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教員の研究に充てる時間割合は減少傾向が顕著（平成</a:t>
            </a:r>
            <a:r>
              <a:rPr kumimoji="1" lang="en-US" altLang="ja-JP" sz="1050" dirty="0">
                <a:latin typeface="メイリオ" panose="020B0604030504040204" pitchFamily="50" charset="-128"/>
                <a:ea typeface="メイリオ" panose="020B0604030504040204" pitchFamily="50" charset="-128"/>
              </a:rPr>
              <a:t>14</a:t>
            </a:r>
            <a:r>
              <a:rPr kumimoji="1" lang="ja-JP" altLang="en-US" sz="1050" dirty="0">
                <a:latin typeface="メイリオ" panose="020B0604030504040204" pitchFamily="50" charset="-128"/>
                <a:ea typeface="メイリオ" panose="020B0604030504040204" pitchFamily="50" charset="-128"/>
              </a:rPr>
              <a:t>年と平成</a:t>
            </a:r>
            <a:r>
              <a:rPr kumimoji="1" lang="en-US" altLang="ja-JP" sz="1050" dirty="0">
                <a:latin typeface="メイリオ" panose="020B0604030504040204" pitchFamily="50" charset="-128"/>
                <a:ea typeface="メイリオ" panose="020B0604030504040204" pitchFamily="50" charset="-128"/>
              </a:rPr>
              <a:t>30</a:t>
            </a:r>
            <a:r>
              <a:rPr kumimoji="1" lang="ja-JP" altLang="en-US" sz="1050" dirty="0">
                <a:latin typeface="メイリオ" panose="020B0604030504040204" pitchFamily="50" charset="-128"/>
                <a:ea typeface="メイリオ" panose="020B0604030504040204" pitchFamily="50" charset="-128"/>
              </a:rPr>
              <a:t>年を比較すると約</a:t>
            </a:r>
            <a:r>
              <a:rPr kumimoji="1" lang="en-US" altLang="ja-JP" sz="1050" dirty="0">
                <a:latin typeface="メイリオ" panose="020B0604030504040204" pitchFamily="50" charset="-128"/>
                <a:ea typeface="メイリオ" panose="020B0604030504040204" pitchFamily="50" charset="-128"/>
              </a:rPr>
              <a:t>14</a:t>
            </a:r>
            <a:r>
              <a:rPr kumimoji="1" lang="ja-JP" altLang="en-US" sz="1050" dirty="0">
                <a:latin typeface="メイリオ" panose="020B0604030504040204" pitchFamily="50" charset="-128"/>
                <a:ea typeface="メイリオ" panose="020B0604030504040204" pitchFamily="50" charset="-128"/>
              </a:rPr>
              <a:t>％減少）研究者が研究に専念できる環境の整備が必要</a:t>
            </a:r>
          </a:p>
        </p:txBody>
      </p:sp>
      <p:sp>
        <p:nvSpPr>
          <p:cNvPr id="85" name="テキスト ボックス 84">
            <a:extLst>
              <a:ext uri="{FF2B5EF4-FFF2-40B4-BE49-F238E27FC236}">
                <a16:creationId xmlns:a16="http://schemas.microsoft.com/office/drawing/2014/main" id="{95909725-DF7D-4F65-ABBF-42BFA13FD2D2}"/>
              </a:ext>
            </a:extLst>
          </p:cNvPr>
          <p:cNvSpPr txBox="1"/>
          <p:nvPr/>
        </p:nvSpPr>
        <p:spPr>
          <a:xfrm>
            <a:off x="2858129" y="3623474"/>
            <a:ext cx="4653563" cy="200055"/>
          </a:xfrm>
          <a:prstGeom prst="rect">
            <a:avLst/>
          </a:prstGeom>
          <a:noFill/>
        </p:spPr>
        <p:txBody>
          <a:bodyPr wrap="square" rtlCol="0">
            <a:spAutoFit/>
          </a:bodyPr>
          <a:lstStyle/>
          <a:p>
            <a:r>
              <a:rPr kumimoji="1" lang="ja-JP" altLang="en-US" sz="700" dirty="0">
                <a:solidFill>
                  <a:schemeClr val="bg2">
                    <a:lumMod val="25000"/>
                  </a:schemeClr>
                </a:solidFill>
              </a:rPr>
              <a:t>（出典）平成</a:t>
            </a:r>
            <a:r>
              <a:rPr kumimoji="1" lang="en-US" altLang="ja-JP" sz="700" dirty="0">
                <a:solidFill>
                  <a:schemeClr val="bg2">
                    <a:lumMod val="25000"/>
                  </a:schemeClr>
                </a:solidFill>
              </a:rPr>
              <a:t>30</a:t>
            </a:r>
            <a:r>
              <a:rPr kumimoji="1" lang="ja-JP" altLang="en-US" sz="700" dirty="0">
                <a:solidFill>
                  <a:schemeClr val="bg2">
                    <a:lumMod val="25000"/>
                  </a:schemeClr>
                </a:solidFill>
              </a:rPr>
              <a:t>年度大学等におけるフルタイム換算データに関する調査（文部科学省）</a:t>
            </a:r>
          </a:p>
        </p:txBody>
      </p:sp>
      <p:grpSp>
        <p:nvGrpSpPr>
          <p:cNvPr id="8" name="グループ化 7"/>
          <p:cNvGrpSpPr/>
          <p:nvPr/>
        </p:nvGrpSpPr>
        <p:grpSpPr>
          <a:xfrm>
            <a:off x="1340331" y="2550334"/>
            <a:ext cx="1910051" cy="801536"/>
            <a:chOff x="495330" y="2632378"/>
            <a:chExt cx="2280741" cy="983791"/>
          </a:xfrm>
        </p:grpSpPr>
        <p:sp>
          <p:nvSpPr>
            <p:cNvPr id="45" name="正方形/長方形 44">
              <a:extLst>
                <a:ext uri="{FF2B5EF4-FFF2-40B4-BE49-F238E27FC236}">
                  <a16:creationId xmlns:a16="http://schemas.microsoft.com/office/drawing/2014/main" id="{56A66B9A-AD9E-41FD-B1FD-28DEE1CB164A}"/>
                </a:ext>
              </a:extLst>
            </p:cNvPr>
            <p:cNvSpPr/>
            <p:nvPr/>
          </p:nvSpPr>
          <p:spPr>
            <a:xfrm>
              <a:off x="527303" y="3359753"/>
              <a:ext cx="1484455" cy="256416"/>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74F9E56E-BE1D-4435-A5DD-8E21C2535741}"/>
                </a:ext>
              </a:extLst>
            </p:cNvPr>
            <p:cNvSpPr/>
            <p:nvPr/>
          </p:nvSpPr>
          <p:spPr>
            <a:xfrm>
              <a:off x="495330" y="2632378"/>
              <a:ext cx="2155971" cy="230832"/>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矢印: 右 14">
              <a:extLst>
                <a:ext uri="{FF2B5EF4-FFF2-40B4-BE49-F238E27FC236}">
                  <a16:creationId xmlns:a16="http://schemas.microsoft.com/office/drawing/2014/main" id="{5CA91F58-2DB5-45EC-94B7-33E95493D286}"/>
                </a:ext>
              </a:extLst>
            </p:cNvPr>
            <p:cNvSpPr/>
            <p:nvPr/>
          </p:nvSpPr>
          <p:spPr>
            <a:xfrm rot="8153230">
              <a:off x="2025343" y="3126338"/>
              <a:ext cx="750728" cy="155505"/>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 name="グループ化 65"/>
          <p:cNvGrpSpPr/>
          <p:nvPr/>
        </p:nvGrpSpPr>
        <p:grpSpPr>
          <a:xfrm>
            <a:off x="6561479" y="2311223"/>
            <a:ext cx="3031825" cy="2905172"/>
            <a:chOff x="6257031" y="2070202"/>
            <a:chExt cx="3441009" cy="3336970"/>
          </a:xfrm>
        </p:grpSpPr>
        <p:pic>
          <p:nvPicPr>
            <p:cNvPr id="77" name="図 76">
              <a:extLst>
                <a:ext uri="{FF2B5EF4-FFF2-40B4-BE49-F238E27FC236}">
                  <a16:creationId xmlns:a16="http://schemas.microsoft.com/office/drawing/2014/main" id="{E894A829-57AD-4404-84DB-558B68AD73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2220" y="4272147"/>
              <a:ext cx="843591" cy="843591"/>
            </a:xfrm>
            <a:prstGeom prst="rect">
              <a:avLst/>
            </a:prstGeom>
          </p:spPr>
        </p:pic>
        <p:sp>
          <p:nvSpPr>
            <p:cNvPr id="78" name="テキスト ボックス 77">
              <a:extLst>
                <a:ext uri="{FF2B5EF4-FFF2-40B4-BE49-F238E27FC236}">
                  <a16:creationId xmlns:a16="http://schemas.microsoft.com/office/drawing/2014/main" id="{85829267-A12C-4A71-8725-2C4BA74703E0}"/>
                </a:ext>
              </a:extLst>
            </p:cNvPr>
            <p:cNvSpPr txBox="1"/>
            <p:nvPr/>
          </p:nvSpPr>
          <p:spPr>
            <a:xfrm>
              <a:off x="7436352" y="5081834"/>
              <a:ext cx="593677" cy="325338"/>
            </a:xfrm>
            <a:prstGeom prst="rect">
              <a:avLst/>
            </a:prstGeom>
            <a:noFill/>
            <a:ln>
              <a:noFill/>
            </a:ln>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ＰＩ</a:t>
              </a:r>
              <a:endParaRPr lang="ja-JP" altLang="en-US" sz="1100" dirty="0">
                <a:latin typeface="メイリオ" panose="020B0604030504040204" pitchFamily="50" charset="-128"/>
                <a:ea typeface="メイリオ" panose="020B0604030504040204" pitchFamily="50" charset="-128"/>
              </a:endParaRPr>
            </a:p>
          </p:txBody>
        </p:sp>
        <p:sp>
          <p:nvSpPr>
            <p:cNvPr id="79" name="四角形: 角を丸くする 19">
              <a:extLst>
                <a:ext uri="{FF2B5EF4-FFF2-40B4-BE49-F238E27FC236}">
                  <a16:creationId xmlns:a16="http://schemas.microsoft.com/office/drawing/2014/main" id="{ED0257F4-4FD9-489B-A3DD-4C305C8B3AD5}"/>
                </a:ext>
              </a:extLst>
            </p:cNvPr>
            <p:cNvSpPr/>
            <p:nvPr/>
          </p:nvSpPr>
          <p:spPr>
            <a:xfrm>
              <a:off x="7250563" y="2070202"/>
              <a:ext cx="1342255" cy="3263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①バイアウトに係る規程等を整備</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80" name="グループ化 79">
              <a:extLst>
                <a:ext uri="{FF2B5EF4-FFF2-40B4-BE49-F238E27FC236}">
                  <a16:creationId xmlns:a16="http://schemas.microsoft.com/office/drawing/2014/main" id="{E99B2820-E160-410A-832F-B9E27EDAF101}"/>
                </a:ext>
              </a:extLst>
            </p:cNvPr>
            <p:cNvGrpSpPr/>
            <p:nvPr/>
          </p:nvGrpSpPr>
          <p:grpSpPr>
            <a:xfrm>
              <a:off x="7349233" y="2548500"/>
              <a:ext cx="1222865" cy="862883"/>
              <a:chOff x="5613377" y="3368713"/>
              <a:chExt cx="1565702" cy="1061699"/>
            </a:xfrm>
          </p:grpSpPr>
          <p:sp>
            <p:nvSpPr>
              <p:cNvPr id="94" name="テキスト ボックス 93">
                <a:extLst>
                  <a:ext uri="{FF2B5EF4-FFF2-40B4-BE49-F238E27FC236}">
                    <a16:creationId xmlns:a16="http://schemas.microsoft.com/office/drawing/2014/main" id="{AF145E5C-1518-4474-9BAA-5466BBCBFBE7}"/>
                  </a:ext>
                </a:extLst>
              </p:cNvPr>
              <p:cNvSpPr txBox="1"/>
              <p:nvPr/>
            </p:nvSpPr>
            <p:spPr>
              <a:xfrm>
                <a:off x="5613377" y="4088575"/>
                <a:ext cx="1565702" cy="341837"/>
              </a:xfrm>
              <a:prstGeom prst="rect">
                <a:avLst/>
              </a:prstGeom>
              <a:noFill/>
            </p:spPr>
            <p:txBody>
              <a:bodyPr wrap="square" rtlCol="0">
                <a:spAutoFit/>
              </a:bodyPr>
              <a:lstStyle/>
              <a:p>
                <a:pPr algn="ctr"/>
                <a:r>
                  <a:rPr lang="ja-JP" altLang="en-US" sz="900" dirty="0">
                    <a:latin typeface="メイリオ" panose="020B0604030504040204" pitchFamily="50" charset="-128"/>
                    <a:ea typeface="メイリオ" panose="020B0604030504040204" pitchFamily="50" charset="-128"/>
                  </a:rPr>
                  <a:t>研究機関</a:t>
                </a:r>
              </a:p>
            </p:txBody>
          </p:sp>
          <p:pic>
            <p:nvPicPr>
              <p:cNvPr id="95" name="図 94">
                <a:extLst>
                  <a:ext uri="{FF2B5EF4-FFF2-40B4-BE49-F238E27FC236}">
                    <a16:creationId xmlns:a16="http://schemas.microsoft.com/office/drawing/2014/main" id="{5F41A528-04E0-49A2-9FD9-DD6D310DBC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72066" y="3368713"/>
                <a:ext cx="831296" cy="745049"/>
              </a:xfrm>
              <a:prstGeom prst="rect">
                <a:avLst/>
              </a:prstGeom>
            </p:spPr>
          </p:pic>
        </p:grpSp>
        <p:sp>
          <p:nvSpPr>
            <p:cNvPr id="81" name="左右矢印 80"/>
            <p:cNvSpPr/>
            <p:nvPr/>
          </p:nvSpPr>
          <p:spPr>
            <a:xfrm rot="5400000">
              <a:off x="7504742" y="3707906"/>
              <a:ext cx="992696" cy="258736"/>
            </a:xfrm>
            <a:prstGeom prst="leftRigh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左カーブ矢印 86"/>
            <p:cNvSpPr/>
            <p:nvPr/>
          </p:nvSpPr>
          <p:spPr>
            <a:xfrm flipV="1">
              <a:off x="8626461" y="3102221"/>
              <a:ext cx="468679" cy="1350693"/>
            </a:xfrm>
            <a:prstGeom prst="curvedLeftArrow">
              <a:avLst>
                <a:gd name="adj1" fmla="val 25000"/>
                <a:gd name="adj2" fmla="val 79685"/>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四角形: 角を丸くする 19">
              <a:extLst>
                <a:ext uri="{FF2B5EF4-FFF2-40B4-BE49-F238E27FC236}">
                  <a16:creationId xmlns:a16="http://schemas.microsoft.com/office/drawing/2014/main" id="{ED0257F4-4FD9-489B-A3DD-4C305C8B3AD5}"/>
                </a:ext>
              </a:extLst>
            </p:cNvPr>
            <p:cNvSpPr/>
            <p:nvPr/>
          </p:nvSpPr>
          <p:spPr>
            <a:xfrm>
              <a:off x="9081788" y="3019608"/>
              <a:ext cx="329875" cy="76951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②申請</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9" name="四角形: 角を丸くする 19">
              <a:extLst>
                <a:ext uri="{FF2B5EF4-FFF2-40B4-BE49-F238E27FC236}">
                  <a16:creationId xmlns:a16="http://schemas.microsoft.com/office/drawing/2014/main" id="{ED0257F4-4FD9-489B-A3DD-4C305C8B3AD5}"/>
                </a:ext>
              </a:extLst>
            </p:cNvPr>
            <p:cNvSpPr/>
            <p:nvPr/>
          </p:nvSpPr>
          <p:spPr>
            <a:xfrm>
              <a:off x="7362670" y="3655395"/>
              <a:ext cx="1263135"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③対象の業務内容、費用等を決定</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0" name="四角形: 角を丸くする 19">
              <a:extLst>
                <a:ext uri="{FF2B5EF4-FFF2-40B4-BE49-F238E27FC236}">
                  <a16:creationId xmlns:a16="http://schemas.microsoft.com/office/drawing/2014/main" id="{ED0257F4-4FD9-489B-A3DD-4C305C8B3AD5}"/>
                </a:ext>
              </a:extLst>
            </p:cNvPr>
            <p:cNvSpPr/>
            <p:nvPr/>
          </p:nvSpPr>
          <p:spPr>
            <a:xfrm>
              <a:off x="6257031" y="3272471"/>
              <a:ext cx="468545" cy="16579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⑤合意した業務につき、業務代行の実施</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1" name="四角形: 角を丸くする 19">
              <a:extLst>
                <a:ext uri="{FF2B5EF4-FFF2-40B4-BE49-F238E27FC236}">
                  <a16:creationId xmlns:a16="http://schemas.microsoft.com/office/drawing/2014/main" id="{ED0257F4-4FD9-489B-A3DD-4C305C8B3AD5}"/>
                </a:ext>
              </a:extLst>
            </p:cNvPr>
            <p:cNvSpPr/>
            <p:nvPr/>
          </p:nvSpPr>
          <p:spPr>
            <a:xfrm>
              <a:off x="9312929" y="3411383"/>
              <a:ext cx="385111" cy="133543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④バイアウトにかかる経費の支払</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2" name="左カーブ矢印 91"/>
            <p:cNvSpPr/>
            <p:nvPr/>
          </p:nvSpPr>
          <p:spPr>
            <a:xfrm rot="10800000" flipV="1">
              <a:off x="6821446" y="3133559"/>
              <a:ext cx="468679" cy="1350693"/>
            </a:xfrm>
            <a:prstGeom prst="curvedLeftArrow">
              <a:avLst>
                <a:gd name="adj1" fmla="val 25000"/>
                <a:gd name="adj2" fmla="val 85251"/>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四角形: 角を丸くする 19">
              <a:extLst>
                <a:ext uri="{FF2B5EF4-FFF2-40B4-BE49-F238E27FC236}">
                  <a16:creationId xmlns:a16="http://schemas.microsoft.com/office/drawing/2014/main" id="{ED0257F4-4FD9-489B-A3DD-4C305C8B3AD5}"/>
                </a:ext>
              </a:extLst>
            </p:cNvPr>
            <p:cNvSpPr/>
            <p:nvPr/>
          </p:nvSpPr>
          <p:spPr>
            <a:xfrm>
              <a:off x="8224640" y="4835402"/>
              <a:ext cx="1425331"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④バイアウトした時間で研究に集中</a:t>
              </a:r>
              <a:endParaRPr kumimoji="1"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grpSp>
        <p:nvGrpSpPr>
          <p:cNvPr id="96" name="グループ化 95"/>
          <p:cNvGrpSpPr/>
          <p:nvPr/>
        </p:nvGrpSpPr>
        <p:grpSpPr>
          <a:xfrm>
            <a:off x="6592377" y="5330240"/>
            <a:ext cx="3500644" cy="1265973"/>
            <a:chOff x="6014003" y="4727348"/>
            <a:chExt cx="4080865" cy="1544751"/>
          </a:xfrm>
        </p:grpSpPr>
        <p:sp>
          <p:nvSpPr>
            <p:cNvPr id="97" name="正方形/長方形 96">
              <a:extLst>
                <a:ext uri="{FF2B5EF4-FFF2-40B4-BE49-F238E27FC236}">
                  <a16:creationId xmlns:a16="http://schemas.microsoft.com/office/drawing/2014/main" id="{FDE53593-F919-4288-A83E-601AF0CE6790}"/>
                </a:ext>
              </a:extLst>
            </p:cNvPr>
            <p:cNvSpPr/>
            <p:nvPr/>
          </p:nvSpPr>
          <p:spPr>
            <a:xfrm>
              <a:off x="7289769" y="5057750"/>
              <a:ext cx="2201288" cy="257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98" name="正方形/長方形 97">
              <a:extLst>
                <a:ext uri="{FF2B5EF4-FFF2-40B4-BE49-F238E27FC236}">
                  <a16:creationId xmlns:a16="http://schemas.microsoft.com/office/drawing/2014/main" id="{81B05876-E055-4AC0-BB6A-88548803AD19}"/>
                </a:ext>
              </a:extLst>
            </p:cNvPr>
            <p:cNvSpPr/>
            <p:nvPr/>
          </p:nvSpPr>
          <p:spPr>
            <a:xfrm>
              <a:off x="7353161" y="5924157"/>
              <a:ext cx="2232911" cy="257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grpSp>
          <p:nvGrpSpPr>
            <p:cNvPr id="99" name="グループ化 98"/>
            <p:cNvGrpSpPr/>
            <p:nvPr/>
          </p:nvGrpSpPr>
          <p:grpSpPr>
            <a:xfrm>
              <a:off x="6014003" y="4727348"/>
              <a:ext cx="4080865" cy="1544751"/>
              <a:chOff x="5931826" y="5265405"/>
              <a:chExt cx="4080865" cy="1544751"/>
            </a:xfrm>
          </p:grpSpPr>
          <p:sp>
            <p:nvSpPr>
              <p:cNvPr id="101" name="テキスト ボックス 100">
                <a:extLst>
                  <a:ext uri="{FF2B5EF4-FFF2-40B4-BE49-F238E27FC236}">
                    <a16:creationId xmlns:a16="http://schemas.microsoft.com/office/drawing/2014/main" id="{6F932D2B-3A59-4BB2-98AD-7366296C5F04}"/>
                  </a:ext>
                </a:extLst>
              </p:cNvPr>
              <p:cNvSpPr txBox="1"/>
              <p:nvPr/>
            </p:nvSpPr>
            <p:spPr>
              <a:xfrm>
                <a:off x="7247591" y="6185215"/>
                <a:ext cx="1506997" cy="34302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研究活動</a:t>
                </a:r>
                <a:endParaRPr kumimoji="1" lang="en-US" altLang="ja-JP" sz="1050" dirty="0">
                  <a:latin typeface="メイリオ" panose="020B0604030504040204" pitchFamily="50" charset="-128"/>
                  <a:ea typeface="メイリオ" panose="020B0604030504040204" pitchFamily="50" charset="-128"/>
                </a:endParaRPr>
              </a:p>
            </p:txBody>
          </p:sp>
          <p:sp>
            <p:nvSpPr>
              <p:cNvPr id="102" name="正方形/長方形 101">
                <a:extLst>
                  <a:ext uri="{FF2B5EF4-FFF2-40B4-BE49-F238E27FC236}">
                    <a16:creationId xmlns:a16="http://schemas.microsoft.com/office/drawing/2014/main" id="{891690A3-9637-42E4-9F8D-E14ED45047FB}"/>
                  </a:ext>
                </a:extLst>
              </p:cNvPr>
              <p:cNvSpPr/>
              <p:nvPr/>
            </p:nvSpPr>
            <p:spPr>
              <a:xfrm>
                <a:off x="7205679" y="5618329"/>
                <a:ext cx="614412" cy="25076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103" name="テキスト ボックス 102">
                <a:extLst>
                  <a:ext uri="{FF2B5EF4-FFF2-40B4-BE49-F238E27FC236}">
                    <a16:creationId xmlns:a16="http://schemas.microsoft.com/office/drawing/2014/main" id="{35FFA141-4B58-47B3-8BE3-AC64A4CAEAD0}"/>
                  </a:ext>
                </a:extLst>
              </p:cNvPr>
              <p:cNvSpPr txBox="1"/>
              <p:nvPr/>
            </p:nvSpPr>
            <p:spPr>
              <a:xfrm>
                <a:off x="7156228" y="5316261"/>
                <a:ext cx="1867667" cy="34302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研究活動</a:t>
                </a:r>
              </a:p>
            </p:txBody>
          </p:sp>
          <p:sp>
            <p:nvSpPr>
              <p:cNvPr id="104" name="テキスト ボックス 103">
                <a:extLst>
                  <a:ext uri="{FF2B5EF4-FFF2-40B4-BE49-F238E27FC236}">
                    <a16:creationId xmlns:a16="http://schemas.microsoft.com/office/drawing/2014/main" id="{0C68676D-0D98-4A1E-A638-53121551F09D}"/>
                  </a:ext>
                </a:extLst>
              </p:cNvPr>
              <p:cNvSpPr txBox="1"/>
              <p:nvPr/>
            </p:nvSpPr>
            <p:spPr>
              <a:xfrm>
                <a:off x="7292449" y="5576925"/>
                <a:ext cx="571844" cy="332936"/>
              </a:xfrm>
              <a:prstGeom prst="rect">
                <a:avLst/>
              </a:prstGeom>
              <a:noFill/>
            </p:spPr>
            <p:txBody>
              <a:bodyPr wrap="square" rtlCol="0">
                <a:spAutoFit/>
              </a:bodyPr>
              <a:lstStyle/>
              <a:p>
                <a:r>
                  <a:rPr kumimoji="1" lang="en-US" altLang="ja-JP" sz="1050" b="1" dirty="0">
                    <a:solidFill>
                      <a:schemeClr val="bg1"/>
                    </a:solidFill>
                  </a:rPr>
                  <a:t>30%</a:t>
                </a:r>
                <a:endParaRPr kumimoji="1" lang="ja-JP" altLang="en-US" sz="1050" b="1" dirty="0">
                  <a:solidFill>
                    <a:schemeClr val="bg1"/>
                  </a:solidFill>
                </a:endParaRPr>
              </a:p>
            </p:txBody>
          </p:sp>
          <p:sp>
            <p:nvSpPr>
              <p:cNvPr id="105" name="正方形/長方形 104">
                <a:extLst>
                  <a:ext uri="{FF2B5EF4-FFF2-40B4-BE49-F238E27FC236}">
                    <a16:creationId xmlns:a16="http://schemas.microsoft.com/office/drawing/2014/main" id="{3351A512-26B4-4A70-9730-9C317424DC0C}"/>
                  </a:ext>
                </a:extLst>
              </p:cNvPr>
              <p:cNvSpPr/>
              <p:nvPr/>
            </p:nvSpPr>
            <p:spPr>
              <a:xfrm>
                <a:off x="7259663" y="6480571"/>
                <a:ext cx="1101674" cy="22662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　　　　　　　　　　　　　</a:t>
                </a:r>
                <a:r>
                  <a:rPr lang="ja-JP" altLang="en-US" sz="1200" dirty="0"/>
                  <a:t>　</a:t>
                </a:r>
              </a:p>
            </p:txBody>
          </p:sp>
          <p:sp>
            <p:nvSpPr>
              <p:cNvPr id="106" name="テキスト ボックス 105">
                <a:extLst>
                  <a:ext uri="{FF2B5EF4-FFF2-40B4-BE49-F238E27FC236}">
                    <a16:creationId xmlns:a16="http://schemas.microsoft.com/office/drawing/2014/main" id="{D5D443A6-FB2D-42BB-A767-A549E6E69D98}"/>
                  </a:ext>
                </a:extLst>
              </p:cNvPr>
              <p:cNvSpPr txBox="1"/>
              <p:nvPr/>
            </p:nvSpPr>
            <p:spPr>
              <a:xfrm>
                <a:off x="7393245" y="6428678"/>
                <a:ext cx="1021990" cy="343024"/>
              </a:xfrm>
              <a:prstGeom prst="rect">
                <a:avLst/>
              </a:prstGeom>
              <a:noFill/>
            </p:spPr>
            <p:txBody>
              <a:bodyPr wrap="square" rtlCol="0">
                <a:spAutoFit/>
              </a:bodyPr>
              <a:lstStyle/>
              <a:p>
                <a:r>
                  <a:rPr kumimoji="1" lang="en-US" altLang="ja-JP" sz="1050" b="1" dirty="0">
                    <a:solidFill>
                      <a:schemeClr val="bg1"/>
                    </a:solidFill>
                  </a:rPr>
                  <a:t>60%</a:t>
                </a:r>
                <a:endParaRPr kumimoji="1" lang="ja-JP" altLang="en-US" sz="1050" b="1" dirty="0">
                  <a:solidFill>
                    <a:schemeClr val="bg1"/>
                  </a:solidFill>
                </a:endParaRPr>
              </a:p>
            </p:txBody>
          </p:sp>
          <p:sp>
            <p:nvSpPr>
              <p:cNvPr id="107" name="吹き出し: 角を丸めた四角形 30">
                <a:extLst>
                  <a:ext uri="{FF2B5EF4-FFF2-40B4-BE49-F238E27FC236}">
                    <a16:creationId xmlns:a16="http://schemas.microsoft.com/office/drawing/2014/main" id="{BF28F63C-8327-4872-8D91-1C8FFB51D238}"/>
                  </a:ext>
                </a:extLst>
              </p:cNvPr>
              <p:cNvSpPr/>
              <p:nvPr/>
            </p:nvSpPr>
            <p:spPr>
              <a:xfrm>
                <a:off x="6080906" y="5265405"/>
                <a:ext cx="897169" cy="344192"/>
              </a:xfrm>
              <a:prstGeom prst="wedgeRoundRectCallout">
                <a:avLst>
                  <a:gd name="adj1" fmla="val 66678"/>
                  <a:gd name="adj2" fmla="val 52612"/>
                  <a:gd name="adj3" fmla="val 16667"/>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rgbClr val="FF0000"/>
                    </a:solidFill>
                  </a:rPr>
                  <a:t>PI</a:t>
                </a:r>
                <a:r>
                  <a:rPr kumimoji="1" lang="ja-JP" altLang="en-US" sz="800" dirty="0">
                    <a:solidFill>
                      <a:srgbClr val="FF0000"/>
                    </a:solidFill>
                  </a:rPr>
                  <a:t>の</a:t>
                </a:r>
                <a:endParaRPr kumimoji="1" lang="en-US" altLang="ja-JP" sz="800" dirty="0">
                  <a:solidFill>
                    <a:srgbClr val="FF0000"/>
                  </a:solidFill>
                </a:endParaRPr>
              </a:p>
              <a:p>
                <a:pPr algn="ctr"/>
                <a:r>
                  <a:rPr kumimoji="1" lang="ja-JP" altLang="en-US" sz="800" dirty="0">
                    <a:solidFill>
                      <a:srgbClr val="FF0000"/>
                    </a:solidFill>
                  </a:rPr>
                  <a:t>エフォート</a:t>
                </a:r>
              </a:p>
            </p:txBody>
          </p:sp>
          <p:sp>
            <p:nvSpPr>
              <p:cNvPr id="108" name="テキスト ボックス 107">
                <a:extLst>
                  <a:ext uri="{FF2B5EF4-FFF2-40B4-BE49-F238E27FC236}">
                    <a16:creationId xmlns:a16="http://schemas.microsoft.com/office/drawing/2014/main" id="{D2DF9DE5-193B-4B4E-96BA-CD50E72103EE}"/>
                  </a:ext>
                </a:extLst>
              </p:cNvPr>
              <p:cNvSpPr txBox="1"/>
              <p:nvPr/>
            </p:nvSpPr>
            <p:spPr>
              <a:xfrm>
                <a:off x="8145024" y="5612079"/>
                <a:ext cx="1867667" cy="322846"/>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その他</a:t>
                </a:r>
                <a:r>
                  <a:rPr kumimoji="1" lang="en-US" altLang="ja-JP" sz="1000" dirty="0">
                    <a:latin typeface="メイリオ" panose="020B0604030504040204" pitchFamily="50" charset="-128"/>
                    <a:ea typeface="メイリオ" panose="020B0604030504040204" pitchFamily="50" charset="-128"/>
                  </a:rPr>
                  <a:t>(70</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0512ACDD-20B6-43FE-94B5-3FD31AF3BCE3}"/>
                  </a:ext>
                </a:extLst>
              </p:cNvPr>
              <p:cNvSpPr txBox="1"/>
              <p:nvPr/>
            </p:nvSpPr>
            <p:spPr>
              <a:xfrm>
                <a:off x="8413543" y="6477220"/>
                <a:ext cx="1200881" cy="332936"/>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その他</a:t>
                </a:r>
                <a:r>
                  <a:rPr kumimoji="1" lang="en-US" altLang="ja-JP" sz="1000" dirty="0">
                    <a:latin typeface="メイリオ" panose="020B0604030504040204" pitchFamily="50" charset="-128"/>
                    <a:ea typeface="メイリオ" panose="020B0604030504040204" pitchFamily="50" charset="-128"/>
                  </a:rPr>
                  <a:t>(40</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nvGrpSpPr>
              <p:cNvPr id="110" name="グループ化 109"/>
              <p:cNvGrpSpPr/>
              <p:nvPr/>
            </p:nvGrpSpPr>
            <p:grpSpPr>
              <a:xfrm>
                <a:off x="6376846" y="5993901"/>
                <a:ext cx="1038029" cy="666546"/>
                <a:chOff x="6480143" y="6298831"/>
                <a:chExt cx="941066" cy="523478"/>
              </a:xfrm>
            </p:grpSpPr>
            <p:sp>
              <p:nvSpPr>
                <p:cNvPr id="114" name="爆発: 8 pt 2">
                  <a:extLst>
                    <a:ext uri="{FF2B5EF4-FFF2-40B4-BE49-F238E27FC236}">
                      <a16:creationId xmlns:a16="http://schemas.microsoft.com/office/drawing/2014/main" id="{ACCF8CA8-EC45-4A73-9D8D-F5FCE0EFDE1F}"/>
                    </a:ext>
                  </a:extLst>
                </p:cNvPr>
                <p:cNvSpPr/>
                <p:nvPr/>
              </p:nvSpPr>
              <p:spPr>
                <a:xfrm>
                  <a:off x="6480143" y="6298831"/>
                  <a:ext cx="898517" cy="523478"/>
                </a:xfrm>
                <a:prstGeom prst="irregularSeal1">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a:extLst>
                    <a:ext uri="{FF2B5EF4-FFF2-40B4-BE49-F238E27FC236}">
                      <a16:creationId xmlns:a16="http://schemas.microsoft.com/office/drawing/2014/main" id="{9554138F-0A70-41EB-8AFD-329AF8D79456}"/>
                    </a:ext>
                  </a:extLst>
                </p:cNvPr>
                <p:cNvSpPr txBox="1"/>
                <p:nvPr/>
              </p:nvSpPr>
              <p:spPr>
                <a:xfrm>
                  <a:off x="6691803" y="6430197"/>
                  <a:ext cx="729406" cy="276999"/>
                </a:xfrm>
                <a:prstGeom prst="rect">
                  <a:avLst/>
                </a:prstGeom>
                <a:no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倍増</a:t>
                  </a:r>
                  <a:endParaRPr kumimoji="1" lang="en-US" altLang="ja-JP" sz="1100" b="1" dirty="0">
                    <a:latin typeface="メイリオ" panose="020B0604030504040204" pitchFamily="50" charset="-128"/>
                    <a:ea typeface="メイリオ" panose="020B0604030504040204" pitchFamily="50" charset="-128"/>
                  </a:endParaRPr>
                </a:p>
              </p:txBody>
            </p:sp>
          </p:grpSp>
          <p:sp>
            <p:nvSpPr>
              <p:cNvPr id="111" name="矢印: 右 10">
                <a:extLst>
                  <a:ext uri="{FF2B5EF4-FFF2-40B4-BE49-F238E27FC236}">
                    <a16:creationId xmlns:a16="http://schemas.microsoft.com/office/drawing/2014/main" id="{B59983CB-7384-4281-80DE-9F6EAB93BCC1}"/>
                  </a:ext>
                </a:extLst>
              </p:cNvPr>
              <p:cNvSpPr/>
              <p:nvPr/>
            </p:nvSpPr>
            <p:spPr>
              <a:xfrm rot="5400000">
                <a:off x="8127615" y="5969746"/>
                <a:ext cx="339216" cy="295045"/>
              </a:xfrm>
              <a:prstGeom prst="rightArrow">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89FAD9EF-50D4-4CB5-A346-219DAD8C53D3}"/>
                  </a:ext>
                </a:extLst>
              </p:cNvPr>
              <p:cNvSpPr/>
              <p:nvPr/>
            </p:nvSpPr>
            <p:spPr>
              <a:xfrm>
                <a:off x="7835739" y="5572680"/>
                <a:ext cx="554662" cy="301393"/>
              </a:xfrm>
              <a:prstGeom prst="rect">
                <a:avLst/>
              </a:prstGeom>
              <a:solidFill>
                <a:schemeClr val="accent6">
                  <a:lumMod val="20000"/>
                  <a:lumOff val="80000"/>
                  <a:alpha val="0"/>
                </a:schemeClr>
              </a:solid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吹き出し: 角を丸めた四角形 30">
                <a:extLst>
                  <a:ext uri="{FF2B5EF4-FFF2-40B4-BE49-F238E27FC236}">
                    <a16:creationId xmlns:a16="http://schemas.microsoft.com/office/drawing/2014/main" id="{BF28F63C-8327-4872-8D91-1C8FFB51D238}"/>
                  </a:ext>
                </a:extLst>
              </p:cNvPr>
              <p:cNvSpPr/>
              <p:nvPr/>
            </p:nvSpPr>
            <p:spPr>
              <a:xfrm>
                <a:off x="5931826" y="6494587"/>
                <a:ext cx="923085" cy="250648"/>
              </a:xfrm>
              <a:prstGeom prst="wedgeRoundRectCallout">
                <a:avLst>
                  <a:gd name="adj1" fmla="val 37225"/>
                  <a:gd name="adj2" fmla="val -88648"/>
                  <a:gd name="adj3" fmla="val 16667"/>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900" b="1" dirty="0">
                    <a:solidFill>
                      <a:srgbClr val="FF0000"/>
                    </a:solidFill>
                  </a:rPr>
                  <a:t>研究の加速</a:t>
                </a:r>
                <a:endParaRPr kumimoji="1" lang="ja-JP" altLang="en-US" sz="700" b="1" dirty="0">
                  <a:solidFill>
                    <a:srgbClr val="FF0000"/>
                  </a:solidFill>
                </a:endParaRPr>
              </a:p>
            </p:txBody>
          </p:sp>
        </p:grpSp>
        <p:sp>
          <p:nvSpPr>
            <p:cNvPr id="100" name="正方形/長方形 99">
              <a:extLst>
                <a:ext uri="{FF2B5EF4-FFF2-40B4-BE49-F238E27FC236}">
                  <a16:creationId xmlns:a16="http://schemas.microsoft.com/office/drawing/2014/main" id="{89FAD9EF-50D4-4CB5-A346-219DAD8C53D3}"/>
                </a:ext>
              </a:extLst>
            </p:cNvPr>
            <p:cNvSpPr/>
            <p:nvPr/>
          </p:nvSpPr>
          <p:spPr>
            <a:xfrm>
              <a:off x="7889100" y="5891021"/>
              <a:ext cx="554662" cy="301393"/>
            </a:xfrm>
            <a:prstGeom prst="rect">
              <a:avLst/>
            </a:prstGeom>
            <a:solidFill>
              <a:schemeClr val="accent6">
                <a:lumMod val="20000"/>
                <a:lumOff val="80000"/>
                <a:alpha val="0"/>
              </a:schemeClr>
            </a:solid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3" name="四角形: 角を丸くする 128">
            <a:extLst>
              <a:ext uri="{FF2B5EF4-FFF2-40B4-BE49-F238E27FC236}">
                <a16:creationId xmlns:a16="http://schemas.microsoft.com/office/drawing/2014/main" id="{4168A04C-4E29-477E-87B3-4D340F2B540A}"/>
              </a:ext>
            </a:extLst>
          </p:cNvPr>
          <p:cNvSpPr/>
          <p:nvPr/>
        </p:nvSpPr>
        <p:spPr>
          <a:xfrm>
            <a:off x="111983" y="3872548"/>
            <a:ext cx="6168678" cy="1037224"/>
          </a:xfrm>
          <a:prstGeom prst="roundRect">
            <a:avLst>
              <a:gd name="adj" fmla="val 13455"/>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r>
              <a:rPr lang="ja-JP" altLang="en-US" sz="1050" dirty="0">
                <a:solidFill>
                  <a:schemeClr val="tx1"/>
                </a:solidFill>
                <a:latin typeface="メイリオ" panose="020B0604030504040204" pitchFamily="50" charset="-128"/>
                <a:ea typeface="メイリオ" panose="020B0604030504040204" pitchFamily="50" charset="-128"/>
              </a:rPr>
              <a:t>　「研究力強化・若手研究者支援総合パッケージ」や「統合イノベーション戦略</a:t>
            </a:r>
            <a:r>
              <a:rPr lang="en-US" altLang="ja-JP" sz="1050" dirty="0">
                <a:solidFill>
                  <a:schemeClr val="tx1"/>
                </a:solidFill>
                <a:latin typeface="メイリオ" panose="020B0604030504040204" pitchFamily="50" charset="-128"/>
                <a:ea typeface="メイリオ" panose="020B0604030504040204" pitchFamily="50" charset="-128"/>
              </a:rPr>
              <a:t>2019</a:t>
            </a:r>
            <a:r>
              <a:rPr lang="ja-JP" altLang="en-US" sz="1050" dirty="0">
                <a:solidFill>
                  <a:schemeClr val="tx1"/>
                </a:solidFill>
                <a:latin typeface="メイリオ" panose="020B0604030504040204" pitchFamily="50" charset="-128"/>
                <a:ea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rPr>
              <a:t>2020</a:t>
            </a:r>
            <a:r>
              <a:rPr lang="ja-JP" altLang="en-US" sz="1050" dirty="0">
                <a:solidFill>
                  <a:schemeClr val="tx1"/>
                </a:solidFill>
                <a:latin typeface="メイリオ" panose="020B0604030504040204" pitchFamily="50" charset="-128"/>
                <a:ea typeface="メイリオ" panose="020B0604030504040204" pitchFamily="50" charset="-128"/>
              </a:rPr>
              <a:t>」に基づき、競争的研究費の性格を踏まえつつ、</a:t>
            </a:r>
            <a:r>
              <a:rPr lang="en-US" altLang="ja-JP" sz="1050" b="1" u="sng" dirty="0">
                <a:solidFill>
                  <a:schemeClr val="tx1"/>
                </a:solidFill>
                <a:latin typeface="メイリオ" panose="020B0604030504040204" pitchFamily="50" charset="-128"/>
                <a:ea typeface="メイリオ" panose="020B0604030504040204" pitchFamily="50" charset="-128"/>
              </a:rPr>
              <a:t>PI</a:t>
            </a:r>
            <a:r>
              <a:rPr lang="ja-JP" altLang="en-US" sz="1050" b="1" u="sng" dirty="0">
                <a:solidFill>
                  <a:schemeClr val="tx1"/>
                </a:solidFill>
                <a:latin typeface="メイリオ" panose="020B0604030504040204" pitchFamily="50" charset="-128"/>
                <a:ea typeface="メイリオ" panose="020B0604030504040204" pitchFamily="50" charset="-128"/>
              </a:rPr>
              <a:t>の研究時間の確保のため、</a:t>
            </a:r>
            <a:r>
              <a:rPr lang="ja-JP" altLang="en-US" sz="1050" dirty="0">
                <a:solidFill>
                  <a:schemeClr val="tx1"/>
                </a:solidFill>
                <a:latin typeface="メイリオ" panose="020B0604030504040204" pitchFamily="50" charset="-128"/>
                <a:ea typeface="メイリオ" panose="020B0604030504040204" pitchFamily="50" charset="-128"/>
              </a:rPr>
              <a:t>競争的研究費の</a:t>
            </a:r>
            <a:r>
              <a:rPr lang="ja-JP" altLang="en-US" sz="1050" b="1" u="sng" dirty="0">
                <a:solidFill>
                  <a:schemeClr val="tx1"/>
                </a:solidFill>
                <a:latin typeface="メイリオ" panose="020B0604030504040204" pitchFamily="50" charset="-128"/>
                <a:ea typeface="メイリオ" panose="020B0604030504040204" pitchFamily="50" charset="-128"/>
              </a:rPr>
              <a:t>直接経費から研究以外の業務の代行に係る経費の支出を可能</a:t>
            </a:r>
            <a:r>
              <a:rPr lang="ja-JP" altLang="en-US" sz="1050" dirty="0">
                <a:solidFill>
                  <a:schemeClr val="tx1"/>
                </a:solidFill>
                <a:latin typeface="メイリオ" panose="020B0604030504040204" pitchFamily="50" charset="-128"/>
                <a:ea typeface="メイリオ" panose="020B0604030504040204" pitchFamily="50" charset="-128"/>
              </a:rPr>
              <a:t>とすべく競争的研究費所管省庁と調整を進め、具体的なルールを検討・策定。　　　</a:t>
            </a:r>
            <a:endParaRPr lang="en-US" altLang="ja-JP" sz="1050" dirty="0">
              <a:solidFill>
                <a:schemeClr val="tx1"/>
              </a:solidFill>
              <a:latin typeface="メイリオ" panose="020B0604030504040204" pitchFamily="50" charset="-128"/>
              <a:ea typeface="メイリオ" panose="020B0604030504040204" pitchFamily="50" charset="-128"/>
            </a:endParaRPr>
          </a:p>
          <a:p>
            <a:pPr marL="84138" indent="-84138"/>
            <a:r>
              <a:rPr lang="ja-JP" altLang="en-US" sz="1050" b="1" i="1" dirty="0">
                <a:solidFill>
                  <a:schemeClr val="tx1"/>
                </a:solidFill>
                <a:latin typeface="メイリオ" panose="020B0604030504040204" pitchFamily="50" charset="-128"/>
                <a:ea typeface="メイリオ" panose="020B0604030504040204" pitchFamily="50" charset="-128"/>
              </a:rPr>
              <a:t>　</a:t>
            </a:r>
            <a:r>
              <a:rPr lang="ja-JP" altLang="en-US" sz="1050" b="1" i="1" u="sng" dirty="0">
                <a:solidFill>
                  <a:schemeClr val="tx1"/>
                </a:solidFill>
                <a:latin typeface="メイリオ" panose="020B0604030504040204" pitchFamily="50" charset="-128"/>
                <a:ea typeface="メイリオ" panose="020B0604030504040204" pitchFamily="50" charset="-128"/>
              </a:rPr>
              <a:t>令和２年度以降、新たに公募を開始する事業や研究課題のうち、配分機関が指定するものから順次適用</a:t>
            </a:r>
            <a:r>
              <a:rPr lang="ja-JP" altLang="en-US" sz="1050" b="1" u="sng" dirty="0">
                <a:solidFill>
                  <a:schemeClr val="tx1"/>
                </a:solidFill>
                <a:latin typeface="メイリオ" panose="020B0604030504040204" pitchFamily="50" charset="-128"/>
                <a:ea typeface="メイリオ" panose="020B0604030504040204" pitchFamily="50" charset="-128"/>
              </a:rPr>
              <a:t>する</a:t>
            </a:r>
            <a:r>
              <a:rPr lang="ja-JP" altLang="en-US" sz="1050" dirty="0">
                <a:solidFill>
                  <a:schemeClr val="tx1"/>
                </a:solidFill>
                <a:latin typeface="メイリオ" panose="020B0604030504040204" pitchFamily="50" charset="-128"/>
                <a:ea typeface="メイリオ" panose="020B0604030504040204" pitchFamily="50" charset="-128"/>
              </a:rPr>
              <a:t>（文部科学省において先行実施済）。</a:t>
            </a:r>
            <a:endParaRPr lang="en-US" altLang="ja-JP" sz="1050" dirty="0">
              <a:solidFill>
                <a:schemeClr val="tx1"/>
              </a:solidFill>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878725" y="3651407"/>
            <a:ext cx="4228689" cy="277729"/>
            <a:chOff x="2354485" y="7295122"/>
            <a:chExt cx="2562224" cy="277729"/>
          </a:xfrm>
        </p:grpSpPr>
        <p:sp>
          <p:nvSpPr>
            <p:cNvPr id="60" name="四角形: 角を丸くする 122">
              <a:extLst>
                <a:ext uri="{FF2B5EF4-FFF2-40B4-BE49-F238E27FC236}">
                  <a16:creationId xmlns:a16="http://schemas.microsoft.com/office/drawing/2014/main" id="{AFAB8CCF-D884-401D-8261-F58928C5745E}"/>
                </a:ext>
              </a:extLst>
            </p:cNvPr>
            <p:cNvSpPr/>
            <p:nvPr/>
          </p:nvSpPr>
          <p:spPr>
            <a:xfrm>
              <a:off x="3000307" y="7297903"/>
              <a:ext cx="1270581" cy="217218"/>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69B8B02F-89BD-4341-AB4C-36A44A7D05CA}"/>
                </a:ext>
              </a:extLst>
            </p:cNvPr>
            <p:cNvSpPr/>
            <p:nvPr/>
          </p:nvSpPr>
          <p:spPr>
            <a:xfrm>
              <a:off x="2354485" y="7295122"/>
              <a:ext cx="2562224" cy="2777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solidFill>
                    <a:schemeClr val="bg1"/>
                  </a:solidFill>
                  <a:latin typeface="メイリオ" panose="020B0604030504040204" pitchFamily="50" charset="-128"/>
                  <a:ea typeface="メイリオ" panose="020B0604030504040204" pitchFamily="50" charset="-128"/>
                </a:rPr>
                <a:t>実施状況・スケジュール</a:t>
              </a:r>
            </a:p>
          </p:txBody>
        </p:sp>
      </p:grpSp>
    </p:spTree>
    <p:extLst>
      <p:ext uri="{BB962C8B-B14F-4D97-AF65-F5344CB8AC3E}">
        <p14:creationId xmlns:p14="http://schemas.microsoft.com/office/powerpoint/2010/main" val="355828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5728143" y="3123330"/>
            <a:ext cx="3932022" cy="3650135"/>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52425" indent="-171450">
              <a:spcAft>
                <a:spcPts val="400"/>
              </a:spcAft>
              <a:buFont typeface="Wingdings" panose="05000000000000000000" pitchFamily="2" charset="2"/>
              <a:buChar char="Ø"/>
            </a:pPr>
            <a:r>
              <a:rPr kumimoji="1" lang="ja-JP" altLang="en-US" sz="1100" b="1" dirty="0">
                <a:solidFill>
                  <a:schemeClr val="tx1"/>
                </a:solidFill>
                <a:latin typeface="メイリオ" panose="020B0604030504040204" pitchFamily="50" charset="-128"/>
                <a:ea typeface="メイリオ" panose="020B0604030504040204" pitchFamily="50" charset="-128"/>
              </a:rPr>
              <a:t>イメージ図</a:t>
            </a:r>
            <a:endParaRPr kumimoji="1" lang="en-US" altLang="ja-JP" sz="1100" b="1" dirty="0">
              <a:solidFill>
                <a:schemeClr val="tx1"/>
              </a:solidFill>
              <a:latin typeface="メイリオ" panose="020B0604030504040204" pitchFamily="50" charset="-128"/>
              <a:ea typeface="メイリオ" panose="020B0604030504040204" pitchFamily="50" charset="-128"/>
            </a:endParaRPr>
          </a:p>
        </p:txBody>
      </p:sp>
      <p:sp>
        <p:nvSpPr>
          <p:cNvPr id="14" name="角丸四角形 13"/>
          <p:cNvSpPr/>
          <p:nvPr/>
        </p:nvSpPr>
        <p:spPr>
          <a:xfrm>
            <a:off x="403106" y="5499340"/>
            <a:ext cx="4975496" cy="112874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22250" indent="-136525"/>
            <a:r>
              <a:rPr kumimoji="1" lang="ja-JP" altLang="en-US" sz="1100" dirty="0">
                <a:solidFill>
                  <a:schemeClr val="tx1"/>
                </a:solidFill>
                <a:latin typeface="メイリオ" panose="020B0604030504040204" pitchFamily="50" charset="-128"/>
                <a:ea typeface="メイリオ" panose="020B0604030504040204" pitchFamily="50" charset="-128"/>
              </a:rPr>
              <a:t>・研究機関は、研究者に対して対象業務の代行を認め、必要な要員の確保等を行い、業務の代行を実施する。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22250" indent="-136525"/>
            <a:r>
              <a:rPr kumimoji="1" lang="ja-JP" altLang="en-US" sz="1100" dirty="0">
                <a:solidFill>
                  <a:schemeClr val="tx1"/>
                </a:solidFill>
                <a:latin typeface="メイリオ" panose="020B0604030504040204" pitchFamily="50" charset="-128"/>
                <a:ea typeface="メイリオ" panose="020B0604030504040204" pitchFamily="50" charset="-128"/>
              </a:rPr>
              <a:t>・研究者は、バイアウトした時間を研究活動に充て、研究成果の最大化を目指すとともに、研究機関に対してバイアウトにかかる経費を支払う。</a:t>
            </a:r>
          </a:p>
        </p:txBody>
      </p:sp>
      <p:sp>
        <p:nvSpPr>
          <p:cNvPr id="12" name="角丸四角形 11"/>
          <p:cNvSpPr/>
          <p:nvPr/>
        </p:nvSpPr>
        <p:spPr>
          <a:xfrm>
            <a:off x="389764" y="4139380"/>
            <a:ext cx="4971644" cy="613083"/>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r>
              <a:rPr kumimoji="1" lang="ja-JP" altLang="en-US" sz="1100" dirty="0">
                <a:solidFill>
                  <a:schemeClr val="tx1"/>
                </a:solidFill>
                <a:latin typeface="メイリオ" panose="020B0604030504040204" pitchFamily="50" charset="-128"/>
                <a:ea typeface="メイリオ" panose="020B0604030504040204" pitchFamily="50" charset="-128"/>
              </a:rPr>
              <a:t>研究機関と研究者間で、バイアウト対象の業務内容・期間、バイアウトにかかる費用等を決定する。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383816" y="2669909"/>
            <a:ext cx="4975497" cy="62427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r>
              <a:rPr kumimoji="1" lang="ja-JP" altLang="en-US" sz="1100" dirty="0">
                <a:solidFill>
                  <a:schemeClr val="tx1"/>
                </a:solidFill>
                <a:latin typeface="メイリオ" panose="020B0604030504040204" pitchFamily="50" charset="-128"/>
                <a:ea typeface="メイリオ" panose="020B0604030504040204" pitchFamily="50" charset="-128"/>
              </a:rPr>
              <a:t>バイアウトを希望する研究者は、研究機関の規程等に基づき、代行を希望する業務等を明らかにした上で申請を行う。</a:t>
            </a:r>
          </a:p>
        </p:txBody>
      </p:sp>
      <p:sp>
        <p:nvSpPr>
          <p:cNvPr id="5" name="角丸四角形 4"/>
          <p:cNvSpPr/>
          <p:nvPr/>
        </p:nvSpPr>
        <p:spPr>
          <a:xfrm>
            <a:off x="396833" y="936458"/>
            <a:ext cx="4962480" cy="958708"/>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85725"/>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85725">
              <a:spcAft>
                <a:spcPts val="70"/>
              </a:spcAft>
            </a:pPr>
            <a:r>
              <a:rPr kumimoji="1" lang="ja-JP" altLang="en-US" sz="1100" dirty="0">
                <a:solidFill>
                  <a:schemeClr val="tx1"/>
                </a:solidFill>
                <a:latin typeface="メイリオ" panose="020B0604030504040204" pitchFamily="50" charset="-128"/>
                <a:ea typeface="メイリオ" panose="020B0604030504040204" pitchFamily="50" charset="-128"/>
              </a:rPr>
              <a:t>研究機関は、バイアウト制度の導入に当たり必要な事項を定め、バイアウトの実施環境を整える。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61950" indent="-276225"/>
            <a:r>
              <a:rPr kumimoji="1" lang="ja-JP" altLang="en-US" sz="1050" dirty="0">
                <a:solidFill>
                  <a:schemeClr val="tx1"/>
                </a:solidFill>
                <a:latin typeface="メイリオ" panose="020B0604030504040204" pitchFamily="50" charset="-128"/>
                <a:ea typeface="メイリオ" panose="020B0604030504040204" pitchFamily="50" charset="-128"/>
              </a:rPr>
              <a:t>例）申請方法、バイアウトが可能な業務内容、バイアウトの際に研究者が支払う金額設定、代替要員の確保方法　等</a:t>
            </a:r>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390498" y="730862"/>
            <a:ext cx="3402661"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①研究機関がバイアウトに係る規程</a:t>
            </a:r>
            <a:r>
              <a:rPr kumimoji="1" lang="ja-JP" altLang="en-US" sz="1200" b="1" dirty="0">
                <a:solidFill>
                  <a:schemeClr val="bg1"/>
                </a:solidFill>
                <a:latin typeface="メイリオ" panose="020B0604030504040204" pitchFamily="50" charset="-128"/>
                <a:ea typeface="メイリオ" panose="020B0604030504040204" pitchFamily="50" charset="-128"/>
              </a:rPr>
              <a:t>等</a:t>
            </a:r>
            <a:r>
              <a:rPr kumimoji="1" lang="ja-JP" altLang="en-US" sz="1200" b="1" dirty="0">
                <a:latin typeface="メイリオ" panose="020B0604030504040204" pitchFamily="50" charset="-128"/>
                <a:ea typeface="メイリオ" panose="020B0604030504040204" pitchFamily="50" charset="-128"/>
              </a:rPr>
              <a:t>を整備</a:t>
            </a:r>
          </a:p>
        </p:txBody>
      </p:sp>
      <p:sp>
        <p:nvSpPr>
          <p:cNvPr id="9" name="角丸四角形 8"/>
          <p:cNvSpPr/>
          <p:nvPr/>
        </p:nvSpPr>
        <p:spPr>
          <a:xfrm>
            <a:off x="383406" y="2476830"/>
            <a:ext cx="4122360"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②規程等に基づき、希望する研究者から研究機関に申請</a:t>
            </a:r>
          </a:p>
        </p:txBody>
      </p:sp>
      <p:sp>
        <p:nvSpPr>
          <p:cNvPr id="11" name="角丸四角形 10"/>
          <p:cNvSpPr/>
          <p:nvPr/>
        </p:nvSpPr>
        <p:spPr>
          <a:xfrm>
            <a:off x="389765" y="3961605"/>
            <a:ext cx="3398808"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メイリオ" panose="020B0604030504040204" pitchFamily="50" charset="-128"/>
                <a:ea typeface="メイリオ" panose="020B0604030504040204" pitchFamily="50" charset="-128"/>
              </a:rPr>
              <a:t>③申請に基づき、研究機関と研究者間で合意</a:t>
            </a:r>
            <a:endParaRPr kumimoji="1" lang="ja-JP" altLang="en-US" sz="1200" b="1" strike="sngStrike" dirty="0">
              <a:solidFill>
                <a:schemeClr val="bg1"/>
              </a:solidFill>
              <a:latin typeface="メイリオ" panose="020B0604030504040204" pitchFamily="50" charset="-128"/>
              <a:ea typeface="メイリオ" panose="020B0604030504040204" pitchFamily="50" charset="-128"/>
            </a:endParaRPr>
          </a:p>
        </p:txBody>
      </p:sp>
      <p:pic>
        <p:nvPicPr>
          <p:cNvPr id="15" name="図 14">
            <a:extLst>
              <a:ext uri="{FF2B5EF4-FFF2-40B4-BE49-F238E27FC236}">
                <a16:creationId xmlns:a16="http://schemas.microsoft.com/office/drawing/2014/main" id="{E894A829-57AD-4404-84DB-558B68AD73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603" y="5754034"/>
            <a:ext cx="843591" cy="843591"/>
          </a:xfrm>
          <a:prstGeom prst="rect">
            <a:avLst/>
          </a:prstGeom>
        </p:spPr>
      </p:pic>
      <p:sp>
        <p:nvSpPr>
          <p:cNvPr id="16" name="テキスト ボックス 15">
            <a:extLst>
              <a:ext uri="{FF2B5EF4-FFF2-40B4-BE49-F238E27FC236}">
                <a16:creationId xmlns:a16="http://schemas.microsoft.com/office/drawing/2014/main" id="{85829267-A12C-4A71-8725-2C4BA74703E0}"/>
              </a:ext>
            </a:extLst>
          </p:cNvPr>
          <p:cNvSpPr txBox="1"/>
          <p:nvPr/>
        </p:nvSpPr>
        <p:spPr>
          <a:xfrm>
            <a:off x="7189990" y="6487997"/>
            <a:ext cx="542422" cy="261610"/>
          </a:xfrm>
          <a:prstGeom prst="rect">
            <a:avLst/>
          </a:prstGeom>
          <a:noFill/>
          <a:ln>
            <a:noFill/>
          </a:ln>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ＰＩ</a:t>
            </a:r>
            <a:endParaRPr lang="ja-JP" altLang="en-US" sz="1100" dirty="0">
              <a:latin typeface="メイリオ" panose="020B0604030504040204" pitchFamily="50" charset="-128"/>
              <a:ea typeface="メイリオ" panose="020B0604030504040204" pitchFamily="50" charset="-128"/>
            </a:endParaRPr>
          </a:p>
        </p:txBody>
      </p:sp>
      <p:sp>
        <p:nvSpPr>
          <p:cNvPr id="23" name="四角形: 角を丸くする 19">
            <a:extLst>
              <a:ext uri="{FF2B5EF4-FFF2-40B4-BE49-F238E27FC236}">
                <a16:creationId xmlns:a16="http://schemas.microsoft.com/office/drawing/2014/main" id="{ED0257F4-4FD9-489B-A3DD-4C305C8B3AD5}"/>
              </a:ext>
            </a:extLst>
          </p:cNvPr>
          <p:cNvSpPr/>
          <p:nvPr/>
        </p:nvSpPr>
        <p:spPr>
          <a:xfrm>
            <a:off x="6952946" y="3552089"/>
            <a:ext cx="1342255" cy="3263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①バイアウトに係る規程等を整備</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403105" y="5331125"/>
            <a:ext cx="3204000" cy="3240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メイリオ" panose="020B0604030504040204" pitchFamily="50" charset="-128"/>
                <a:ea typeface="メイリオ" panose="020B0604030504040204" pitchFamily="50" charset="-128"/>
              </a:rPr>
              <a:t>④</a:t>
            </a:r>
            <a:r>
              <a:rPr kumimoji="1" lang="ja-JP" altLang="en-US" sz="1200" b="1" dirty="0">
                <a:solidFill>
                  <a:schemeClr val="bg1"/>
                </a:solidFill>
                <a:latin typeface="メイリオ" panose="020B0604030504040204" pitchFamily="50" charset="-128"/>
                <a:ea typeface="メイリオ" panose="020B0604030504040204" pitchFamily="50" charset="-128"/>
              </a:rPr>
              <a:t>決定</a:t>
            </a:r>
            <a:r>
              <a:rPr kumimoji="1" lang="ja-JP" altLang="en-US" sz="1200" b="1" dirty="0">
                <a:latin typeface="メイリオ" panose="020B0604030504040204" pitchFamily="50" charset="-128"/>
                <a:ea typeface="メイリオ" panose="020B0604030504040204" pitchFamily="50" charset="-128"/>
              </a:rPr>
              <a:t>に基づき、代行の実施・経費支払い</a:t>
            </a:r>
          </a:p>
        </p:txBody>
      </p:sp>
      <p:sp>
        <p:nvSpPr>
          <p:cNvPr id="38" name="正方形/長方形 37">
            <a:extLst>
              <a:ext uri="{FF2B5EF4-FFF2-40B4-BE49-F238E27FC236}">
                <a16:creationId xmlns:a16="http://schemas.microsoft.com/office/drawing/2014/main" id="{F686CAD3-10CA-4D89-9632-5CEA752AADF0}"/>
              </a:ext>
            </a:extLst>
          </p:cNvPr>
          <p:cNvSpPr/>
          <p:nvPr/>
        </p:nvSpPr>
        <p:spPr>
          <a:xfrm>
            <a:off x="-8353" y="-15664"/>
            <a:ext cx="9914353" cy="4096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バイアウト実施の流れ（イメージ）</a:t>
            </a:r>
          </a:p>
        </p:txBody>
      </p:sp>
      <p:sp>
        <p:nvSpPr>
          <p:cNvPr id="39" name="二等辺三角形 38"/>
          <p:cNvSpPr/>
          <p:nvPr/>
        </p:nvSpPr>
        <p:spPr>
          <a:xfrm rot="10800000">
            <a:off x="2526507" y="2121626"/>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rot="10800000">
            <a:off x="2545797" y="3529789"/>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p:cNvSpPr/>
          <p:nvPr/>
        </p:nvSpPr>
        <p:spPr>
          <a:xfrm rot="10800000">
            <a:off x="2545796" y="4953030"/>
            <a:ext cx="690114" cy="232482"/>
          </a:xfrm>
          <a:prstGeom prst="triangl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5600700" y="549565"/>
            <a:ext cx="4059465" cy="2313441"/>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0"/>
          <a:lstStyle/>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180975">
              <a:spcAft>
                <a:spcPts val="400"/>
              </a:spcAft>
              <a:buFont typeface="Wingdings" panose="05000000000000000000" pitchFamily="2" charset="2"/>
              <a:buChar char="Ø"/>
            </a:pPr>
            <a:r>
              <a:rPr kumimoji="1" lang="ja-JP" altLang="en-US" sz="1100" b="1" dirty="0">
                <a:solidFill>
                  <a:schemeClr val="tx1"/>
                </a:solidFill>
                <a:latin typeface="メイリオ" panose="020B0604030504040204" pitchFamily="50" charset="-128"/>
                <a:ea typeface="メイリオ" panose="020B0604030504040204" pitchFamily="50" charset="-128"/>
              </a:rPr>
              <a:t>バイアウト経費支出が可能な業務</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pPr marL="266700">
              <a:buFont typeface="Wingdings" panose="05000000000000000000" pitchFamily="2" charset="2"/>
              <a:buChar char="l"/>
            </a:pPr>
            <a:r>
              <a:rPr kumimoji="1" lang="ja-JP" altLang="en-US" sz="1100" dirty="0">
                <a:solidFill>
                  <a:schemeClr val="tx1"/>
                </a:solidFill>
                <a:latin typeface="メイリオ" panose="020B0604030504040204" pitchFamily="50" charset="-128"/>
                <a:ea typeface="メイリオ" panose="020B0604030504040204" pitchFamily="50" charset="-128"/>
              </a:rPr>
              <a:t>所属研究機関の研究者が行う業務として位置付けられた①研究活動、②組織の管理運営事務　を除く、研究者が行う必要がある教育活動等及びそれに付随する事務等の業務</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a:r>
              <a:rPr kumimoji="1" lang="ja-JP" altLang="en-US" sz="1100" dirty="0">
                <a:solidFill>
                  <a:schemeClr val="tx1"/>
                </a:solidFill>
                <a:latin typeface="メイリオ" panose="020B0604030504040204" pitchFamily="50" charset="-128"/>
                <a:ea typeface="メイリオ" panose="020B0604030504040204" pitchFamily="50" charset="-128"/>
              </a:rPr>
              <a:t>（例）教育活動（授業等の実施・準備、学生への指導等）</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454025"/>
            <a:r>
              <a:rPr kumimoji="1" lang="ja-JP" altLang="en-US" sz="1100" dirty="0">
                <a:solidFill>
                  <a:schemeClr val="tx1"/>
                </a:solidFill>
                <a:latin typeface="メイリオ" panose="020B0604030504040204" pitchFamily="50" charset="-128"/>
                <a:ea typeface="メイリオ" panose="020B0604030504040204" pitchFamily="50" charset="-128"/>
              </a:rPr>
              <a:t>診療活動</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indent="454025"/>
            <a:r>
              <a:rPr kumimoji="1" lang="ja-JP" altLang="en-US" sz="1100" dirty="0">
                <a:solidFill>
                  <a:schemeClr val="tx1"/>
                </a:solidFill>
                <a:latin typeface="メイリオ" panose="020B0604030504040204" pitchFamily="50" charset="-128"/>
                <a:ea typeface="メイリオ" panose="020B0604030504040204" pitchFamily="50" charset="-128"/>
              </a:rPr>
              <a:t>研究成果普及活動　　　　　　　　　　　　等</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66700"/>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87350" indent="-120650"/>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研究機関における管理事務の合理化等、研究時間の確保を含む研究環境の整備は、一義的には研究機関の責任で行われるべきものであるため、バイアウト経費の支出が可能な対象は、研究者が本来行う必要がある教育活動等及びそれに付随する事務等の業務に限ることとする。</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grpSp>
        <p:nvGrpSpPr>
          <p:cNvPr id="24" name="グループ化 23">
            <a:extLst>
              <a:ext uri="{FF2B5EF4-FFF2-40B4-BE49-F238E27FC236}">
                <a16:creationId xmlns:a16="http://schemas.microsoft.com/office/drawing/2014/main" id="{E99B2820-E160-410A-832F-B9E27EDAF101}"/>
              </a:ext>
            </a:extLst>
          </p:cNvPr>
          <p:cNvGrpSpPr/>
          <p:nvPr/>
        </p:nvGrpSpPr>
        <p:grpSpPr>
          <a:xfrm>
            <a:off x="7051616" y="4030387"/>
            <a:ext cx="1222865" cy="862883"/>
            <a:chOff x="5613377" y="3368713"/>
            <a:chExt cx="1565702" cy="1061699"/>
          </a:xfrm>
        </p:grpSpPr>
        <p:sp>
          <p:nvSpPr>
            <p:cNvPr id="25" name="テキスト ボックス 24">
              <a:extLst>
                <a:ext uri="{FF2B5EF4-FFF2-40B4-BE49-F238E27FC236}">
                  <a16:creationId xmlns:a16="http://schemas.microsoft.com/office/drawing/2014/main" id="{AF145E5C-1518-4474-9BAA-5466BBCBFBE7}"/>
                </a:ext>
              </a:extLst>
            </p:cNvPr>
            <p:cNvSpPr txBox="1"/>
            <p:nvPr/>
          </p:nvSpPr>
          <p:spPr>
            <a:xfrm>
              <a:off x="5613377" y="4088575"/>
              <a:ext cx="1565702" cy="341837"/>
            </a:xfrm>
            <a:prstGeom prst="rect">
              <a:avLst/>
            </a:prstGeom>
            <a:noFill/>
          </p:spPr>
          <p:txBody>
            <a:bodyPr wrap="square" rtlCol="0">
              <a:spAutoFit/>
            </a:bodyPr>
            <a:lstStyle/>
            <a:p>
              <a:pPr algn="ctr"/>
              <a:r>
                <a:rPr lang="ja-JP" altLang="en-US" sz="900" dirty="0">
                  <a:latin typeface="メイリオ" panose="020B0604030504040204" pitchFamily="50" charset="-128"/>
                  <a:ea typeface="メイリオ" panose="020B0604030504040204" pitchFamily="50" charset="-128"/>
                </a:rPr>
                <a:t>研究機関</a:t>
              </a:r>
            </a:p>
          </p:txBody>
        </p:sp>
        <p:pic>
          <p:nvPicPr>
            <p:cNvPr id="26" name="図 25">
              <a:extLst>
                <a:ext uri="{FF2B5EF4-FFF2-40B4-BE49-F238E27FC236}">
                  <a16:creationId xmlns:a16="http://schemas.microsoft.com/office/drawing/2014/main" id="{5F41A528-04E0-49A2-9FD9-DD6D310DBC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2066" y="3368713"/>
              <a:ext cx="831296" cy="745049"/>
            </a:xfrm>
            <a:prstGeom prst="rect">
              <a:avLst/>
            </a:prstGeom>
          </p:spPr>
        </p:pic>
      </p:grpSp>
      <p:sp>
        <p:nvSpPr>
          <p:cNvPr id="27" name="左右矢印 26"/>
          <p:cNvSpPr/>
          <p:nvPr/>
        </p:nvSpPr>
        <p:spPr>
          <a:xfrm rot="5400000">
            <a:off x="7207125" y="5189793"/>
            <a:ext cx="992696" cy="258736"/>
          </a:xfrm>
          <a:prstGeom prst="leftRightArrow">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左カーブ矢印 27"/>
          <p:cNvSpPr/>
          <p:nvPr/>
        </p:nvSpPr>
        <p:spPr>
          <a:xfrm flipV="1">
            <a:off x="8328844" y="4584108"/>
            <a:ext cx="468679" cy="1350693"/>
          </a:xfrm>
          <a:prstGeom prst="curvedLeftArrow">
            <a:avLst>
              <a:gd name="adj1" fmla="val 25000"/>
              <a:gd name="adj2" fmla="val 79685"/>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19">
            <a:extLst>
              <a:ext uri="{FF2B5EF4-FFF2-40B4-BE49-F238E27FC236}">
                <a16:creationId xmlns:a16="http://schemas.microsoft.com/office/drawing/2014/main" id="{ED0257F4-4FD9-489B-A3DD-4C305C8B3AD5}"/>
              </a:ext>
            </a:extLst>
          </p:cNvPr>
          <p:cNvSpPr/>
          <p:nvPr/>
        </p:nvSpPr>
        <p:spPr>
          <a:xfrm>
            <a:off x="8784171" y="4501495"/>
            <a:ext cx="329875" cy="76951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②申請</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四角形: 角を丸くする 19">
            <a:extLst>
              <a:ext uri="{FF2B5EF4-FFF2-40B4-BE49-F238E27FC236}">
                <a16:creationId xmlns:a16="http://schemas.microsoft.com/office/drawing/2014/main" id="{ED0257F4-4FD9-489B-A3DD-4C305C8B3AD5}"/>
              </a:ext>
            </a:extLst>
          </p:cNvPr>
          <p:cNvSpPr/>
          <p:nvPr/>
        </p:nvSpPr>
        <p:spPr>
          <a:xfrm>
            <a:off x="7117258" y="5127856"/>
            <a:ext cx="1192748"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③対象の業務内容、費用等を決定</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4" name="四角形: 角を丸くする 19">
            <a:extLst>
              <a:ext uri="{FF2B5EF4-FFF2-40B4-BE49-F238E27FC236}">
                <a16:creationId xmlns:a16="http://schemas.microsoft.com/office/drawing/2014/main" id="{ED0257F4-4FD9-489B-A3DD-4C305C8B3AD5}"/>
              </a:ext>
            </a:extLst>
          </p:cNvPr>
          <p:cNvSpPr/>
          <p:nvPr/>
        </p:nvSpPr>
        <p:spPr>
          <a:xfrm>
            <a:off x="5959414" y="4754358"/>
            <a:ext cx="302724" cy="12960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④合意した業務につき、業務代行の実施</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5" name="四角形: 角を丸くする 19">
            <a:extLst>
              <a:ext uri="{FF2B5EF4-FFF2-40B4-BE49-F238E27FC236}">
                <a16:creationId xmlns:a16="http://schemas.microsoft.com/office/drawing/2014/main" id="{ED0257F4-4FD9-489B-A3DD-4C305C8B3AD5}"/>
              </a:ext>
            </a:extLst>
          </p:cNvPr>
          <p:cNvSpPr/>
          <p:nvPr/>
        </p:nvSpPr>
        <p:spPr>
          <a:xfrm>
            <a:off x="9015311" y="5042105"/>
            <a:ext cx="385112" cy="1186597"/>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④バイアウトにかかる経費の支払</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7" name="左カーブ矢印 36"/>
          <p:cNvSpPr/>
          <p:nvPr/>
        </p:nvSpPr>
        <p:spPr>
          <a:xfrm rot="10800000" flipV="1">
            <a:off x="6523829" y="4615446"/>
            <a:ext cx="468679" cy="1350693"/>
          </a:xfrm>
          <a:prstGeom prst="curvedLeftArrow">
            <a:avLst>
              <a:gd name="adj1" fmla="val 25000"/>
              <a:gd name="adj2" fmla="val 85251"/>
              <a:gd name="adj3" fmla="val 25000"/>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四角形: 角を丸くする 19">
            <a:extLst>
              <a:ext uri="{FF2B5EF4-FFF2-40B4-BE49-F238E27FC236}">
                <a16:creationId xmlns:a16="http://schemas.microsoft.com/office/drawing/2014/main" id="{ED0257F4-4FD9-489B-A3DD-4C305C8B3AD5}"/>
              </a:ext>
            </a:extLst>
          </p:cNvPr>
          <p:cNvSpPr/>
          <p:nvPr/>
        </p:nvSpPr>
        <p:spPr>
          <a:xfrm>
            <a:off x="7927023" y="6317289"/>
            <a:ext cx="1192748" cy="341416"/>
          </a:xfrm>
          <a:prstGeom prst="roundRect">
            <a:avLst/>
          </a:prstGeom>
          <a:solidFill>
            <a:schemeClr val="bg1"/>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rPr>
              <a:t>④バイアウトした時間で研究に集中</a:t>
            </a:r>
            <a:endParaRPr kumimoji="1"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361945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1138</Words>
  <Application>Microsoft Office PowerPoint</Application>
  <PresentationFormat>A4 210 x 297 mm</PresentationFormat>
  <Paragraphs>77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2020-12-03T01:04:24Z</dcterms:created>
  <dcterms:modified xsi:type="dcterms:W3CDTF">2020-12-03T01:04:30Z</dcterms:modified>
</cp:coreProperties>
</file>