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Lst>
  <p:notesMasterIdLst>
    <p:notesMasterId r:id="rId12"/>
  </p:notesMasterIdLst>
  <p:handoutMasterIdLst>
    <p:handoutMasterId r:id="rId13"/>
  </p:handoutMasterIdLst>
  <p:sldIdLst>
    <p:sldId id="256" r:id="rId2"/>
    <p:sldId id="360" r:id="rId3"/>
    <p:sldId id="363" r:id="rId4"/>
    <p:sldId id="416" r:id="rId5"/>
    <p:sldId id="369" r:id="rId6"/>
    <p:sldId id="381" r:id="rId7"/>
    <p:sldId id="373" r:id="rId8"/>
    <p:sldId id="428" r:id="rId9"/>
    <p:sldId id="382" r:id="rId10"/>
    <p:sldId id="379" r:id="rId11"/>
  </p:sldIdLst>
  <p:sldSz cx="9144000" cy="6858000" type="screen4x3"/>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E9EDF4"/>
    <a:srgbClr val="6C4080"/>
    <a:srgbClr val="0000FF"/>
    <a:srgbClr val="F9F8FA"/>
    <a:srgbClr val="F3F0F4"/>
    <a:srgbClr val="D5C9D9"/>
    <a:srgbClr val="EAE4EC"/>
    <a:srgbClr val="E1D8E4"/>
    <a:srgbClr val="8851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138" autoAdjust="0"/>
    <p:restoredTop sz="93593" autoAdjust="0"/>
  </p:normalViewPr>
  <p:slideViewPr>
    <p:cSldViewPr snapToGrid="0">
      <p:cViewPr varScale="1">
        <p:scale>
          <a:sx n="60" d="100"/>
          <a:sy n="60" d="100"/>
        </p:scale>
        <p:origin x="1268" y="56"/>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43" d="100"/>
          <a:sy n="43" d="100"/>
        </p:scale>
        <p:origin x="2514"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3079041" cy="513789"/>
          </a:xfrm>
          <a:prstGeom prst="rect">
            <a:avLst/>
          </a:prstGeom>
        </p:spPr>
        <p:txBody>
          <a:bodyPr vert="horz" lIns="95485" tIns="47743" rIns="95485" bIns="4774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3348" y="0"/>
            <a:ext cx="3079040" cy="513789"/>
          </a:xfrm>
          <a:prstGeom prst="rect">
            <a:avLst/>
          </a:prstGeom>
        </p:spPr>
        <p:txBody>
          <a:bodyPr vert="horz" lIns="95485" tIns="47743" rIns="95485" bIns="47743" rtlCol="0"/>
          <a:lstStyle>
            <a:lvl1pPr algn="r">
              <a:defRPr sz="1200"/>
            </a:lvl1pPr>
          </a:lstStyle>
          <a:p>
            <a:fld id="{39D445FA-A228-4BB0-AE4E-495F08C982D1}" type="datetimeFigureOut">
              <a:rPr kumimoji="1" lang="ja-JP" altLang="en-US" smtClean="0"/>
              <a:t>2021/2/8</a:t>
            </a:fld>
            <a:endParaRPr kumimoji="1" lang="ja-JP" altLang="en-US"/>
          </a:p>
        </p:txBody>
      </p:sp>
      <p:sp>
        <p:nvSpPr>
          <p:cNvPr id="4" name="フッター プレースホルダー 3"/>
          <p:cNvSpPr>
            <a:spLocks noGrp="1"/>
          </p:cNvSpPr>
          <p:nvPr>
            <p:ph type="ftr" sz="quarter" idx="2"/>
          </p:nvPr>
        </p:nvSpPr>
        <p:spPr>
          <a:xfrm>
            <a:off x="3" y="9720824"/>
            <a:ext cx="3079041" cy="513789"/>
          </a:xfrm>
          <a:prstGeom prst="rect">
            <a:avLst/>
          </a:prstGeom>
        </p:spPr>
        <p:txBody>
          <a:bodyPr vert="horz" lIns="95485" tIns="47743" rIns="95485" bIns="4774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3348" y="9720824"/>
            <a:ext cx="3079040" cy="513789"/>
          </a:xfrm>
          <a:prstGeom prst="rect">
            <a:avLst/>
          </a:prstGeom>
        </p:spPr>
        <p:txBody>
          <a:bodyPr vert="horz" lIns="95485" tIns="47743" rIns="95485" bIns="47743" rtlCol="0" anchor="b"/>
          <a:lstStyle>
            <a:lvl1pPr algn="r">
              <a:defRPr sz="1200"/>
            </a:lvl1pPr>
          </a:lstStyle>
          <a:p>
            <a:fld id="{7331D325-956E-43B1-A725-E2DE1D2327A7}" type="slidenum">
              <a:rPr kumimoji="1" lang="ja-JP" altLang="en-US" smtClean="0"/>
              <a:t>‹#›</a:t>
            </a:fld>
            <a:endParaRPr kumimoji="1" lang="ja-JP" altLang="en-US"/>
          </a:p>
        </p:txBody>
      </p:sp>
    </p:spTree>
    <p:extLst>
      <p:ext uri="{BB962C8B-B14F-4D97-AF65-F5344CB8AC3E}">
        <p14:creationId xmlns:p14="http://schemas.microsoft.com/office/powerpoint/2010/main" val="106536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3078428" cy="513508"/>
          </a:xfrm>
          <a:prstGeom prst="rect">
            <a:avLst/>
          </a:prstGeom>
        </p:spPr>
        <p:txBody>
          <a:bodyPr vert="horz" lIns="95485" tIns="47743" rIns="95485" bIns="47743"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993" y="2"/>
            <a:ext cx="3078428" cy="513508"/>
          </a:xfrm>
          <a:prstGeom prst="rect">
            <a:avLst/>
          </a:prstGeom>
        </p:spPr>
        <p:txBody>
          <a:bodyPr vert="horz" lIns="95485" tIns="47743" rIns="95485" bIns="47743" rtlCol="0"/>
          <a:lstStyle>
            <a:lvl1pPr algn="r">
              <a:defRPr sz="1200"/>
            </a:lvl1pPr>
          </a:lstStyle>
          <a:p>
            <a:fld id="{1D39EA24-6E27-43E5-8FAE-A693B5BBE4B0}" type="datetimeFigureOut">
              <a:rPr kumimoji="1" lang="ja-JP" altLang="en-US" smtClean="0"/>
              <a:t>2021/2/8</a:t>
            </a:fld>
            <a:endParaRPr kumimoji="1" lang="ja-JP" altLang="en-US"/>
          </a:p>
        </p:txBody>
      </p:sp>
      <p:sp>
        <p:nvSpPr>
          <p:cNvPr id="4" name="スライド イメージ プレースホルダー 3"/>
          <p:cNvSpPr>
            <a:spLocks noGrp="1" noRot="1" noChangeAspect="1"/>
          </p:cNvSpPr>
          <p:nvPr>
            <p:ph type="sldImg" idx="2"/>
          </p:nvPr>
        </p:nvSpPr>
        <p:spPr>
          <a:xfrm>
            <a:off x="1249363" y="1279525"/>
            <a:ext cx="4605337" cy="3452813"/>
          </a:xfrm>
          <a:prstGeom prst="rect">
            <a:avLst/>
          </a:prstGeom>
          <a:noFill/>
          <a:ln w="12700">
            <a:solidFill>
              <a:prstClr val="black"/>
            </a:solidFill>
          </a:ln>
        </p:spPr>
        <p:txBody>
          <a:bodyPr vert="horz" lIns="95485" tIns="47743" rIns="95485" bIns="47743" rtlCol="0" anchor="ctr"/>
          <a:lstStyle/>
          <a:p>
            <a:endParaRPr lang="ja-JP" altLang="en-US"/>
          </a:p>
        </p:txBody>
      </p:sp>
      <p:sp>
        <p:nvSpPr>
          <p:cNvPr id="5" name="ノート プレースホルダー 4"/>
          <p:cNvSpPr>
            <a:spLocks noGrp="1"/>
          </p:cNvSpPr>
          <p:nvPr>
            <p:ph type="body" sz="quarter" idx="3"/>
          </p:nvPr>
        </p:nvSpPr>
        <p:spPr>
          <a:xfrm>
            <a:off x="710408" y="4925409"/>
            <a:ext cx="5683250" cy="4029880"/>
          </a:xfrm>
          <a:prstGeom prst="rect">
            <a:avLst/>
          </a:prstGeom>
        </p:spPr>
        <p:txBody>
          <a:bodyPr vert="horz" lIns="95485" tIns="47743" rIns="95485" bIns="4774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721107"/>
            <a:ext cx="3078428" cy="513507"/>
          </a:xfrm>
          <a:prstGeom prst="rect">
            <a:avLst/>
          </a:prstGeom>
        </p:spPr>
        <p:txBody>
          <a:bodyPr vert="horz" lIns="95485" tIns="47743" rIns="95485" bIns="4774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993" y="9721107"/>
            <a:ext cx="3078428" cy="513507"/>
          </a:xfrm>
          <a:prstGeom prst="rect">
            <a:avLst/>
          </a:prstGeom>
        </p:spPr>
        <p:txBody>
          <a:bodyPr vert="horz" lIns="95485" tIns="47743" rIns="95485" bIns="47743" rtlCol="0" anchor="b"/>
          <a:lstStyle>
            <a:lvl1pPr algn="r">
              <a:defRPr sz="1200"/>
            </a:lvl1pPr>
          </a:lstStyle>
          <a:p>
            <a:fld id="{1F8AE72A-607F-4D00-B6FE-FD5AB5353419}" type="slidenum">
              <a:rPr kumimoji="1" lang="ja-JP" altLang="en-US" smtClean="0"/>
              <a:t>‹#›</a:t>
            </a:fld>
            <a:endParaRPr kumimoji="1" lang="ja-JP" altLang="en-US"/>
          </a:p>
        </p:txBody>
      </p:sp>
    </p:spTree>
    <p:extLst>
      <p:ext uri="{BB962C8B-B14F-4D97-AF65-F5344CB8AC3E}">
        <p14:creationId xmlns:p14="http://schemas.microsoft.com/office/powerpoint/2010/main" val="38104269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これより、令和</a:t>
            </a:r>
            <a:r>
              <a:rPr kumimoji="1" lang="en-US" altLang="ja-JP" dirty="0"/>
              <a:t>3</a:t>
            </a:r>
            <a:r>
              <a:rPr kumimoji="1" lang="ja-JP" altLang="en-US" dirty="0"/>
              <a:t>年度</a:t>
            </a:r>
            <a:endParaRPr kumimoji="1" lang="en-US" altLang="ja-JP" dirty="0"/>
          </a:p>
          <a:p>
            <a:r>
              <a:rPr kumimoji="1" lang="ja-JP" altLang="en-US" dirty="0"/>
              <a:t>「医療機器等における先進的研究開発・開発体制強靭化事業」、</a:t>
            </a:r>
            <a:endParaRPr kumimoji="1" lang="en-US" altLang="ja-JP" dirty="0"/>
          </a:p>
          <a:p>
            <a:r>
              <a:rPr kumimoji="1" lang="ja-JP" altLang="en-US" dirty="0"/>
              <a:t>「基盤技術開発プロジェクト」につきまして、</a:t>
            </a:r>
            <a:endParaRPr kumimoji="1" lang="en-US" altLang="ja-JP" dirty="0"/>
          </a:p>
          <a:p>
            <a:r>
              <a:rPr kumimoji="1" lang="ja-JP" altLang="en-US" dirty="0"/>
              <a:t>公募要領の内容を中心に事業の概要、</a:t>
            </a:r>
            <a:endParaRPr kumimoji="1" lang="en-US" altLang="ja-JP" dirty="0"/>
          </a:p>
          <a:p>
            <a:r>
              <a:rPr kumimoji="1" lang="ja-JP" altLang="en-US" dirty="0"/>
              <a:t>並びに、研究開発課題の内容について、説明して参ります。</a:t>
            </a:r>
            <a:endParaRPr kumimoji="1" lang="en-US" altLang="ja-JP" dirty="0"/>
          </a:p>
        </p:txBody>
      </p:sp>
      <p:sp>
        <p:nvSpPr>
          <p:cNvPr id="4" name="スライド番号プレースホルダー 3"/>
          <p:cNvSpPr>
            <a:spLocks noGrp="1"/>
          </p:cNvSpPr>
          <p:nvPr>
            <p:ph type="sldNum" sz="quarter" idx="10"/>
          </p:nvPr>
        </p:nvSpPr>
        <p:spPr/>
        <p:txBody>
          <a:bodyPr/>
          <a:lstStyle/>
          <a:p>
            <a:fld id="{1F8AE72A-607F-4D00-B6FE-FD5AB5353419}" type="slidenum">
              <a:rPr kumimoji="1" lang="ja-JP" altLang="en-US" smtClean="0"/>
              <a:t>1</a:t>
            </a:fld>
            <a:endParaRPr kumimoji="1" lang="ja-JP" altLang="en-US"/>
          </a:p>
        </p:txBody>
      </p:sp>
    </p:spTree>
    <p:extLst>
      <p:ext uri="{BB962C8B-B14F-4D97-AF65-F5344CB8AC3E}">
        <p14:creationId xmlns:p14="http://schemas.microsoft.com/office/powerpoint/2010/main" val="2038602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F8AE72A-607F-4D00-B6FE-FD5AB5353419}" type="slidenum">
              <a:rPr kumimoji="1" lang="ja-JP" altLang="en-US" smtClean="0"/>
              <a:t>10</a:t>
            </a:fld>
            <a:endParaRPr kumimoji="1" lang="ja-JP" altLang="en-US"/>
          </a:p>
        </p:txBody>
      </p:sp>
    </p:spTree>
    <p:extLst>
      <p:ext uri="{BB962C8B-B14F-4D97-AF65-F5344CB8AC3E}">
        <p14:creationId xmlns:p14="http://schemas.microsoft.com/office/powerpoint/2010/main" val="1832781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それでは、以下</a:t>
            </a:r>
            <a:r>
              <a:rPr kumimoji="1" lang="en-US" altLang="ja-JP" dirty="0"/>
              <a:t>､</a:t>
            </a:r>
            <a:r>
              <a:rPr kumimoji="1" lang="ja-JP" altLang="en-US" dirty="0"/>
              <a:t>説明して参ります。</a:t>
            </a:r>
            <a:endParaRPr kumimoji="1" lang="en-US" altLang="ja-JP" dirty="0"/>
          </a:p>
          <a:p>
            <a:r>
              <a:rPr kumimoji="1" lang="ja-JP" altLang="en-US" dirty="0"/>
              <a:t>所要時間は約</a:t>
            </a:r>
            <a:r>
              <a:rPr kumimoji="1" lang="en-US" altLang="ja-JP" dirty="0"/>
              <a:t>XX</a:t>
            </a:r>
            <a:r>
              <a:rPr kumimoji="1" lang="ja-JP" altLang="en-US" dirty="0"/>
              <a:t>分程度となります。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1F8AE72A-607F-4D00-B6FE-FD5AB5353419}" type="slidenum">
              <a:rPr kumimoji="1" lang="ja-JP" altLang="en-US" smtClean="0"/>
              <a:t>2</a:t>
            </a:fld>
            <a:endParaRPr kumimoji="1" lang="ja-JP" altLang="en-US"/>
          </a:p>
        </p:txBody>
      </p:sp>
    </p:spTree>
    <p:extLst>
      <p:ext uri="{BB962C8B-B14F-4D97-AF65-F5344CB8AC3E}">
        <p14:creationId xmlns:p14="http://schemas.microsoft.com/office/powerpoint/2010/main" val="2957218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１、事業の概要について</a:t>
            </a:r>
          </a:p>
        </p:txBody>
      </p:sp>
      <p:sp>
        <p:nvSpPr>
          <p:cNvPr id="4" name="スライド番号プレースホルダー 3"/>
          <p:cNvSpPr>
            <a:spLocks noGrp="1"/>
          </p:cNvSpPr>
          <p:nvPr>
            <p:ph type="sldNum" sz="quarter" idx="10"/>
          </p:nvPr>
        </p:nvSpPr>
        <p:spPr/>
        <p:txBody>
          <a:bodyPr/>
          <a:lstStyle/>
          <a:p>
            <a:fld id="{1F8AE72A-607F-4D00-B6FE-FD5AB5353419}" type="slidenum">
              <a:rPr kumimoji="1" lang="ja-JP" altLang="en-US" smtClean="0"/>
              <a:t>3</a:t>
            </a:fld>
            <a:endParaRPr kumimoji="1" lang="ja-JP" altLang="en-US"/>
          </a:p>
        </p:txBody>
      </p:sp>
    </p:spTree>
    <p:extLst>
      <p:ext uri="{BB962C8B-B14F-4D97-AF65-F5344CB8AC3E}">
        <p14:creationId xmlns:p14="http://schemas.microsoft.com/office/powerpoint/2010/main" val="3913284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678">
              <a:defRPr/>
            </a:pPr>
            <a:r>
              <a:rPr kumimoji="1" lang="ja-JP" altLang="en-US" dirty="0"/>
              <a:t>まず本事業の狙いについて説明します。</a:t>
            </a:r>
            <a:endParaRPr kumimoji="1" lang="en-US" altLang="ja-JP" dirty="0"/>
          </a:p>
          <a:p>
            <a:r>
              <a:rPr kumimoji="1" lang="ja-JP" altLang="en-US" dirty="0"/>
              <a:t>本事業は、</a:t>
            </a:r>
            <a:endParaRPr kumimoji="1" lang="en-US" altLang="ja-JP" dirty="0"/>
          </a:p>
          <a:p>
            <a:r>
              <a:rPr kumimoji="1" lang="ja-JP" altLang="en-US" dirty="0"/>
              <a:t>令和元年に開始した経済産業省の事業で、</a:t>
            </a:r>
            <a:endParaRPr kumimoji="1" lang="en-US" altLang="ja-JP" dirty="0"/>
          </a:p>
          <a:p>
            <a:r>
              <a:rPr kumimoji="1" lang="en-US" altLang="ja-JP" dirty="0"/>
              <a:t>『</a:t>
            </a:r>
            <a:r>
              <a:rPr kumimoji="1" lang="ja-JP" altLang="en-US" dirty="0"/>
              <a:t>世界最高水準の技術を用いた医療の提供</a:t>
            </a:r>
            <a:r>
              <a:rPr kumimoji="1" lang="en-US" altLang="ja-JP" dirty="0"/>
              <a:t>』 </a:t>
            </a:r>
            <a:r>
              <a:rPr kumimoji="1" lang="ja-JP" altLang="en-US" dirty="0"/>
              <a:t>と</a:t>
            </a:r>
            <a:r>
              <a:rPr kumimoji="1" lang="en-US" altLang="ja-JP" dirty="0"/>
              <a:t>『</a:t>
            </a:r>
            <a:r>
              <a:rPr kumimoji="1" lang="ja-JP" altLang="en-US" dirty="0"/>
              <a:t>経済成長への寄与</a:t>
            </a:r>
            <a:r>
              <a:rPr kumimoji="1" lang="en-US" altLang="ja-JP" dirty="0"/>
              <a:t>』</a:t>
            </a:r>
            <a:r>
              <a:rPr kumimoji="1" lang="ja-JP" altLang="en-US" dirty="0"/>
              <a:t>に貢献するため、</a:t>
            </a:r>
            <a:endParaRPr kumimoji="1" lang="en-US" altLang="ja-JP" dirty="0"/>
          </a:p>
          <a:p>
            <a:r>
              <a:rPr kumimoji="1" lang="ja-JP" altLang="en-US" dirty="0"/>
              <a:t>医療の変化と 社会課題に対応する先進的な医療機器・システム等を開発し、</a:t>
            </a:r>
            <a:endParaRPr kumimoji="1" lang="en-US" altLang="ja-JP" dirty="0"/>
          </a:p>
          <a:p>
            <a:r>
              <a:rPr kumimoji="1" lang="ja-JP" altLang="en-US" dirty="0"/>
              <a:t>国内外への展開・普及を目指す制度です。</a:t>
            </a:r>
            <a:endParaRPr kumimoji="1" lang="en-US" altLang="ja-JP" dirty="0"/>
          </a:p>
          <a:p>
            <a:pPr algn="just">
              <a:lnSpc>
                <a:spcPts val="2485"/>
              </a:lnSpc>
            </a:pPr>
            <a:r>
              <a:rPr lang="ja-JP" altLang="en-US" dirty="0">
                <a:solidFill>
                  <a:srgbClr val="6C4080"/>
                </a:solidFill>
                <a:latin typeface="HGPｺﾞｼｯｸE" panose="020B0900000000000000" pitchFamily="50" charset="-128"/>
                <a:ea typeface="HGPｺﾞｼｯｸE" panose="020B0900000000000000" pitchFamily="50" charset="-128"/>
              </a:rPr>
              <a:t>本研究開発の目標は、</a:t>
            </a:r>
            <a:endParaRPr lang="en-US" altLang="ja-JP" dirty="0">
              <a:solidFill>
                <a:srgbClr val="6C4080"/>
              </a:solidFill>
              <a:latin typeface="HGPｺﾞｼｯｸE" panose="020B0900000000000000" pitchFamily="50" charset="-128"/>
              <a:ea typeface="HGPｺﾞｼｯｸE" panose="020B0900000000000000" pitchFamily="50" charset="-128"/>
            </a:endParaRPr>
          </a:p>
          <a:p>
            <a:pPr algn="just">
              <a:lnSpc>
                <a:spcPts val="2485"/>
              </a:lnSpc>
            </a:pPr>
            <a:r>
              <a:rPr lang="ja-JP" altLang="en-US" dirty="0">
                <a:solidFill>
                  <a:srgbClr val="6C4080"/>
                </a:solidFill>
                <a:latin typeface="HGPｺﾞｼｯｸE" panose="020B0900000000000000" pitchFamily="50" charset="-128"/>
                <a:ea typeface="HGPｺﾞｼｯｸE" panose="020B0900000000000000" pitchFamily="50" charset="-128"/>
              </a:rPr>
              <a:t>これまでにない画期的な新たな医療機器を社会実装し、</a:t>
            </a:r>
            <a:endParaRPr lang="en-US" altLang="ja-JP" dirty="0">
              <a:solidFill>
                <a:srgbClr val="6C4080"/>
              </a:solidFill>
              <a:latin typeface="HGPｺﾞｼｯｸE" panose="020B0900000000000000" pitchFamily="50" charset="-128"/>
              <a:ea typeface="HGPｺﾞｼｯｸE" panose="020B0900000000000000" pitchFamily="50" charset="-128"/>
            </a:endParaRPr>
          </a:p>
          <a:p>
            <a:pPr algn="just">
              <a:lnSpc>
                <a:spcPts val="2485"/>
              </a:lnSpc>
            </a:pPr>
            <a:r>
              <a:rPr lang="ja-JP" altLang="en-US" dirty="0">
                <a:solidFill>
                  <a:srgbClr val="6C4080"/>
                </a:solidFill>
                <a:latin typeface="HGPｺﾞｼｯｸE" panose="020B0900000000000000" pitchFamily="50" charset="-128"/>
                <a:ea typeface="HGPｺﾞｼｯｸE" panose="020B0900000000000000" pitchFamily="50" charset="-128"/>
              </a:rPr>
              <a:t>健康寿命の延伸、医療従事者の負担の軽減、医療費削減などの</a:t>
            </a:r>
            <a:endParaRPr lang="en-US" altLang="ja-JP" dirty="0">
              <a:solidFill>
                <a:srgbClr val="6C4080"/>
              </a:solidFill>
              <a:latin typeface="HGPｺﾞｼｯｸE" panose="020B0900000000000000" pitchFamily="50" charset="-128"/>
              <a:ea typeface="HGPｺﾞｼｯｸE" panose="020B0900000000000000" pitchFamily="50" charset="-128"/>
            </a:endParaRPr>
          </a:p>
          <a:p>
            <a:pPr algn="just">
              <a:lnSpc>
                <a:spcPts val="2485"/>
              </a:lnSpc>
            </a:pPr>
            <a:r>
              <a:rPr lang="ja-JP" altLang="en-US" dirty="0">
                <a:solidFill>
                  <a:srgbClr val="6C4080"/>
                </a:solidFill>
                <a:latin typeface="HGPｺﾞｼｯｸE" panose="020B0900000000000000" pitchFamily="50" charset="-128"/>
                <a:ea typeface="HGPｺﾞｼｯｸE" panose="020B0900000000000000" pitchFamily="50" charset="-128"/>
              </a:rPr>
              <a:t>社会的な問題を解決することにあります。</a:t>
            </a:r>
            <a:endParaRPr lang="en-US" altLang="ja-JP" dirty="0">
              <a:latin typeface="HGPｺﾞｼｯｸE" panose="020B0900000000000000" pitchFamily="50" charset="-128"/>
              <a:ea typeface="HGPｺﾞｼｯｸE" panose="020B0900000000000000" pitchFamily="50" charset="-128"/>
            </a:endParaRPr>
          </a:p>
          <a:p>
            <a:pPr>
              <a:lnSpc>
                <a:spcPts val="2692"/>
              </a:lnSpc>
            </a:pPr>
            <a:endParaRPr lang="en-US" altLang="ja-JP" dirty="0">
              <a:solidFill>
                <a:srgbClr val="413047"/>
              </a:solidFill>
              <a:latin typeface="HGPｺﾞｼｯｸE" panose="020B0900000000000000" pitchFamily="50" charset="-128"/>
              <a:ea typeface="HGPｺﾞｼｯｸE" panose="020B0900000000000000" pitchFamily="50" charset="-128"/>
            </a:endParaRPr>
          </a:p>
          <a:p>
            <a:pPr algn="just">
              <a:lnSpc>
                <a:spcPts val="2485"/>
              </a:lnSpc>
            </a:pPr>
            <a:r>
              <a:rPr lang="ja-JP" altLang="en-US" dirty="0">
                <a:solidFill>
                  <a:srgbClr val="6C4080"/>
                </a:solidFill>
                <a:latin typeface="HGPｺﾞｼｯｸE" panose="020B0900000000000000" pitchFamily="50" charset="-128"/>
                <a:ea typeface="HGPｺﾞｼｯｸE" panose="020B0900000000000000" pitchFamily="50" charset="-128"/>
              </a:rPr>
              <a:t>具体的な成果目標としましては</a:t>
            </a:r>
            <a:r>
              <a:rPr lang="en-US" altLang="ja-JP" dirty="0">
                <a:solidFill>
                  <a:srgbClr val="6C4080"/>
                </a:solidFill>
                <a:latin typeface="HGPｺﾞｼｯｸE" panose="020B0900000000000000" pitchFamily="50" charset="-128"/>
                <a:ea typeface="HGPｺﾞｼｯｸE" panose="020B0900000000000000" pitchFamily="50" charset="-128"/>
              </a:rPr>
              <a:t>､</a:t>
            </a:r>
          </a:p>
          <a:p>
            <a:pPr algn="just">
              <a:lnSpc>
                <a:spcPts val="2485"/>
              </a:lnSpc>
            </a:pPr>
            <a:r>
              <a:rPr lang="ja-JP" altLang="en-US" dirty="0">
                <a:latin typeface="HGPｺﾞｼｯｸE" panose="020B0900000000000000" pitchFamily="50" charset="-128"/>
                <a:ea typeface="HGPｺﾞｼｯｸE" panose="020B0900000000000000" pitchFamily="50" charset="-128"/>
              </a:rPr>
              <a:t>令和９年度までに医療機器等で５件、</a:t>
            </a:r>
            <a:endParaRPr lang="en-US" altLang="ja-JP" dirty="0">
              <a:latin typeface="HGPｺﾞｼｯｸE" panose="020B0900000000000000" pitchFamily="50" charset="-128"/>
              <a:ea typeface="HGPｺﾞｼｯｸE" panose="020B0900000000000000" pitchFamily="50" charset="-128"/>
            </a:endParaRPr>
          </a:p>
          <a:p>
            <a:pPr algn="just">
              <a:lnSpc>
                <a:spcPts val="2485"/>
              </a:lnSpc>
            </a:pPr>
            <a:r>
              <a:rPr lang="ja-JP" altLang="en-US" dirty="0">
                <a:latin typeface="HGPｺﾞｼｯｸE" panose="020B0900000000000000" pitchFamily="50" charset="-128"/>
                <a:ea typeface="HGPｺﾞｼｯｸE" panose="020B0900000000000000" pitchFamily="50" charset="-128"/>
              </a:rPr>
              <a:t>ロボット介護・福祉用具で９件　の実用化を目指して参ります。</a:t>
            </a:r>
            <a:endParaRPr lang="en-US" altLang="ja-JP" dirty="0">
              <a:solidFill>
                <a:srgbClr val="6C4080"/>
              </a:solidFill>
              <a:latin typeface="HGPｺﾞｼｯｸE" panose="020B0900000000000000" pitchFamily="50" charset="-128"/>
              <a:ea typeface="HGPｺﾞｼｯｸE" panose="020B0900000000000000" pitchFamily="50" charset="-128"/>
            </a:endParaRPr>
          </a:p>
          <a:p>
            <a:pPr algn="just">
              <a:lnSpc>
                <a:spcPts val="2485"/>
              </a:lnSpc>
            </a:pPr>
            <a:endParaRPr lang="en-US" altLang="ja-JP" dirty="0">
              <a:solidFill>
                <a:srgbClr val="6C4080"/>
              </a:solidFill>
              <a:latin typeface="HGPｺﾞｼｯｸE" panose="020B0900000000000000" pitchFamily="50" charset="-128"/>
              <a:ea typeface="HGPｺﾞｼｯｸE" panose="020B0900000000000000"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F8AE72A-607F-4D00-B6FE-FD5AB5353419}" type="slidenum">
              <a:rPr kumimoji="1" lang="ja-JP" altLang="en-US" smtClean="0"/>
              <a:t>4</a:t>
            </a:fld>
            <a:endParaRPr kumimoji="1" lang="ja-JP" altLang="en-US"/>
          </a:p>
        </p:txBody>
      </p:sp>
    </p:spTree>
    <p:extLst>
      <p:ext uri="{BB962C8B-B14F-4D97-AF65-F5344CB8AC3E}">
        <p14:creationId xmlns:p14="http://schemas.microsoft.com/office/powerpoint/2010/main" val="61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引き続きまして</a:t>
            </a:r>
            <a:r>
              <a:rPr kumimoji="1" lang="en-US" altLang="ja-JP" dirty="0"/>
              <a:t>､</a:t>
            </a:r>
            <a:r>
              <a:rPr kumimoji="1" lang="ja-JP" altLang="en-US" dirty="0"/>
              <a:t>本事業の構成について説明いたします。</a:t>
            </a:r>
            <a:endParaRPr kumimoji="1" lang="en-US" altLang="ja-JP" dirty="0"/>
          </a:p>
          <a:p>
            <a:endParaRPr kumimoji="1" lang="en-US" altLang="ja-JP" dirty="0"/>
          </a:p>
          <a:p>
            <a:r>
              <a:rPr kumimoji="1" lang="ja-JP" altLang="en-US" dirty="0"/>
              <a:t>本事業は、これらの５つのプロジェクトから構成されます。</a:t>
            </a:r>
            <a:endParaRPr kumimoji="1" lang="en-US" altLang="ja-JP" dirty="0"/>
          </a:p>
          <a:p>
            <a:pPr algn="l"/>
            <a:r>
              <a:rPr kumimoji="1" lang="en-US" altLang="ja-JP" dirty="0"/>
              <a:t>AMED</a:t>
            </a:r>
            <a:r>
              <a:rPr kumimoji="1" lang="ja-JP" altLang="en-US" dirty="0"/>
              <a:t>では、これらのプロジェクトを通じ</a:t>
            </a:r>
            <a:r>
              <a:rPr kumimoji="1" lang="en-US" altLang="ja-JP" dirty="0"/>
              <a:t>､</a:t>
            </a:r>
          </a:p>
          <a:p>
            <a:pPr algn="l"/>
            <a:r>
              <a:rPr lang="ja-JP" altLang="en-US" dirty="0">
                <a:latin typeface="HGPｺﾞｼｯｸE" panose="020B0900000000000000" pitchFamily="50" charset="-128"/>
                <a:ea typeface="HGPｺﾞｼｯｸE" panose="020B0900000000000000" pitchFamily="50" charset="-128"/>
              </a:rPr>
              <a:t>先進的な医療機器・システム等の開発を支援するとともに、</a:t>
            </a:r>
            <a:endParaRPr lang="en-US" altLang="ja-JP" dirty="0">
              <a:latin typeface="HGPｺﾞｼｯｸE" panose="020B0900000000000000" pitchFamily="50" charset="-128"/>
              <a:ea typeface="HGPｺﾞｼｯｸE" panose="020B0900000000000000" pitchFamily="50" charset="-128"/>
            </a:endParaRPr>
          </a:p>
          <a:p>
            <a:pPr algn="l"/>
            <a:r>
              <a:rPr lang="ja-JP" altLang="en-US" dirty="0">
                <a:latin typeface="HGPｺﾞｼｯｸE" panose="020B0900000000000000" pitchFamily="50" charset="-128"/>
                <a:ea typeface="HGPｺﾞｼｯｸE" panose="020B0900000000000000" pitchFamily="50" charset="-128"/>
              </a:rPr>
              <a:t>これらを支える共通基盤技術等を開発して参ります。</a:t>
            </a:r>
            <a:endParaRPr lang="en-US" altLang="ja-JP" dirty="0">
              <a:latin typeface="HGPｺﾞｼｯｸE" panose="020B0900000000000000" pitchFamily="50" charset="-128"/>
              <a:ea typeface="HGPｺﾞｼｯｸE" panose="020B0900000000000000" pitchFamily="50" charset="-128"/>
            </a:endParaRPr>
          </a:p>
          <a:p>
            <a:pPr algn="l"/>
            <a:endParaRPr lang="en-US" altLang="ja-JP" dirty="0">
              <a:latin typeface="HGPｺﾞｼｯｸE" panose="020B0900000000000000" pitchFamily="50" charset="-128"/>
              <a:ea typeface="HGPｺﾞｼｯｸE" panose="020B0900000000000000" pitchFamily="50" charset="-128"/>
            </a:endParaRPr>
          </a:p>
          <a:p>
            <a:pPr algn="l"/>
            <a:r>
              <a:rPr lang="ja-JP" altLang="en-US" dirty="0">
                <a:latin typeface="HGPｺﾞｼｯｸE" panose="020B0900000000000000" pitchFamily="50" charset="-128"/>
                <a:ea typeface="HGPｺﾞｼｯｸE" panose="020B0900000000000000" pitchFamily="50" charset="-128"/>
              </a:rPr>
              <a:t>今回、募集するプロジェクトは</a:t>
            </a:r>
            <a:r>
              <a:rPr lang="en-US" altLang="ja-JP" dirty="0">
                <a:latin typeface="HGPｺﾞｼｯｸE" panose="020B0900000000000000" pitchFamily="50" charset="-128"/>
                <a:ea typeface="HGPｺﾞｼｯｸE" panose="020B0900000000000000" pitchFamily="50" charset="-128"/>
              </a:rPr>
              <a:t>､</a:t>
            </a:r>
            <a:r>
              <a:rPr lang="ja-JP" altLang="en-US" dirty="0">
                <a:latin typeface="HGPｺﾞｼｯｸE" panose="020B0900000000000000" pitchFamily="50" charset="-128"/>
                <a:ea typeface="HGPｺﾞｼｯｸE" panose="020B0900000000000000" pitchFamily="50" charset="-128"/>
              </a:rPr>
              <a:t>２項 「基盤技術開発プロジェクト」となります。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F8AE72A-607F-4D00-B6FE-FD5AB5353419}" type="slidenum">
              <a:rPr kumimoji="1" lang="ja-JP" altLang="en-US" smtClean="0"/>
              <a:t>5</a:t>
            </a:fld>
            <a:endParaRPr kumimoji="1" lang="ja-JP" altLang="en-US"/>
          </a:p>
        </p:txBody>
      </p:sp>
    </p:spTree>
    <p:extLst>
      <p:ext uri="{BB962C8B-B14F-4D97-AF65-F5344CB8AC3E}">
        <p14:creationId xmlns:p14="http://schemas.microsoft.com/office/powerpoint/2010/main" val="1488694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HGPｺﾞｼｯｸE" panose="020B0900000000000000" pitchFamily="50" charset="-128"/>
                <a:ea typeface="HGPｺﾞｼｯｸE" panose="020B0900000000000000" pitchFamily="50" charset="-128"/>
              </a:rPr>
              <a:t>引き続きまして、</a:t>
            </a:r>
            <a:endParaRPr lang="en-US" altLang="ja-JP" dirty="0">
              <a:latin typeface="HGPｺﾞｼｯｸE" panose="020B0900000000000000" pitchFamily="50" charset="-128"/>
              <a:ea typeface="HGPｺﾞｼｯｸE" panose="020B0900000000000000" pitchFamily="50" charset="-128"/>
            </a:endParaRPr>
          </a:p>
          <a:p>
            <a:r>
              <a:rPr lang="ja-JP" altLang="en-US" dirty="0">
                <a:latin typeface="HGPｺﾞｼｯｸE" panose="020B0900000000000000" pitchFamily="50" charset="-128"/>
                <a:ea typeface="HGPｺﾞｼｯｸE" panose="020B0900000000000000" pitchFamily="50" charset="-128"/>
              </a:rPr>
              <a:t>本プロジェクトで募集する　研究開発課題の概要 について</a:t>
            </a:r>
            <a:r>
              <a:rPr lang="en-US" altLang="ja-JP" dirty="0">
                <a:latin typeface="HGPｺﾞｼｯｸE" panose="020B0900000000000000" pitchFamily="50" charset="-128"/>
                <a:ea typeface="HGPｺﾞｼｯｸE" panose="020B0900000000000000" pitchFamily="50" charset="-128"/>
              </a:rPr>
              <a:t>､</a:t>
            </a:r>
          </a:p>
          <a:p>
            <a:r>
              <a:rPr kumimoji="1" lang="ja-JP" altLang="en-US" dirty="0"/>
              <a:t>公募要領に沿って、ポイントを説明して参ります。</a:t>
            </a:r>
          </a:p>
        </p:txBody>
      </p:sp>
      <p:sp>
        <p:nvSpPr>
          <p:cNvPr id="4" name="スライド番号プレースホルダー 3"/>
          <p:cNvSpPr>
            <a:spLocks noGrp="1"/>
          </p:cNvSpPr>
          <p:nvPr>
            <p:ph type="sldNum" sz="quarter" idx="10"/>
          </p:nvPr>
        </p:nvSpPr>
        <p:spPr/>
        <p:txBody>
          <a:bodyPr/>
          <a:lstStyle/>
          <a:p>
            <a:fld id="{1F8AE72A-607F-4D00-B6FE-FD5AB5353419}" type="slidenum">
              <a:rPr kumimoji="1" lang="ja-JP" altLang="en-US" smtClean="0"/>
              <a:t>6</a:t>
            </a:fld>
            <a:endParaRPr kumimoji="1" lang="ja-JP" altLang="en-US"/>
          </a:p>
        </p:txBody>
      </p:sp>
    </p:spTree>
    <p:extLst>
      <p:ext uri="{BB962C8B-B14F-4D97-AF65-F5344CB8AC3E}">
        <p14:creationId xmlns:p14="http://schemas.microsoft.com/office/powerpoint/2010/main" val="3436489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こちらの表が研究開発課題の概要となります。</a:t>
            </a:r>
            <a:endParaRPr kumimoji="1" lang="en-US" altLang="ja-JP" dirty="0"/>
          </a:p>
          <a:p>
            <a:r>
              <a:rPr kumimoji="1" lang="ja-JP" altLang="en-US" dirty="0"/>
              <a:t>課題タイプ、</a:t>
            </a:r>
            <a:r>
              <a:rPr kumimoji="1" lang="zh-TW" altLang="en-US" dirty="0"/>
              <a:t>公募研究開発課題</a:t>
            </a:r>
            <a:r>
              <a:rPr kumimoji="1" lang="ja-JP" altLang="en-US" dirty="0"/>
              <a:t>。</a:t>
            </a:r>
            <a:endParaRPr kumimoji="1" lang="en-US" altLang="ja-JP" dirty="0"/>
          </a:p>
          <a:p>
            <a:r>
              <a:rPr kumimoji="1" lang="ja-JP" altLang="en-US" dirty="0"/>
              <a:t>そして研究開発費の規模、実施予定期間、採択課題予定数となります。</a:t>
            </a:r>
            <a:endParaRPr kumimoji="1" lang="en-US" altLang="ja-JP" dirty="0"/>
          </a:p>
          <a:p>
            <a:endParaRPr kumimoji="1" lang="en-US" altLang="ja-JP" dirty="0"/>
          </a:p>
          <a:p>
            <a:r>
              <a:rPr kumimoji="1" lang="ja-JP" altLang="en-US" dirty="0"/>
              <a:t>ご覧の通り、課題タイプ、</a:t>
            </a:r>
            <a:r>
              <a:rPr kumimoji="1" lang="zh-TW" altLang="en-US" dirty="0"/>
              <a:t>研究開発課題</a:t>
            </a:r>
            <a:r>
              <a:rPr kumimoji="1" lang="ja-JP" altLang="en-US" dirty="0"/>
              <a:t>については、</a:t>
            </a:r>
            <a:endParaRPr kumimoji="1" lang="en-US" altLang="ja-JP" dirty="0"/>
          </a:p>
          <a:p>
            <a:pPr defTabSz="946678">
              <a:defRPr/>
            </a:pP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応用フェーズの研究開発課題</a:t>
            </a:r>
            <a:r>
              <a:rPr lang="ja-JP" altLang="en-US" kern="100" dirty="0">
                <a:latin typeface="HGPｺﾞｼｯｸE" panose="020B0900000000000000" pitchFamily="50" charset="-128"/>
                <a:ea typeface="HGPｺﾞｼｯｸE" panose="020B0900000000000000" pitchFamily="50" charset="-128"/>
                <a:cs typeface="Times New Roman" panose="02020603050405020304" pitchFamily="18" charset="0"/>
              </a:rPr>
              <a:t>として、　</a:t>
            </a:r>
            <a:endPar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defTabSz="946678">
              <a:defRPr/>
            </a:pPr>
            <a:r>
              <a:rPr kumimoji="1" lang="ja-JP" altLang="en-US" dirty="0"/>
              <a:t>　　</a:t>
            </a:r>
            <a:r>
              <a:rPr kumimoji="1" lang="en-US" altLang="ja-JP" dirty="0"/>
              <a:t>(a)</a:t>
            </a:r>
            <a:r>
              <a:rPr kumimoji="1" lang="ja-JP" altLang="en-US" dirty="0"/>
              <a:t>遠隔医療の実現に資する検査・診療機器の開発</a:t>
            </a:r>
            <a:endParaRPr kumimoji="1" lang="en-US" altLang="ja-JP" dirty="0"/>
          </a:p>
          <a:p>
            <a:pPr marL="276115" indent="-276115" algn="just" defTabSz="946678">
              <a:lnSpc>
                <a:spcPts val="1864"/>
              </a:lnSpc>
              <a:defRPr/>
            </a:pPr>
            <a:r>
              <a:rPr lang="ja-JP" altLang="en-US" kern="100" dirty="0">
                <a:latin typeface="HGPｺﾞｼｯｸE" panose="020B0900000000000000" pitchFamily="50" charset="-128"/>
                <a:ea typeface="HGPｺﾞｼｯｸE" panose="020B0900000000000000" pitchFamily="50" charset="-128"/>
                <a:cs typeface="Times New Roman" panose="02020603050405020304" pitchFamily="18" charset="0"/>
              </a:rPr>
              <a:t>そして、　</a:t>
            </a:r>
            <a:endPar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marL="276115" indent="-276115" algn="just" defTabSz="946678">
              <a:lnSpc>
                <a:spcPts val="1864"/>
              </a:lnSpc>
              <a:defRPr/>
            </a:pP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共通基盤的な研究開発課題</a:t>
            </a:r>
            <a:r>
              <a:rPr lang="ja-JP" altLang="en-US" kern="100" dirty="0">
                <a:latin typeface="HGPｺﾞｼｯｸE" panose="020B0900000000000000" pitchFamily="50" charset="-128"/>
                <a:ea typeface="HGPｺﾞｼｯｸE" panose="020B0900000000000000" pitchFamily="50" charset="-128"/>
                <a:cs typeface="Times New Roman" panose="02020603050405020304" pitchFamily="18" charset="0"/>
              </a:rPr>
              <a:t>として、</a:t>
            </a:r>
            <a:endPar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marL="276115" indent="-276115" algn="just" defTabSz="946678">
              <a:lnSpc>
                <a:spcPts val="1864"/>
              </a:lnSpc>
              <a:defRPr/>
            </a:pPr>
            <a:r>
              <a:rPr kumimoji="1" lang="ja-JP" altLang="en-US" dirty="0"/>
              <a:t>　　</a:t>
            </a:r>
            <a:r>
              <a:rPr kumimoji="1" lang="en-US" altLang="ja-JP" dirty="0"/>
              <a:t>(b)</a:t>
            </a: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医療機器から診療の中で出力されるデータを用いて</a:t>
            </a:r>
            <a:r>
              <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a:t>
            </a: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構築するシステム開発</a:t>
            </a:r>
          </a:p>
          <a:p>
            <a:r>
              <a:rPr kumimoji="1" lang="ja-JP" altLang="en-US" dirty="0"/>
              <a:t>この２課題となります。</a:t>
            </a:r>
            <a:endParaRPr kumimoji="1" lang="en-US" altLang="ja-JP" dirty="0"/>
          </a:p>
          <a:p>
            <a:endParaRPr kumimoji="1" lang="en-US" altLang="ja-JP" dirty="0"/>
          </a:p>
          <a:p>
            <a:r>
              <a:rPr kumimoji="1" lang="ja-JP" altLang="en-US" dirty="0"/>
              <a:t>今回は、この２つの課題を一枠とした募集となります。</a:t>
            </a:r>
            <a:endParaRPr kumimoji="1" lang="en-US" altLang="ja-JP" dirty="0"/>
          </a:p>
          <a:p>
            <a:pPr marL="4602" indent="-90066" defTabSz="946678">
              <a:lnSpc>
                <a:spcPts val="2278"/>
              </a:lnSpc>
              <a:defRPr/>
            </a:pPr>
            <a:r>
              <a:rPr kumimoji="1" lang="ja-JP" altLang="en-US" dirty="0"/>
              <a:t>研究開発費の規模は、　この一枠に対して、</a:t>
            </a:r>
            <a:endParaRPr kumimoji="1" lang="en-US" altLang="ja-JP" dirty="0"/>
          </a:p>
          <a:p>
            <a:pPr marL="4602" indent="-90066" defTabSz="946678">
              <a:lnSpc>
                <a:spcPts val="2278"/>
              </a:lnSpc>
              <a:defRPr/>
            </a:pPr>
            <a:r>
              <a:rPr kumimoji="1" lang="ja-JP" altLang="en-US" dirty="0"/>
              <a:t>令和</a:t>
            </a:r>
            <a:r>
              <a:rPr kumimoji="1" lang="en-US" altLang="ja-JP" dirty="0"/>
              <a:t>3</a:t>
            </a:r>
            <a:r>
              <a:rPr kumimoji="1" lang="ja-JP" altLang="en-US" dirty="0"/>
              <a:t>年度、直接経費として</a:t>
            </a: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１課題あたり</a:t>
            </a:r>
            <a:r>
              <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 </a:t>
            </a: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年間最大</a:t>
            </a:r>
            <a:r>
              <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3,400</a:t>
            </a:r>
            <a:r>
              <a:rPr lang="ja-JP" altLang="en-US" kern="100" dirty="0">
                <a:latin typeface="HGPｺﾞｼｯｸE" panose="020B0900000000000000" pitchFamily="50" charset="-128"/>
                <a:ea typeface="HGPｺﾞｼｯｸE" panose="020B0900000000000000" pitchFamily="50" charset="-128"/>
                <a:cs typeface="Times New Roman" panose="02020603050405020304" pitchFamily="18" charset="0"/>
              </a:rPr>
              <a:t>万</a:t>
            </a: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円</a:t>
            </a:r>
            <a:r>
              <a:rPr lang="ja-JP" altLang="en-US" kern="100" dirty="0">
                <a:latin typeface="HGPｺﾞｼｯｸE" panose="020B0900000000000000" pitchFamily="50" charset="-128"/>
                <a:ea typeface="HGPｺﾞｼｯｸE" panose="020B0900000000000000" pitchFamily="50" charset="-128"/>
                <a:cs typeface="Times New Roman" panose="02020603050405020304" pitchFamily="18" charset="0"/>
              </a:rPr>
              <a:t>程度となります。</a:t>
            </a:r>
            <a:endPar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a:lnSpc>
                <a:spcPts val="2071"/>
              </a:lnSpc>
            </a:pPr>
            <a:r>
              <a:rPr lang="ja-JP" altLang="en-US" kern="100" dirty="0">
                <a:latin typeface="HGPｺﾞｼｯｸE" panose="020B0900000000000000" pitchFamily="50" charset="-128"/>
                <a:ea typeface="HGPｺﾞｼｯｸE" panose="020B0900000000000000" pitchFamily="50" charset="-128"/>
                <a:cs typeface="Times New Roman" panose="02020603050405020304" pitchFamily="18" charset="0"/>
              </a:rPr>
              <a:t>なお、　</a:t>
            </a:r>
            <a:endPar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a:lnSpc>
                <a:spcPts val="2071"/>
              </a:lnSpc>
            </a:pPr>
            <a:r>
              <a:rPr lang="ja-JP" altLang="en-US" kern="100" dirty="0">
                <a:latin typeface="HGPｺﾞｼｯｸE" panose="020B0900000000000000" pitchFamily="50" charset="-128"/>
                <a:ea typeface="HGPｺﾞｼｯｸE" panose="020B0900000000000000" pitchFamily="50" charset="-128"/>
                <a:cs typeface="Times New Roman" panose="02020603050405020304" pitchFamily="18" charset="0"/>
              </a:rPr>
              <a:t>注１にあるように、これに </a:t>
            </a:r>
            <a:r>
              <a:rPr lang="en-US" altLang="ja-JP" dirty="0">
                <a:latin typeface="HGPｺﾞｼｯｸE" panose="020B0900000000000000" pitchFamily="50" charset="-128"/>
                <a:ea typeface="HGPｺﾞｼｯｸE" panose="020B0900000000000000" pitchFamily="50" charset="-128"/>
              </a:rPr>
              <a:t>30</a:t>
            </a:r>
            <a:r>
              <a:rPr lang="ja-JP" altLang="en-US" dirty="0">
                <a:latin typeface="HGPｺﾞｼｯｸE" panose="020B0900000000000000" pitchFamily="50" charset="-128"/>
                <a:ea typeface="HGPｺﾞｼｯｸE" panose="020B0900000000000000" pitchFamily="50" charset="-128"/>
              </a:rPr>
              <a:t>％を上限とした間接経費を充当することができます。</a:t>
            </a:r>
            <a:endParaRPr lang="en-US" altLang="ja-JP" dirty="0">
              <a:latin typeface="HGPｺﾞｼｯｸE" panose="020B0900000000000000" pitchFamily="50" charset="-128"/>
              <a:ea typeface="HGPｺﾞｼｯｸE" panose="020B0900000000000000" pitchFamily="50" charset="-128"/>
            </a:endParaRPr>
          </a:p>
          <a:p>
            <a:pPr>
              <a:lnSpc>
                <a:spcPts val="2071"/>
              </a:lnSpc>
            </a:pPr>
            <a:endParaRPr lang="en-US" altLang="ja-JP" dirty="0">
              <a:latin typeface="HGPｺﾞｼｯｸE" panose="020B0900000000000000" pitchFamily="50" charset="-128"/>
              <a:ea typeface="HGPｺﾞｼｯｸE" panose="020B0900000000000000" pitchFamily="50" charset="-128"/>
            </a:endParaRPr>
          </a:p>
          <a:p>
            <a:pPr>
              <a:lnSpc>
                <a:spcPts val="2071"/>
              </a:lnSpc>
            </a:pPr>
            <a:endParaRPr lang="en-US" altLang="ja-JP" dirty="0">
              <a:latin typeface="HGPｺﾞｼｯｸE" panose="020B0900000000000000" pitchFamily="50" charset="-128"/>
              <a:ea typeface="HGPｺﾞｼｯｸE" panose="020B0900000000000000" pitchFamily="50" charset="-128"/>
            </a:endParaRPr>
          </a:p>
          <a:p>
            <a:pPr>
              <a:lnSpc>
                <a:spcPts val="2071"/>
              </a:lnSpc>
            </a:pPr>
            <a:r>
              <a:rPr lang="ja-JP" altLang="en-US" dirty="0">
                <a:latin typeface="HGPｺﾞｼｯｸE" panose="020B0900000000000000" pitchFamily="50" charset="-128"/>
                <a:ea typeface="HGPｺﾞｼｯｸE" panose="020B0900000000000000" pitchFamily="50" charset="-128"/>
              </a:rPr>
              <a:t>次に、</a:t>
            </a:r>
          </a:p>
          <a:p>
            <a:pPr marL="4602" indent="-90066" defTabSz="946678">
              <a:lnSpc>
                <a:spcPts val="2278"/>
              </a:lnSpc>
              <a:defRPr/>
            </a:pPr>
            <a:r>
              <a:rPr kumimoji="1" lang="ja-JP" altLang="en-US" dirty="0"/>
              <a:t>実施予定期間は、</a:t>
            </a: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最長</a:t>
            </a:r>
            <a:r>
              <a:rPr lang="ja-JP" altLang="en-US" kern="100" dirty="0">
                <a:latin typeface="HGPｺﾞｼｯｸE" panose="020B0900000000000000" pitchFamily="50" charset="-128"/>
                <a:ea typeface="HGPｺﾞｼｯｸE" panose="020B0900000000000000" pitchFamily="50" charset="-128"/>
                <a:cs typeface="Times New Roman" panose="02020603050405020304" pitchFamily="18" charset="0"/>
              </a:rPr>
              <a:t>で</a:t>
            </a:r>
            <a:r>
              <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3</a:t>
            </a: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年</a:t>
            </a:r>
            <a:r>
              <a:rPr lang="ja-JP" altLang="en-US" kern="100" dirty="0">
                <a:latin typeface="HGPｺﾞｼｯｸE" panose="020B0900000000000000" pitchFamily="50" charset="-128"/>
                <a:ea typeface="HGPｺﾞｼｯｸE" panose="020B0900000000000000" pitchFamily="50" charset="-128"/>
                <a:cs typeface="Times New Roman" panose="02020603050405020304" pitchFamily="18" charset="0"/>
              </a:rPr>
              <a:t>間、令和</a:t>
            </a:r>
            <a:r>
              <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3</a:t>
            </a:r>
            <a:r>
              <a:rPr lang="ja-JP" altLang="en-US" kern="100" dirty="0">
                <a:latin typeface="HGPｺﾞｼｯｸE" panose="020B0900000000000000" pitchFamily="50" charset="-128"/>
                <a:ea typeface="HGPｺﾞｼｯｸE" panose="020B0900000000000000" pitchFamily="50" charset="-128"/>
                <a:cs typeface="Times New Roman" panose="02020603050405020304" pitchFamily="18" charset="0"/>
              </a:rPr>
              <a:t>年度～令和</a:t>
            </a:r>
            <a:r>
              <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5</a:t>
            </a:r>
            <a:r>
              <a:rPr lang="ja-JP" altLang="en-US" kern="100" dirty="0">
                <a:latin typeface="HGPｺﾞｼｯｸE" panose="020B0900000000000000" pitchFamily="50" charset="-128"/>
                <a:ea typeface="HGPｺﾞｼｯｸE" panose="020B0900000000000000" pitchFamily="50" charset="-128"/>
                <a:cs typeface="Times New Roman" panose="02020603050405020304" pitchFamily="18" charset="0"/>
              </a:rPr>
              <a:t>年度 となります。</a:t>
            </a:r>
            <a:endPar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marL="4602" indent="-90066" defTabSz="946678">
              <a:lnSpc>
                <a:spcPts val="2278"/>
              </a:lnSpc>
              <a:defRPr/>
            </a:pPr>
            <a:endPar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marL="4602" indent="-90066">
              <a:lnSpc>
                <a:spcPts val="2278"/>
              </a:lnSpc>
            </a:pPr>
            <a:r>
              <a:rPr kumimoji="1" lang="ja-JP" altLang="en-US" dirty="0"/>
              <a:t>採択課題予定数は、２課題を通じて、最大３課題となります。</a:t>
            </a:r>
            <a:endParaRPr kumimoji="1" lang="en-US" altLang="ja-JP" dirty="0"/>
          </a:p>
          <a:p>
            <a:pPr marL="4602" indent="-90066">
              <a:lnSpc>
                <a:spcPts val="2278"/>
              </a:lnSpc>
            </a:pPr>
            <a:r>
              <a:rPr kumimoji="1" lang="ja-JP" altLang="en-US" dirty="0"/>
              <a:t>そして、</a:t>
            </a:r>
            <a:endParaRPr kumimoji="1" lang="en-US" altLang="ja-JP" dirty="0"/>
          </a:p>
          <a:p>
            <a:pPr marL="4602" indent="-90066">
              <a:lnSpc>
                <a:spcPts val="2278"/>
              </a:lnSpc>
            </a:pPr>
            <a:r>
              <a:rPr kumimoji="1" lang="ja-JP" altLang="en-US" dirty="0"/>
              <a:t>注２に記載がある通り、　</a:t>
            </a:r>
            <a:r>
              <a:rPr lang="ja-JP" altLang="en-US" dirty="0">
                <a:latin typeface="HGPｺﾞｼｯｸE" panose="020B0900000000000000" pitchFamily="50" charset="-128"/>
                <a:ea typeface="HGPｺﾞｼｯｸE" panose="020B0900000000000000" pitchFamily="50" charset="-128"/>
              </a:rPr>
              <a:t>今回の募集では、</a:t>
            </a:r>
            <a:endParaRPr lang="en-US" altLang="ja-JP" dirty="0">
              <a:latin typeface="HGPｺﾞｼｯｸE" panose="020B0900000000000000" pitchFamily="50" charset="-128"/>
              <a:ea typeface="HGPｺﾞｼｯｸE" panose="020B0900000000000000" pitchFamily="50" charset="-128"/>
            </a:endParaRPr>
          </a:p>
          <a:p>
            <a:pPr marL="4602" indent="-90066">
              <a:lnSpc>
                <a:spcPts val="2278"/>
              </a:lnSpc>
            </a:pPr>
            <a:r>
              <a:rPr lang="ja-JP" altLang="en-US" dirty="0">
                <a:latin typeface="HGPｺﾞｼｯｸE" panose="020B0900000000000000" pitchFamily="50" charset="-128"/>
                <a:ea typeface="HGPｺﾞｼｯｸE" panose="020B0900000000000000" pitchFamily="50" charset="-128"/>
              </a:rPr>
              <a:t>採択後、</a:t>
            </a:r>
            <a:r>
              <a:rPr lang="en-US" altLang="ja-JP" b="1" dirty="0">
                <a:latin typeface="HGPｺﾞｼｯｸE" panose="020B0900000000000000" pitchFamily="50" charset="-128"/>
                <a:ea typeface="HGPｺﾞｼｯｸE" panose="020B0900000000000000" pitchFamily="50" charset="-128"/>
              </a:rPr>
              <a:t>1</a:t>
            </a:r>
            <a:r>
              <a:rPr lang="ja-JP" altLang="en-US" b="1" dirty="0">
                <a:latin typeface="HGPｺﾞｼｯｸE" panose="020B0900000000000000" pitchFamily="50" charset="-128"/>
                <a:ea typeface="HGPｺﾞｼｯｸE" panose="020B0900000000000000" pitchFamily="50" charset="-128"/>
              </a:rPr>
              <a:t>年度目の成果の達成状況について</a:t>
            </a:r>
            <a:r>
              <a:rPr lang="ja-JP" altLang="en-US" b="0" dirty="0">
                <a:solidFill>
                  <a:srgbClr val="FF0000"/>
                </a:solidFill>
                <a:latin typeface="HGPｺﾞｼｯｸE" panose="020B0900000000000000" pitchFamily="50" charset="-128"/>
                <a:ea typeface="HGPｺﾞｼｯｸE" panose="020B0900000000000000" pitchFamily="50" charset="-128"/>
              </a:rPr>
              <a:t>中間評価</a:t>
            </a:r>
            <a:r>
              <a:rPr lang="ja-JP" altLang="en-US" dirty="0">
                <a:latin typeface="HGPｺﾞｼｯｸE" panose="020B0900000000000000" pitchFamily="50" charset="-128"/>
                <a:ea typeface="HGPｺﾞｼｯｸE" panose="020B0900000000000000" pitchFamily="50" charset="-128"/>
              </a:rPr>
              <a:t>を行い</a:t>
            </a:r>
            <a:r>
              <a:rPr lang="en-US" altLang="ja-JP" dirty="0">
                <a:latin typeface="HGPｺﾞｼｯｸE" panose="020B0900000000000000" pitchFamily="50" charset="-128"/>
                <a:ea typeface="HGPｺﾞｼｯｸE" panose="020B0900000000000000" pitchFamily="50" charset="-128"/>
              </a:rPr>
              <a:t>､</a:t>
            </a:r>
          </a:p>
          <a:p>
            <a:pPr>
              <a:lnSpc>
                <a:spcPts val="2071"/>
              </a:lnSpc>
            </a:pPr>
            <a:r>
              <a:rPr lang="ja-JP" altLang="en-US" dirty="0">
                <a:latin typeface="HGPｺﾞｼｯｸE" panose="020B0900000000000000" pitchFamily="50" charset="-128"/>
                <a:ea typeface="HGPｺﾞｼｯｸE" panose="020B0900000000000000" pitchFamily="50" charset="-128"/>
              </a:rPr>
              <a:t>令和４年度以降も　</a:t>
            </a:r>
            <a:r>
              <a:rPr lang="ja-JP" altLang="en-US" b="1" dirty="0">
                <a:latin typeface="HGPｺﾞｼｯｸE" panose="020B0900000000000000" pitchFamily="50" charset="-128"/>
                <a:ea typeface="HGPｺﾞｼｯｸE" panose="020B0900000000000000" pitchFamily="50" charset="-128"/>
              </a:rPr>
              <a:t>研究実施が妥当と判断された課題</a:t>
            </a:r>
            <a:r>
              <a:rPr lang="ja-JP" altLang="en-US" dirty="0">
                <a:latin typeface="HGPｺﾞｼｯｸE" panose="020B0900000000000000" pitchFamily="50" charset="-128"/>
                <a:ea typeface="HGPｺﾞｼｯｸE" panose="020B0900000000000000" pitchFamily="50" charset="-128"/>
              </a:rPr>
              <a:t>についてのみ 継続します。</a:t>
            </a:r>
            <a:endParaRPr lang="en-US" altLang="ja-JP" dirty="0">
              <a:latin typeface="HGPｺﾞｼｯｸE" panose="020B0900000000000000" pitchFamily="50" charset="-128"/>
              <a:ea typeface="HGPｺﾞｼｯｸE" panose="020B0900000000000000" pitchFamily="50" charset="-128"/>
            </a:endParaRPr>
          </a:p>
          <a:p>
            <a:pPr>
              <a:lnSpc>
                <a:spcPts val="2071"/>
              </a:lnSpc>
            </a:pPr>
            <a:r>
              <a:rPr lang="ja-JP" altLang="en-US" dirty="0">
                <a:latin typeface="HGPｺﾞｼｯｸE" panose="020B0900000000000000" pitchFamily="50" charset="-128"/>
                <a:ea typeface="HGPｺﾞｼｯｸE" panose="020B0900000000000000" pitchFamily="50" charset="-128"/>
              </a:rPr>
              <a:t>この点については</a:t>
            </a:r>
            <a:r>
              <a:rPr lang="en-US" altLang="ja-JP" dirty="0">
                <a:latin typeface="HGPｺﾞｼｯｸE" panose="020B0900000000000000" pitchFamily="50" charset="-128"/>
                <a:ea typeface="HGPｺﾞｼｯｸE" panose="020B0900000000000000" pitchFamily="50" charset="-128"/>
              </a:rPr>
              <a:t>､</a:t>
            </a:r>
            <a:r>
              <a:rPr lang="ja-JP" altLang="en-US" dirty="0">
                <a:latin typeface="HGPｺﾞｼｯｸE" panose="020B0900000000000000" pitchFamily="50" charset="-128"/>
                <a:ea typeface="HGPｺﾞｼｯｸE" panose="020B0900000000000000" pitchFamily="50" charset="-128"/>
              </a:rPr>
              <a:t>この後でご説明します。</a:t>
            </a:r>
            <a:endParaRPr kumimoji="1" lang="en-US" altLang="ja-JP" dirty="0"/>
          </a:p>
          <a:p>
            <a:pPr marL="4602" indent="-90066">
              <a:lnSpc>
                <a:spcPts val="2278"/>
              </a:lnSpc>
            </a:pPr>
            <a:endParaRPr kumimoji="1" lang="en-US" altLang="ja-JP" dirty="0"/>
          </a:p>
        </p:txBody>
      </p:sp>
      <p:sp>
        <p:nvSpPr>
          <p:cNvPr id="4" name="スライド番号プレースホルダー 3"/>
          <p:cNvSpPr>
            <a:spLocks noGrp="1"/>
          </p:cNvSpPr>
          <p:nvPr>
            <p:ph type="sldNum" sz="quarter" idx="10"/>
          </p:nvPr>
        </p:nvSpPr>
        <p:spPr/>
        <p:txBody>
          <a:bodyPr/>
          <a:lstStyle/>
          <a:p>
            <a:fld id="{1F8AE72A-607F-4D00-B6FE-FD5AB5353419}" type="slidenum">
              <a:rPr kumimoji="1" lang="ja-JP" altLang="en-US" smtClean="0"/>
              <a:t>7</a:t>
            </a:fld>
            <a:endParaRPr kumimoji="1" lang="ja-JP" altLang="en-US"/>
          </a:p>
        </p:txBody>
      </p:sp>
    </p:spTree>
    <p:extLst>
      <p:ext uri="{BB962C8B-B14F-4D97-AF65-F5344CB8AC3E}">
        <p14:creationId xmlns:p14="http://schemas.microsoft.com/office/powerpoint/2010/main" val="4087789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引き続きまして、</a:t>
            </a:r>
            <a:endParaRPr kumimoji="1" lang="en-US" altLang="ja-JP" dirty="0"/>
          </a:p>
          <a:p>
            <a:r>
              <a:rPr kumimoji="1" lang="ja-JP" altLang="en-US" dirty="0"/>
              <a:t>本プロジェクトの狙いと、今回、対象となる</a:t>
            </a:r>
            <a:r>
              <a:rPr kumimoji="1" lang="ja-JP" altLang="en-US" b="1" dirty="0"/>
              <a:t>研究開発タイプ</a:t>
            </a:r>
            <a:r>
              <a:rPr kumimoji="1" lang="ja-JP" altLang="en-US" dirty="0"/>
              <a:t>について</a:t>
            </a:r>
            <a:r>
              <a:rPr kumimoji="1" lang="en-US" altLang="ja-JP" dirty="0"/>
              <a:t>､</a:t>
            </a:r>
            <a:r>
              <a:rPr kumimoji="1" lang="ja-JP" altLang="en-US" dirty="0"/>
              <a:t>説明します。</a:t>
            </a:r>
            <a:endParaRPr kumimoji="1" lang="en-US" altLang="ja-JP" dirty="0"/>
          </a:p>
          <a:p>
            <a:endParaRPr kumimoji="1" lang="en-US" altLang="ja-JP" dirty="0"/>
          </a:p>
          <a:p>
            <a:r>
              <a:rPr kumimoji="1" lang="ja-JP" altLang="en-US" dirty="0"/>
              <a:t>まず、本 「基盤技術開発プロジェクト」では、</a:t>
            </a:r>
            <a:r>
              <a:rPr kumimoji="1" lang="en-US" altLang="ja-JP" dirty="0"/>
              <a:t>AMED</a:t>
            </a:r>
            <a:r>
              <a:rPr kumimoji="1" lang="ja-JP" altLang="en-US" dirty="0"/>
              <a:t>の定める</a:t>
            </a:r>
            <a:r>
              <a:rPr lang="en-US" altLang="ja-JP" dirty="0">
                <a:latin typeface="HGPｺﾞｼｯｸE" panose="020B0900000000000000" pitchFamily="50" charset="-128"/>
                <a:ea typeface="HGPｺﾞｼｯｸE" panose="020B0900000000000000" pitchFamily="50" charset="-128"/>
              </a:rPr>
              <a:t>5</a:t>
            </a:r>
            <a:r>
              <a:rPr lang="ja-JP" altLang="en-US" dirty="0">
                <a:latin typeface="HGPｺﾞｼｯｸE" panose="020B0900000000000000" pitchFamily="50" charset="-128"/>
                <a:ea typeface="HGPｺﾞｼｯｸE" panose="020B0900000000000000" pitchFamily="50" charset="-128"/>
              </a:rPr>
              <a:t>つの重点分野を対象に</a:t>
            </a:r>
            <a:endParaRPr lang="en-US" altLang="ja-JP" dirty="0">
              <a:latin typeface="HGPｺﾞｼｯｸE" panose="020B0900000000000000" pitchFamily="50" charset="-128"/>
              <a:ea typeface="HGPｺﾞｼｯｸE" panose="020B0900000000000000" pitchFamily="50" charset="-128"/>
            </a:endParaRPr>
          </a:p>
          <a:p>
            <a:r>
              <a:rPr lang="ja-JP" altLang="en-US" dirty="0">
                <a:latin typeface="HGPｺﾞｼｯｸE" panose="020B0900000000000000" pitchFamily="50" charset="-128"/>
                <a:ea typeface="HGPｺﾞｼｯｸE" panose="020B0900000000000000" pitchFamily="50" charset="-128"/>
              </a:rPr>
              <a:t>我が国、医療機器産業における複数企業が抱える共通の研究開発課題や、</a:t>
            </a:r>
            <a:endParaRPr lang="en-US" altLang="ja-JP" dirty="0">
              <a:latin typeface="HGPｺﾞｼｯｸE" panose="020B0900000000000000" pitchFamily="50" charset="-128"/>
              <a:ea typeface="HGPｺﾞｼｯｸE" panose="020B0900000000000000" pitchFamily="50" charset="-128"/>
            </a:endParaRPr>
          </a:p>
          <a:p>
            <a:r>
              <a:rPr lang="ja-JP" altLang="en-US" b="1" dirty="0">
                <a:latin typeface="HGPｺﾞｼｯｸE" panose="020B0900000000000000" pitchFamily="50" charset="-128"/>
                <a:ea typeface="HGPｺﾞｼｯｸE" panose="020B0900000000000000" pitchFamily="50" charset="-128"/>
              </a:rPr>
              <a:t>協調領域の研究開発課題</a:t>
            </a:r>
            <a:r>
              <a:rPr lang="ja-JP" altLang="en-US" dirty="0">
                <a:latin typeface="HGPｺﾞｼｯｸE" panose="020B0900000000000000" pitchFamily="50" charset="-128"/>
                <a:ea typeface="HGPｺﾞｼｯｸE" panose="020B0900000000000000" pitchFamily="50" charset="-128"/>
              </a:rPr>
              <a:t>の解決を目指します。</a:t>
            </a:r>
            <a:endParaRPr lang="en-US" altLang="ja-JP" dirty="0">
              <a:latin typeface="HGPｺﾞｼｯｸE" panose="020B0900000000000000" pitchFamily="50" charset="-128"/>
              <a:ea typeface="HGPｺﾞｼｯｸE" panose="020B0900000000000000" pitchFamily="50" charset="-128"/>
            </a:endParaRPr>
          </a:p>
          <a:p>
            <a:r>
              <a:rPr kumimoji="1" lang="ja-JP" altLang="en-US" dirty="0"/>
              <a:t>本プロジェクトは、</a:t>
            </a:r>
            <a:r>
              <a:rPr lang="ja-JP" altLang="en-US" dirty="0">
                <a:latin typeface="HGPｺﾞｼｯｸE" panose="020B0900000000000000" pitchFamily="50" charset="-128"/>
                <a:ea typeface="HGPｺﾞｼｯｸE" panose="020B0900000000000000" pitchFamily="50" charset="-128"/>
              </a:rPr>
              <a:t>特定企業等による機器・システムの開発、</a:t>
            </a:r>
            <a:r>
              <a:rPr lang="ja-JP" altLang="en-US" b="1" dirty="0">
                <a:latin typeface="HGPｺﾞｼｯｸE" panose="020B0900000000000000" pitchFamily="50" charset="-128"/>
                <a:ea typeface="HGPｺﾞｼｯｸE" panose="020B0900000000000000" pitchFamily="50" charset="-128"/>
              </a:rPr>
              <a:t>いわゆる競争領域</a:t>
            </a:r>
            <a:r>
              <a:rPr lang="ja-JP" altLang="en-US" dirty="0">
                <a:latin typeface="HGPｺﾞｼｯｸE" panose="020B0900000000000000" pitchFamily="50" charset="-128"/>
                <a:ea typeface="HGPｺﾞｼｯｸE" panose="020B0900000000000000" pitchFamily="50" charset="-128"/>
              </a:rPr>
              <a:t>　を支援するものではありません。</a:t>
            </a:r>
            <a:endParaRPr lang="en-US" altLang="ja-JP" dirty="0">
              <a:latin typeface="HGPｺﾞｼｯｸE" panose="020B0900000000000000" pitchFamily="50" charset="-128"/>
              <a:ea typeface="HGPｺﾞｼｯｸE" panose="020B0900000000000000" pitchFamily="50" charset="-128"/>
            </a:endParaRPr>
          </a:p>
          <a:p>
            <a:r>
              <a:rPr kumimoji="1" lang="ja-JP" altLang="en-US" dirty="0"/>
              <a:t>この「</a:t>
            </a:r>
            <a:r>
              <a:rPr lang="ja-JP" altLang="en-US" dirty="0">
                <a:latin typeface="HGPｺﾞｼｯｸE" panose="020B0900000000000000" pitchFamily="50" charset="-128"/>
                <a:ea typeface="HGPｺﾞｼｯｸE" panose="020B0900000000000000" pitchFamily="50" charset="-128"/>
              </a:rPr>
              <a:t>協調領域</a:t>
            </a:r>
            <a:r>
              <a:rPr kumimoji="1" lang="ja-JP" altLang="en-US" dirty="0"/>
              <a:t>」という点が、本プロジェクトの特徴の１つとなります。</a:t>
            </a:r>
            <a:endParaRPr kumimoji="1" lang="en-US" altLang="ja-JP" dirty="0"/>
          </a:p>
          <a:p>
            <a:r>
              <a:rPr kumimoji="1" lang="ja-JP" altLang="en-US" dirty="0"/>
              <a:t>そして、　</a:t>
            </a:r>
            <a:r>
              <a:rPr kumimoji="1" lang="en-US" altLang="ja-JP" dirty="0"/>
              <a:t>1</a:t>
            </a:r>
            <a:r>
              <a:rPr kumimoji="1" lang="ja-JP" altLang="en-US" dirty="0"/>
              <a:t>つ目の課題</a:t>
            </a: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 </a:t>
            </a:r>
            <a:r>
              <a:rPr kumimoji="1" lang="en-US" altLang="ja-JP" dirty="0"/>
              <a:t>(a)</a:t>
            </a:r>
            <a:r>
              <a:rPr kumimoji="1" lang="ja-JP" altLang="en-US" dirty="0"/>
              <a:t>遠隔医療の実現に資する検査・診療機器の開発は、</a:t>
            </a:r>
            <a:endParaRPr kumimoji="1" lang="en-US" altLang="ja-JP" dirty="0"/>
          </a:p>
          <a:p>
            <a:pPr defTabSz="946678">
              <a:defRPr/>
            </a:pP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応用フェーズの研究開発課題</a:t>
            </a:r>
            <a:r>
              <a:rPr lang="ja-JP" altLang="en-US" kern="100" dirty="0">
                <a:latin typeface="HGPｺﾞｼｯｸE" panose="020B0900000000000000" pitchFamily="50" charset="-128"/>
                <a:ea typeface="HGPｺﾞｼｯｸE" panose="020B0900000000000000" pitchFamily="50" charset="-128"/>
                <a:cs typeface="Times New Roman" panose="02020603050405020304" pitchFamily="18" charset="0"/>
              </a:rPr>
              <a:t>で、</a:t>
            </a:r>
            <a:endPar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defTabSz="946678">
              <a:defRPr/>
            </a:pPr>
            <a:r>
              <a:rPr lang="ja-JP" altLang="en-US" dirty="0">
                <a:solidFill>
                  <a:prstClr val="black"/>
                </a:solidFill>
                <a:latin typeface="HGPｺﾞｼｯｸE" panose="020B0900000000000000" pitchFamily="50" charset="-128"/>
                <a:ea typeface="HGPｺﾞｼｯｸE" panose="020B0900000000000000" pitchFamily="50" charset="-128"/>
              </a:rPr>
              <a:t>競争優位性が確立できる、医療機器の実用化や事業化につながる </a:t>
            </a:r>
            <a:r>
              <a:rPr lang="ja-JP" altLang="en-US" dirty="0">
                <a:solidFill>
                  <a:schemeClr val="accent1"/>
                </a:solidFill>
                <a:latin typeface="HGPｺﾞｼｯｸE" panose="020B0900000000000000" pitchFamily="50" charset="-128"/>
                <a:ea typeface="HGPｺﾞｼｯｸE" panose="020B0900000000000000" pitchFamily="50" charset="-128"/>
              </a:rPr>
              <a:t>協調領域の要素技術の開発が対象</a:t>
            </a:r>
            <a:r>
              <a:rPr lang="ja-JP" altLang="en-US" dirty="0">
                <a:latin typeface="HGPｺﾞｼｯｸE" panose="020B0900000000000000" pitchFamily="50" charset="-128"/>
                <a:ea typeface="HGPｺﾞｼｯｸE" panose="020B0900000000000000" pitchFamily="50" charset="-128"/>
              </a:rPr>
              <a:t>となります。</a:t>
            </a:r>
            <a:endParaRPr lang="en-US" altLang="ja-JP" dirty="0">
              <a:latin typeface="HGPｺﾞｼｯｸE" panose="020B0900000000000000" pitchFamily="50" charset="-128"/>
              <a:ea typeface="HGPｺﾞｼｯｸE" panose="020B0900000000000000" pitchFamily="50" charset="-128"/>
            </a:endParaRPr>
          </a:p>
          <a:p>
            <a:pPr defTabSz="946678">
              <a:defRPr/>
            </a:pPr>
            <a:r>
              <a:rPr kumimoji="1" lang="ja-JP" altLang="en-US" dirty="0"/>
              <a:t>次に、　２つ目の課題</a:t>
            </a: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 </a:t>
            </a:r>
            <a:r>
              <a:rPr kumimoji="1" lang="en-US" altLang="ja-JP" dirty="0"/>
              <a:t>(b)</a:t>
            </a: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医療機器から診療の中で出力されるデータを用いて</a:t>
            </a:r>
            <a:r>
              <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a:t>
            </a: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構築するシステム開発</a:t>
            </a:r>
            <a:endPar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defTabSz="946678">
              <a:lnSpc>
                <a:spcPts val="2485"/>
              </a:lnSpc>
              <a:defRPr/>
            </a:pPr>
            <a:r>
              <a:rPr lang="ja-JP" altLang="en-US" kern="100" dirty="0">
                <a:latin typeface="HGPｺﾞｼｯｸE" panose="020B0900000000000000" pitchFamily="50" charset="-128"/>
                <a:ea typeface="HGPｺﾞｼｯｸE" panose="020B0900000000000000" pitchFamily="50" charset="-128"/>
                <a:cs typeface="Times New Roman" panose="02020603050405020304" pitchFamily="18" charset="0"/>
              </a:rPr>
              <a:t>こちらは、</a:t>
            </a:r>
            <a:r>
              <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共通基盤的な研究開発課題</a:t>
            </a:r>
            <a:r>
              <a:rPr lang="ja-JP" altLang="en-US" kern="100" dirty="0">
                <a:latin typeface="HGPｺﾞｼｯｸE" panose="020B0900000000000000" pitchFamily="50" charset="-128"/>
                <a:ea typeface="HGPｺﾞｼｯｸE" panose="020B0900000000000000" pitchFamily="50" charset="-128"/>
                <a:cs typeface="Times New Roman" panose="02020603050405020304" pitchFamily="18" charset="0"/>
              </a:rPr>
              <a:t>として、</a:t>
            </a:r>
            <a:endPar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defTabSz="946678">
              <a:lnSpc>
                <a:spcPts val="2485"/>
              </a:lnSpc>
              <a:defRPr/>
            </a:pPr>
            <a:r>
              <a:rPr lang="ja-JP" altLang="en-US" dirty="0">
                <a:solidFill>
                  <a:prstClr val="black"/>
                </a:solidFill>
                <a:latin typeface="HGPｺﾞｼｯｸE" panose="020B0900000000000000" pitchFamily="50" charset="-128"/>
                <a:ea typeface="HGPｺﾞｼｯｸE" panose="020B0900000000000000" pitchFamily="50" charset="-128"/>
              </a:rPr>
              <a:t>医療機器・システムの開発に必要なツールとしての基盤システムの構築　</a:t>
            </a:r>
            <a:r>
              <a:rPr lang="en-US" altLang="ja-JP" dirty="0">
                <a:solidFill>
                  <a:prstClr val="black"/>
                </a:solidFill>
                <a:latin typeface="HGPｺﾞｼｯｸE" panose="020B0900000000000000" pitchFamily="50" charset="-128"/>
                <a:ea typeface="HGPｺﾞｼｯｸE" panose="020B0900000000000000" pitchFamily="50" charset="-128"/>
              </a:rPr>
              <a:t>/</a:t>
            </a:r>
          </a:p>
          <a:p>
            <a:pPr defTabSz="946678">
              <a:lnSpc>
                <a:spcPts val="2485"/>
              </a:lnSpc>
              <a:defRPr/>
            </a:pPr>
            <a:r>
              <a:rPr lang="ja-JP" altLang="en-US" dirty="0">
                <a:solidFill>
                  <a:prstClr val="black"/>
                </a:solidFill>
                <a:latin typeface="HGPｺﾞｼｯｸE" panose="020B0900000000000000" pitchFamily="50" charset="-128"/>
                <a:ea typeface="HGPｺﾞｼｯｸE" panose="020B0900000000000000" pitchFamily="50" charset="-128"/>
              </a:rPr>
              <a:t>実証のための</a:t>
            </a:r>
            <a:r>
              <a:rPr lang="ja-JP" altLang="en-US" dirty="0">
                <a:solidFill>
                  <a:schemeClr val="accent1"/>
                </a:solidFill>
                <a:latin typeface="HGPｺﾞｼｯｸE" panose="020B0900000000000000" pitchFamily="50" charset="-128"/>
                <a:ea typeface="HGPｺﾞｼｯｸE" panose="020B0900000000000000" pitchFamily="50" charset="-128"/>
              </a:rPr>
              <a:t>基盤システムの開発　</a:t>
            </a:r>
            <a:r>
              <a:rPr lang="ja-JP" altLang="en-US" dirty="0">
                <a:latin typeface="HGPｺﾞｼｯｸE" panose="020B0900000000000000" pitchFamily="50" charset="-128"/>
                <a:ea typeface="HGPｺﾞｼｯｸE" panose="020B0900000000000000" pitchFamily="50" charset="-128"/>
              </a:rPr>
              <a:t>となります。</a:t>
            </a:r>
            <a:endParaRPr lang="ja-JP" altLang="ja-JP" dirty="0">
              <a:solidFill>
                <a:srgbClr val="FF0000"/>
              </a:solidFill>
              <a:latin typeface="HGPｺﾞｼｯｸE" panose="020B0900000000000000" pitchFamily="50" charset="-128"/>
              <a:ea typeface="HGPｺﾞｼｯｸE" panose="020B0900000000000000" pitchFamily="50" charset="-128"/>
            </a:endParaRPr>
          </a:p>
          <a:p>
            <a:pPr defTabSz="946678">
              <a:defRPr/>
            </a:pPr>
            <a:endParaRPr lang="ja-JP" altLang="ja-JP"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1F8AE72A-607F-4D00-B6FE-FD5AB5353419}" type="slidenum">
              <a:rPr lang="ja-JP" altLang="en-US">
                <a:solidFill>
                  <a:prstClr val="black"/>
                </a:solidFill>
                <a:latin typeface="Calibri" panose="020F0502020204030204"/>
                <a:ea typeface="ＭＳ Ｐゴシック" panose="020B0600070205080204" pitchFamily="50" charset="-128"/>
              </a:rPr>
              <a:pPr defTabSz="946678">
                <a:defRPr/>
              </a:pPr>
              <a:t>8</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899793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引き続きまして、採択課題の評価方式について、説明します。</a:t>
            </a:r>
            <a:endParaRPr kumimoji="1" lang="en-US" altLang="ja-JP" dirty="0"/>
          </a:p>
          <a:p>
            <a:endParaRPr kumimoji="1" lang="en-US" altLang="ja-JP" dirty="0"/>
          </a:p>
          <a:p>
            <a:r>
              <a:rPr kumimoji="1" lang="ja-JP" altLang="en-US" dirty="0"/>
              <a:t>本プロジェクトでは、課題評価委員会による中間評価と事後評価を実施します。</a:t>
            </a:r>
            <a:endParaRPr kumimoji="1" lang="en-US" altLang="ja-JP" dirty="0"/>
          </a:p>
          <a:p>
            <a:r>
              <a:rPr kumimoji="1" lang="ja-JP" altLang="en-US" dirty="0"/>
              <a:t>中間評価は、　</a:t>
            </a:r>
            <a:endParaRPr kumimoji="1" lang="en-US" altLang="ja-JP" dirty="0"/>
          </a:p>
          <a:p>
            <a:r>
              <a:rPr lang="ja-JP" altLang="en-US" dirty="0">
                <a:latin typeface="HGPｺﾞｼｯｸE" panose="020B0900000000000000" pitchFamily="50" charset="-128"/>
                <a:ea typeface="HGPｺﾞｼｯｸE" panose="020B0900000000000000" pitchFamily="50" charset="-128"/>
              </a:rPr>
              <a:t>令和</a:t>
            </a:r>
            <a:r>
              <a:rPr lang="en-US" altLang="ja-JP" dirty="0">
                <a:latin typeface="HGPｺﾞｼｯｸE" panose="020B0900000000000000" pitchFamily="50" charset="-128"/>
                <a:ea typeface="HGPｺﾞｼｯｸE" panose="020B0900000000000000" pitchFamily="50" charset="-128"/>
              </a:rPr>
              <a:t>4</a:t>
            </a:r>
            <a:r>
              <a:rPr lang="ja-JP" altLang="en-US" dirty="0">
                <a:latin typeface="HGPｺﾞｼｯｸE" panose="020B0900000000000000" pitchFamily="50" charset="-128"/>
                <a:ea typeface="HGPｺﾞｼｯｸE" panose="020B0900000000000000" pitchFamily="50" charset="-128"/>
              </a:rPr>
              <a:t>年</a:t>
            </a:r>
            <a:r>
              <a:rPr lang="en-US" altLang="ja-JP" dirty="0">
                <a:latin typeface="HGPｺﾞｼｯｸE" panose="020B0900000000000000" pitchFamily="50" charset="-128"/>
                <a:ea typeface="HGPｺﾞｼｯｸE" panose="020B0900000000000000" pitchFamily="50" charset="-128"/>
              </a:rPr>
              <a:t>1</a:t>
            </a:r>
            <a:r>
              <a:rPr lang="ja-JP" altLang="en-US" dirty="0">
                <a:latin typeface="HGPｺﾞｼｯｸE" panose="020B0900000000000000" pitchFamily="50" charset="-128"/>
                <a:ea typeface="HGPｺﾞｼｯｸE" panose="020B0900000000000000" pitchFamily="50" charset="-128"/>
              </a:rPr>
              <a:t>月～</a:t>
            </a:r>
            <a:r>
              <a:rPr lang="en-US" altLang="ja-JP" dirty="0">
                <a:latin typeface="HGPｺﾞｼｯｸE" panose="020B0900000000000000" pitchFamily="50" charset="-128"/>
                <a:ea typeface="HGPｺﾞｼｯｸE" panose="020B0900000000000000" pitchFamily="50" charset="-128"/>
              </a:rPr>
              <a:t>3</a:t>
            </a:r>
            <a:r>
              <a:rPr lang="ja-JP" altLang="en-US" dirty="0">
                <a:latin typeface="HGPｺﾞｼｯｸE" panose="020B0900000000000000" pitchFamily="50" charset="-128"/>
                <a:ea typeface="HGPｺﾞｼｯｸE" panose="020B0900000000000000" pitchFamily="50" charset="-128"/>
              </a:rPr>
              <a:t>月頃、令和</a:t>
            </a:r>
            <a:r>
              <a:rPr lang="en-US" altLang="ja-JP" dirty="0">
                <a:latin typeface="HGPｺﾞｼｯｸE" panose="020B0900000000000000" pitchFamily="50" charset="-128"/>
                <a:ea typeface="HGPｺﾞｼｯｸE" panose="020B0900000000000000" pitchFamily="50" charset="-128"/>
              </a:rPr>
              <a:t>3</a:t>
            </a:r>
            <a:r>
              <a:rPr lang="ja-JP" altLang="en-US" dirty="0">
                <a:latin typeface="HGPｺﾞｼｯｸE" panose="020B0900000000000000" pitchFamily="50" charset="-128"/>
                <a:ea typeface="HGPｺﾞｼｯｸE" panose="020B0900000000000000" pitchFamily="50" charset="-128"/>
              </a:rPr>
              <a:t>年度に求められる成果の達成状況について評価します。</a:t>
            </a:r>
            <a:endParaRPr lang="en-US" altLang="ja-JP" dirty="0">
              <a:latin typeface="HGPｺﾞｼｯｸE" panose="020B0900000000000000" pitchFamily="50" charset="-128"/>
              <a:ea typeface="HGPｺﾞｼｯｸE" panose="020B0900000000000000" pitchFamily="50" charset="-128"/>
            </a:endParaRPr>
          </a:p>
          <a:p>
            <a:r>
              <a:rPr lang="ja-JP" altLang="en-US" dirty="0">
                <a:latin typeface="HGPｺﾞｼｯｸE" panose="020B0900000000000000" pitchFamily="50" charset="-128"/>
                <a:ea typeface="HGPｺﾞｼｯｸE" panose="020B0900000000000000" pitchFamily="50" charset="-128"/>
              </a:rPr>
              <a:t>本プロジェクトでは</a:t>
            </a:r>
            <a:r>
              <a:rPr lang="en-US" altLang="ja-JP" dirty="0">
                <a:latin typeface="HGPｺﾞｼｯｸE" panose="020B0900000000000000" pitchFamily="50" charset="-128"/>
                <a:ea typeface="HGPｺﾞｼｯｸE" panose="020B0900000000000000" pitchFamily="50" charset="-128"/>
              </a:rPr>
              <a:t>､</a:t>
            </a:r>
            <a:r>
              <a:rPr lang="ja-JP" altLang="en-US" dirty="0">
                <a:latin typeface="HGPｺﾞｼｯｸE" panose="020B0900000000000000" pitchFamily="50" charset="-128"/>
                <a:ea typeface="HGPｺﾞｼｯｸE" panose="020B0900000000000000" pitchFamily="50" charset="-128"/>
              </a:rPr>
              <a:t>　</a:t>
            </a:r>
            <a:r>
              <a:rPr lang="ja-JP" altLang="en-US" u="sng" dirty="0">
                <a:solidFill>
                  <a:schemeClr val="accent1"/>
                </a:solidFill>
                <a:latin typeface="HGPｺﾞｼｯｸE" panose="020B0900000000000000" pitchFamily="50" charset="-128"/>
                <a:ea typeface="HGPｺﾞｼｯｸE" panose="020B0900000000000000" pitchFamily="50" charset="-128"/>
              </a:rPr>
              <a:t>中間評価の結果、令和４年度以降に本研究開発を実施することが妥当と判断された評点の上位</a:t>
            </a:r>
            <a:r>
              <a:rPr lang="en-US" altLang="ja-JP" u="sng" dirty="0">
                <a:solidFill>
                  <a:schemeClr val="accent1"/>
                </a:solidFill>
                <a:latin typeface="HGPｺﾞｼｯｸE" panose="020B0900000000000000" pitchFamily="50" charset="-128"/>
                <a:ea typeface="HGPｺﾞｼｯｸE" panose="020B0900000000000000" pitchFamily="50" charset="-128"/>
              </a:rPr>
              <a:t>､</a:t>
            </a:r>
            <a:r>
              <a:rPr lang="ja-JP" altLang="en-US" u="sng" dirty="0">
                <a:solidFill>
                  <a:schemeClr val="accent1"/>
                </a:solidFill>
                <a:latin typeface="HGPｺﾞｼｯｸE" panose="020B0900000000000000" pitchFamily="50" charset="-128"/>
                <a:ea typeface="HGPｺﾞｼｯｸE" panose="020B0900000000000000" pitchFamily="50" charset="-128"/>
              </a:rPr>
              <a:t>最大で２課題</a:t>
            </a:r>
            <a:r>
              <a:rPr lang="en-US" altLang="ja-JP" u="sng" dirty="0">
                <a:solidFill>
                  <a:schemeClr val="accent1"/>
                </a:solidFill>
                <a:latin typeface="HGPｺﾞｼｯｸE" panose="020B0900000000000000" pitchFamily="50" charset="-128"/>
                <a:ea typeface="HGPｺﾞｼｯｸE" panose="020B0900000000000000" pitchFamily="50" charset="-128"/>
              </a:rPr>
              <a:t> </a:t>
            </a:r>
            <a:r>
              <a:rPr lang="ja-JP" altLang="en-US" u="sng" dirty="0">
                <a:solidFill>
                  <a:schemeClr val="accent1"/>
                </a:solidFill>
                <a:latin typeface="HGPｺﾞｼｯｸE" panose="020B0900000000000000" pitchFamily="50" charset="-128"/>
                <a:ea typeface="HGPｺﾞｼｯｸE" panose="020B0900000000000000" pitchFamily="50" charset="-128"/>
              </a:rPr>
              <a:t>についてのみ、研究開発費を継続して配分</a:t>
            </a:r>
            <a:r>
              <a:rPr lang="ja-JP" altLang="en-US" dirty="0">
                <a:latin typeface="HGPｺﾞｼｯｸE" panose="020B0900000000000000" pitchFamily="50" charset="-128"/>
                <a:ea typeface="HGPｺﾞｼｯｸE" panose="020B0900000000000000" pitchFamily="50" charset="-128"/>
              </a:rPr>
              <a:t>します。</a:t>
            </a:r>
            <a:endParaRPr lang="en-US" altLang="ja-JP" dirty="0">
              <a:latin typeface="HGPｺﾞｼｯｸE" panose="020B0900000000000000" pitchFamily="50" charset="-128"/>
              <a:ea typeface="HGPｺﾞｼｯｸE" panose="020B0900000000000000" pitchFamily="50" charset="-128"/>
            </a:endParaRPr>
          </a:p>
          <a:p>
            <a:r>
              <a:rPr lang="ja-JP" altLang="en-US" dirty="0">
                <a:solidFill>
                  <a:srgbClr val="FF0000"/>
                </a:solidFill>
                <a:latin typeface="HGPｺﾞｼｯｸE" panose="020B0900000000000000" pitchFamily="50" charset="-128"/>
                <a:ea typeface="HGPｺﾞｼｯｸE" panose="020B0900000000000000" pitchFamily="50" charset="-128"/>
              </a:rPr>
              <a:t>換言すれば、必ず</a:t>
            </a:r>
            <a:r>
              <a:rPr lang="en-US" altLang="ja-JP" dirty="0">
                <a:solidFill>
                  <a:srgbClr val="FF0000"/>
                </a:solidFill>
                <a:latin typeface="HGPｺﾞｼｯｸE" panose="020B0900000000000000" pitchFamily="50" charset="-128"/>
                <a:ea typeface="HGPｺﾞｼｯｸE" panose="020B0900000000000000" pitchFamily="50" charset="-128"/>
              </a:rPr>
              <a:t>1</a:t>
            </a:r>
            <a:r>
              <a:rPr lang="ja-JP" altLang="en-US" dirty="0">
                <a:solidFill>
                  <a:srgbClr val="FF0000"/>
                </a:solidFill>
                <a:latin typeface="HGPｺﾞｼｯｸE" panose="020B0900000000000000" pitchFamily="50" charset="-128"/>
                <a:ea typeface="HGPｺﾞｼｯｸE" panose="020B0900000000000000" pitchFamily="50" charset="-128"/>
              </a:rPr>
              <a:t>課題は</a:t>
            </a:r>
            <a:r>
              <a:rPr lang="en-US" altLang="ja-JP" dirty="0">
                <a:solidFill>
                  <a:srgbClr val="FF0000"/>
                </a:solidFill>
                <a:latin typeface="HGPｺﾞｼｯｸE" panose="020B0900000000000000" pitchFamily="50" charset="-128"/>
                <a:ea typeface="HGPｺﾞｼｯｸE" panose="020B0900000000000000" pitchFamily="50" charset="-128"/>
              </a:rPr>
              <a:t>R3</a:t>
            </a:r>
            <a:r>
              <a:rPr lang="ja-JP" altLang="en-US" dirty="0">
                <a:solidFill>
                  <a:srgbClr val="FF0000"/>
                </a:solidFill>
                <a:latin typeface="HGPｺﾞｼｯｸE" panose="020B0900000000000000" pitchFamily="50" charset="-128"/>
                <a:ea typeface="HGPｺﾞｼｯｸE" panose="020B0900000000000000" pitchFamily="50" charset="-128"/>
              </a:rPr>
              <a:t>年度のみで終了となること、予めご了承ください。</a:t>
            </a:r>
            <a:endParaRPr lang="en-US" altLang="ja-JP" dirty="0">
              <a:solidFill>
                <a:srgbClr val="FF0000"/>
              </a:solidFill>
              <a:latin typeface="HGPｺﾞｼｯｸE" panose="020B0900000000000000" pitchFamily="50" charset="-128"/>
              <a:ea typeface="HGPｺﾞｼｯｸE" panose="020B0900000000000000" pitchFamily="50" charset="-128"/>
            </a:endParaRPr>
          </a:p>
          <a:p>
            <a:r>
              <a:rPr lang="ja-JP" altLang="en-US" dirty="0">
                <a:latin typeface="HGPｺﾞｼｯｸE" panose="020B0900000000000000" pitchFamily="50" charset="-128"/>
                <a:ea typeface="HGPｺﾞｼｯｸE" panose="020B0900000000000000" pitchFamily="50" charset="-128"/>
              </a:rPr>
              <a:t>事後評価は、　</a:t>
            </a:r>
            <a:endParaRPr lang="en-US" altLang="ja-JP" dirty="0">
              <a:latin typeface="HGPｺﾞｼｯｸE" panose="020B0900000000000000" pitchFamily="50" charset="-128"/>
              <a:ea typeface="HGPｺﾞｼｯｸE" panose="020B0900000000000000" pitchFamily="50" charset="-128"/>
            </a:endParaRPr>
          </a:p>
          <a:p>
            <a:r>
              <a:rPr lang="ja-JP" altLang="ja-JP" dirty="0">
                <a:latin typeface="HGPｺﾞｼｯｸE" panose="020B0900000000000000" pitchFamily="50" charset="-128"/>
                <a:ea typeface="HGPｺﾞｼｯｸE" panose="020B0900000000000000" pitchFamily="50" charset="-128"/>
              </a:rPr>
              <a:t>課題終了前後の適切な時期に実施します。</a:t>
            </a:r>
            <a:r>
              <a:rPr lang="ja-JP" altLang="en-US" dirty="0">
                <a:latin typeface="HGPｺﾞｼｯｸE" panose="020B0900000000000000" pitchFamily="50" charset="-128"/>
                <a:ea typeface="HGPｺﾞｼｯｸE" panose="020B0900000000000000" pitchFamily="50" charset="-128"/>
              </a:rPr>
              <a:t>　</a:t>
            </a:r>
            <a:endParaRPr lang="en-US" altLang="ja-JP" dirty="0">
              <a:latin typeface="HGPｺﾞｼｯｸE" panose="020B0900000000000000" pitchFamily="50" charset="-128"/>
              <a:ea typeface="HGPｺﾞｼｯｸE" panose="020B0900000000000000" pitchFamily="50" charset="-128"/>
            </a:endParaRPr>
          </a:p>
          <a:p>
            <a:r>
              <a:rPr lang="ja-JP" altLang="ja-JP" dirty="0">
                <a:latin typeface="HGPｺﾞｼｯｸE" panose="020B0900000000000000" pitchFamily="50" charset="-128"/>
                <a:ea typeface="HGPｺﾞｼｯｸE" panose="020B0900000000000000" pitchFamily="50" charset="-128"/>
              </a:rPr>
              <a:t>また課題終了後一定の時間を経過した後に追跡評価を実施することがあります。</a:t>
            </a:r>
            <a:endParaRPr lang="en-US" altLang="ja-JP" dirty="0">
              <a:latin typeface="HGPｺﾞｼｯｸE" panose="020B0900000000000000" pitchFamily="50" charset="-128"/>
              <a:ea typeface="HGPｺﾞｼｯｸE" panose="020B0900000000000000" pitchFamily="50" charset="-128"/>
            </a:endParaRPr>
          </a:p>
          <a:p>
            <a:endParaRPr lang="en-US" altLang="ja-JP" dirty="0">
              <a:latin typeface="HGPｺﾞｼｯｸE" panose="020B0900000000000000" pitchFamily="50" charset="-128"/>
              <a:ea typeface="HGPｺﾞｼｯｸE" panose="020B0900000000000000" pitchFamily="50" charset="-128"/>
            </a:endParaRPr>
          </a:p>
          <a:p>
            <a:endParaRPr lang="en-US" altLang="ja-JP" dirty="0">
              <a:latin typeface="HGPｺﾞｼｯｸE" panose="020B0900000000000000" pitchFamily="50" charset="-128"/>
              <a:ea typeface="HGPｺﾞｼｯｸE" panose="020B0900000000000000"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F8AE72A-607F-4D00-B6FE-FD5AB5353419}" type="slidenum">
              <a:rPr kumimoji="1" lang="ja-JP" altLang="en-US" smtClean="0"/>
              <a:t>9</a:t>
            </a:fld>
            <a:endParaRPr kumimoji="1" lang="ja-JP" altLang="en-US"/>
          </a:p>
        </p:txBody>
      </p:sp>
    </p:spTree>
    <p:extLst>
      <p:ext uri="{BB962C8B-B14F-4D97-AF65-F5344CB8AC3E}">
        <p14:creationId xmlns:p14="http://schemas.microsoft.com/office/powerpoint/2010/main" val="2451764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719138" y="2110153"/>
            <a:ext cx="7281862" cy="1167055"/>
          </a:xfrm>
          <a:prstGeom prst="rect">
            <a:avLst/>
          </a:prstGeom>
        </p:spPr>
        <p:txBody>
          <a:bodyPr anchor="b"/>
          <a:lstStyle>
            <a:lvl1pPr algn="l">
              <a:defRPr sz="3600" b="1">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defRPr>
            </a:lvl1pPr>
          </a:lstStyle>
          <a:p>
            <a:r>
              <a:rPr kumimoji="1" lang="en-US" altLang="ja-JP" dirty="0"/>
              <a:t>AMED</a:t>
            </a:r>
            <a:r>
              <a:rPr kumimoji="1" lang="ja-JP" altLang="en-US" dirty="0"/>
              <a:t>プレゼンテーション用</a:t>
            </a:r>
            <a:br>
              <a:rPr kumimoji="1" lang="en-US" altLang="ja-JP" dirty="0"/>
            </a:br>
            <a:r>
              <a:rPr kumimoji="1" lang="ja-JP" altLang="en-US" dirty="0"/>
              <a:t>スライド雛形</a:t>
            </a:r>
          </a:p>
        </p:txBody>
      </p:sp>
      <p:sp>
        <p:nvSpPr>
          <p:cNvPr id="3" name="サブタイトル 2"/>
          <p:cNvSpPr>
            <a:spLocks noGrp="1"/>
          </p:cNvSpPr>
          <p:nvPr>
            <p:ph type="subTitle" idx="1" hasCustomPrompt="1"/>
          </p:nvPr>
        </p:nvSpPr>
        <p:spPr>
          <a:xfrm>
            <a:off x="2029265" y="3620300"/>
            <a:ext cx="6858000" cy="439584"/>
          </a:xfrm>
          <a:prstGeom prst="rect">
            <a:avLst/>
          </a:prstGeom>
        </p:spPr>
        <p:txBody>
          <a:bodyPr/>
          <a:lstStyle>
            <a:lvl1pPr marL="0" indent="0" algn="r">
              <a:buNone/>
              <a:defRPr sz="1800">
                <a:latin typeface="HGPｺﾞｼｯｸM" panose="020B0600000000000000" pitchFamily="50" charset="-128"/>
                <a:ea typeface="HGPｺﾞｼｯｸM" panose="020B06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solidFill>
                  <a:schemeClr val="tx1"/>
                </a:solidFill>
                <a:latin typeface="HGSｺﾞｼｯｸM" panose="020B0600000000000000" pitchFamily="50" charset="-128"/>
                <a:ea typeface="HGSｺﾞｼｯｸM" panose="020B0600000000000000" pitchFamily="50" charset="-128"/>
              </a:rPr>
              <a:t>日本医療研究開発機構　</a:t>
            </a:r>
            <a:r>
              <a:rPr kumimoji="1" lang="ja-JP" altLang="en-US" dirty="0"/>
              <a:t>平成</a:t>
            </a:r>
            <a:r>
              <a:rPr kumimoji="1" lang="en-US" altLang="ja-JP" dirty="0"/>
              <a:t>27</a:t>
            </a:r>
            <a:r>
              <a:rPr kumimoji="1" lang="ja-JP" altLang="en-US" dirty="0"/>
              <a:t>年</a:t>
            </a:r>
            <a:r>
              <a:rPr kumimoji="1" lang="en-US" altLang="ja-JP" dirty="0"/>
              <a:t>4</a:t>
            </a:r>
            <a:r>
              <a:rPr kumimoji="1" lang="ja-JP" altLang="en-US" dirty="0"/>
              <a:t>月</a:t>
            </a:r>
            <a:r>
              <a:rPr kumimoji="1" lang="en-US" altLang="ja-JP" dirty="0"/>
              <a:t>14</a:t>
            </a:r>
            <a:r>
              <a:rPr kumimoji="1" lang="ja-JP" altLang="en-US" dirty="0"/>
              <a:t>日</a:t>
            </a:r>
          </a:p>
        </p:txBody>
      </p:sp>
      <p:cxnSp>
        <p:nvCxnSpPr>
          <p:cNvPr id="8" name="直線コネクタ 7"/>
          <p:cNvCxnSpPr/>
          <p:nvPr/>
        </p:nvCxnSpPr>
        <p:spPr>
          <a:xfrm>
            <a:off x="716555" y="3439623"/>
            <a:ext cx="8066087" cy="0"/>
          </a:xfrm>
          <a:prstGeom prst="line">
            <a:avLst/>
          </a:prstGeom>
          <a:ln w="63500" cmpd="thinThick">
            <a:solidFill>
              <a:srgbClr val="8F9BB5"/>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990554158"/>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guide id="3" pos="453">
          <p15:clr>
            <a:srgbClr val="FBAE40"/>
          </p15:clr>
        </p15:guide>
        <p15:guide id="4" orient="horz" pos="406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中ページタイトル下線ありバージョン">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333230" y="421396"/>
            <a:ext cx="7886700" cy="798976"/>
          </a:xfrm>
          <a:prstGeom prst="rect">
            <a:avLst/>
          </a:prstGeom>
        </p:spPr>
        <p:txBody>
          <a:bodyPr/>
          <a:lstStyle/>
          <a:p>
            <a:r>
              <a:rPr kumimoji="1" lang="ja-JP" altLang="en-US" dirty="0"/>
              <a:t>マスター タイトルの書式設定</a:t>
            </a:r>
            <a:br>
              <a:rPr kumimoji="1" lang="en-US" altLang="ja-JP" dirty="0"/>
            </a:br>
            <a:r>
              <a:rPr lang="en-US" altLang="ja-JP" dirty="0"/>
              <a:t>HGM</a:t>
            </a:r>
            <a:r>
              <a:rPr lang="ja-JP" altLang="en-US" dirty="0"/>
              <a:t>ゴシック</a:t>
            </a:r>
            <a:r>
              <a:rPr lang="en-US" altLang="ja-JP" dirty="0"/>
              <a:t>M</a:t>
            </a:r>
            <a:r>
              <a:rPr lang="ja-JP" altLang="en-US" dirty="0"/>
              <a:t>　サイズは</a:t>
            </a:r>
            <a:r>
              <a:rPr lang="en-US" altLang="ja-JP" dirty="0"/>
              <a:t>24PT</a:t>
            </a:r>
            <a:endParaRPr kumimoji="1" lang="ja-JP" altLang="en-US" dirty="0"/>
          </a:p>
        </p:txBody>
      </p:sp>
      <p:cxnSp>
        <p:nvCxnSpPr>
          <p:cNvPr id="4" name="直線コネクタ 3"/>
          <p:cNvCxnSpPr/>
          <p:nvPr/>
        </p:nvCxnSpPr>
        <p:spPr>
          <a:xfrm>
            <a:off x="395288" y="970981"/>
            <a:ext cx="8389937" cy="0"/>
          </a:xfrm>
          <a:prstGeom prst="line">
            <a:avLst/>
          </a:prstGeom>
          <a:ln w="63500" cmpd="thinThick">
            <a:solidFill>
              <a:srgbClr val="8F9BB5"/>
            </a:solidFill>
          </a:ln>
        </p:spPr>
        <p:style>
          <a:lnRef idx="3">
            <a:schemeClr val="accent5"/>
          </a:lnRef>
          <a:fillRef idx="0">
            <a:schemeClr val="accent5"/>
          </a:fillRef>
          <a:effectRef idx="2">
            <a:schemeClr val="accent5"/>
          </a:effectRef>
          <a:fontRef idx="minor">
            <a:schemeClr val="tx1"/>
          </a:fontRef>
        </p:style>
      </p:cxnSp>
      <p:sp>
        <p:nvSpPr>
          <p:cNvPr id="5" name="Text Placeholder 2"/>
          <p:cNvSpPr>
            <a:spLocks noGrp="1"/>
          </p:cNvSpPr>
          <p:nvPr>
            <p:ph idx="1"/>
          </p:nvPr>
        </p:nvSpPr>
        <p:spPr>
          <a:xfrm>
            <a:off x="395288" y="1505582"/>
            <a:ext cx="8353424" cy="4671720"/>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Tree>
    <p:extLst>
      <p:ext uri="{BB962C8B-B14F-4D97-AF65-F5344CB8AC3E}">
        <p14:creationId xmlns:p14="http://schemas.microsoft.com/office/powerpoint/2010/main" val="1840089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中ページタイトル下線なしバージョン">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395288" y="379194"/>
            <a:ext cx="7886700" cy="774358"/>
          </a:xfrm>
          <a:prstGeom prst="rect">
            <a:avLst/>
          </a:prstGeom>
        </p:spPr>
        <p:txBody>
          <a:bodyPr/>
          <a:lstStyle/>
          <a:p>
            <a:r>
              <a:rPr lang="ja-JP" altLang="en-US" dirty="0"/>
              <a:t>マスター タイトルの書式設定（下線なしバージョン）</a:t>
            </a:r>
            <a:br>
              <a:rPr lang="en-US" altLang="ja-JP" dirty="0"/>
            </a:br>
            <a:r>
              <a:rPr lang="en-US" altLang="ja-JP" dirty="0"/>
              <a:t>HGM</a:t>
            </a:r>
            <a:r>
              <a:rPr lang="ja-JP" altLang="en-US" dirty="0"/>
              <a:t>ゴシック</a:t>
            </a:r>
            <a:r>
              <a:rPr lang="en-US" altLang="ja-JP" dirty="0"/>
              <a:t>M</a:t>
            </a:r>
            <a:r>
              <a:rPr lang="ja-JP" altLang="en-US" dirty="0"/>
              <a:t>　サイズは</a:t>
            </a:r>
            <a:r>
              <a:rPr lang="en-US" altLang="ja-JP" dirty="0"/>
              <a:t>24PT</a:t>
            </a:r>
            <a:endParaRPr kumimoji="1" lang="ja-JP" altLang="en-US" dirty="0"/>
          </a:p>
        </p:txBody>
      </p:sp>
      <p:sp>
        <p:nvSpPr>
          <p:cNvPr id="5" name="Text Placeholder 2"/>
          <p:cNvSpPr>
            <a:spLocks noGrp="1"/>
          </p:cNvSpPr>
          <p:nvPr>
            <p:ph idx="1"/>
          </p:nvPr>
        </p:nvSpPr>
        <p:spPr>
          <a:xfrm>
            <a:off x="395288" y="1505582"/>
            <a:ext cx="8353424" cy="4671720"/>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Tree>
    <p:extLst>
      <p:ext uri="{BB962C8B-B14F-4D97-AF65-F5344CB8AC3E}">
        <p14:creationId xmlns:p14="http://schemas.microsoft.com/office/powerpoint/2010/main" val="4170340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AB804DA-2388-4551-8676-28CA3CDB9F8F}" type="datetimeFigureOut">
              <a:rPr kumimoji="1" lang="ja-JP" altLang="en-US" smtClean="0"/>
              <a:t>2021/2/8</a:t>
            </a:fld>
            <a:endParaRPr kumimoji="1" lang="ja-JP"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kumimoji="1" lang="ja-JP" altLang="en-US"/>
          </a:p>
        </p:txBody>
      </p:sp>
    </p:spTree>
    <p:extLst>
      <p:ext uri="{BB962C8B-B14F-4D97-AF65-F5344CB8AC3E}">
        <p14:creationId xmlns:p14="http://schemas.microsoft.com/office/powerpoint/2010/main" val="40061739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18764" y="242224"/>
            <a:ext cx="663878" cy="667447"/>
          </a:xfrm>
          <a:prstGeom prst="rect">
            <a:avLst/>
          </a:prstGeom>
        </p:spPr>
      </p:pic>
      <p:sp>
        <p:nvSpPr>
          <p:cNvPr id="4" name="テキスト プレースホルダー 2"/>
          <p:cNvSpPr txBox="1">
            <a:spLocks/>
          </p:cNvSpPr>
          <p:nvPr/>
        </p:nvSpPr>
        <p:spPr>
          <a:xfrm>
            <a:off x="229028" y="6588462"/>
            <a:ext cx="6371272" cy="166199"/>
          </a:xfrm>
          <a:prstGeom prst="rect">
            <a:avLst/>
          </a:prstGeom>
        </p:spPr>
        <p:txBody>
          <a:bodyPr tIns="0" bIns="0">
            <a:spAutoFit/>
          </a:bodyPr>
          <a:lstStyle>
            <a:lvl1pPr marL="0" indent="0" algn="l" defTabSz="914400" rtl="0" eaLnBrk="1" latinLnBrk="0" hangingPunct="1">
              <a:lnSpc>
                <a:spcPct val="90000"/>
              </a:lnSpc>
              <a:spcBef>
                <a:spcPts val="1000"/>
              </a:spcBef>
              <a:buFontTx/>
              <a:buNone/>
              <a:defRPr kumimoji="1"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Copyright 2021 Japan</a:t>
            </a:r>
            <a:r>
              <a:rPr lang="ja-JP" altLang="en-US" dirty="0"/>
              <a:t> </a:t>
            </a:r>
            <a:r>
              <a:rPr lang="en-US" altLang="ja-JP" dirty="0"/>
              <a:t>Agency</a:t>
            </a:r>
            <a:r>
              <a:rPr lang="ja-JP" altLang="en-US" dirty="0"/>
              <a:t> </a:t>
            </a:r>
            <a:r>
              <a:rPr lang="en-US" altLang="ja-JP" dirty="0"/>
              <a:t>for</a:t>
            </a:r>
            <a:r>
              <a:rPr lang="ja-JP" altLang="en-US" dirty="0"/>
              <a:t> </a:t>
            </a:r>
            <a:r>
              <a:rPr lang="en-US" altLang="ja-JP" dirty="0"/>
              <a:t>Medical</a:t>
            </a:r>
            <a:r>
              <a:rPr lang="ja-JP" altLang="en-US" dirty="0"/>
              <a:t> </a:t>
            </a:r>
            <a:r>
              <a:rPr lang="en-US" altLang="ja-JP" dirty="0"/>
              <a:t>Research</a:t>
            </a:r>
            <a:r>
              <a:rPr lang="ja-JP" altLang="en-US" dirty="0"/>
              <a:t> </a:t>
            </a:r>
            <a:r>
              <a:rPr lang="en-US" altLang="ja-JP" dirty="0"/>
              <a:t>and</a:t>
            </a:r>
            <a:r>
              <a:rPr lang="ja-JP" altLang="en-US" dirty="0"/>
              <a:t> </a:t>
            </a:r>
            <a:r>
              <a:rPr lang="en-US" altLang="ja-JP" dirty="0"/>
              <a:t>Development. All Rights Reserved.</a:t>
            </a:r>
            <a:endParaRPr lang="ja-JP" altLang="en-US" dirty="0"/>
          </a:p>
        </p:txBody>
      </p:sp>
      <p:sp>
        <p:nvSpPr>
          <p:cNvPr id="6" name="スライド番号プレースホルダー 5"/>
          <p:cNvSpPr txBox="1">
            <a:spLocks/>
          </p:cNvSpPr>
          <p:nvPr userDrawn="1"/>
        </p:nvSpPr>
        <p:spPr>
          <a:xfrm>
            <a:off x="6795864" y="6358108"/>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3FA57C-AB59-4833-AF31-95C44D5249F2}" type="slidenum">
              <a:rPr lang="ja-JP" altLang="en-US" sz="2400" baseline="0" smtClean="0">
                <a:solidFill>
                  <a:prstClr val="black">
                    <a:tint val="75000"/>
                  </a:prstClr>
                </a:solidFill>
              </a:rPr>
              <a:pPr/>
              <a:t>‹#›</a:t>
            </a:fld>
            <a:endParaRPr lang="ja-JP" altLang="en-US" sz="2400" baseline="0" dirty="0">
              <a:solidFill>
                <a:prstClr val="black">
                  <a:tint val="75000"/>
                </a:prstClr>
              </a:solidFill>
            </a:endParaRPr>
          </a:p>
        </p:txBody>
      </p:sp>
    </p:spTree>
    <p:extLst>
      <p:ext uri="{BB962C8B-B14F-4D97-AF65-F5344CB8AC3E}">
        <p14:creationId xmlns:p14="http://schemas.microsoft.com/office/powerpoint/2010/main" val="24399729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8" r:id="rId4"/>
  </p:sldLayoutIdLst>
  <p:txStyles>
    <p:titleStyle>
      <a:lvl1pPr algn="l" defTabSz="914400" rtl="0" eaLnBrk="1" latinLnBrk="0" hangingPunct="1">
        <a:lnSpc>
          <a:spcPct val="90000"/>
        </a:lnSpc>
        <a:spcBef>
          <a:spcPct val="0"/>
        </a:spcBef>
        <a:buNone/>
        <a:defRPr kumimoji="1" sz="2400" kern="1200">
          <a:solidFill>
            <a:schemeClr val="tx1"/>
          </a:solidFill>
          <a:latin typeface="HGSｺﾞｼｯｸM" panose="020B0600000000000000" pitchFamily="50" charset="-128"/>
          <a:ea typeface="HGSｺﾞｼｯｸM" panose="020B0600000000000000" pitchFamily="50" charset="-128"/>
          <a:cs typeface="+mj-cs"/>
        </a:defRPr>
      </a:lvl1pPr>
    </p:titleStyle>
    <p:bodyStyle>
      <a:lvl1pPr marL="0" indent="0" algn="ctr" defTabSz="914400" rtl="0" eaLnBrk="1" latinLnBrk="0" hangingPunct="1">
        <a:lnSpc>
          <a:spcPct val="90000"/>
        </a:lnSpc>
        <a:spcBef>
          <a:spcPts val="1000"/>
        </a:spcBef>
        <a:buFontTx/>
        <a:buNone/>
        <a:defRPr kumimoji="1"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88490" y="2388097"/>
            <a:ext cx="7933480" cy="436017"/>
          </a:xfrm>
        </p:spPr>
        <p:txBody>
          <a:bodyPr tIns="0" bIns="0" anchor="t" anchorCtr="0">
            <a:spAutoFit/>
          </a:bodyPr>
          <a:lstStyle/>
          <a:p>
            <a:pPr>
              <a:lnSpc>
                <a:spcPts val="3400"/>
              </a:lnSpc>
            </a:pPr>
            <a:r>
              <a:rPr lang="ja-JP" altLang="en-US" sz="2900" b="0" u="sng" dirty="0">
                <a:effectLst/>
                <a:latin typeface="HGPｺﾞｼｯｸE" panose="020B0900000000000000" pitchFamily="50" charset="-128"/>
                <a:ea typeface="HGPｺﾞｼｯｸE" panose="020B0900000000000000" pitchFamily="50" charset="-128"/>
              </a:rPr>
              <a:t>基盤技術開発プロジェクト</a:t>
            </a:r>
            <a:endParaRPr kumimoji="1" lang="ja-JP" altLang="en-US" sz="2900" b="0" u="sng" dirty="0">
              <a:effectLst/>
              <a:latin typeface="HGPｺﾞｼｯｸE" panose="020B0900000000000000" pitchFamily="50" charset="-128"/>
              <a:ea typeface="HGPｺﾞｼｯｸE" panose="020B0900000000000000" pitchFamily="50" charset="-128"/>
            </a:endParaRPr>
          </a:p>
        </p:txBody>
      </p:sp>
      <p:sp>
        <p:nvSpPr>
          <p:cNvPr id="4" name="テキスト ボックス 3"/>
          <p:cNvSpPr txBox="1"/>
          <p:nvPr/>
        </p:nvSpPr>
        <p:spPr>
          <a:xfrm>
            <a:off x="788490" y="5143354"/>
            <a:ext cx="5923416" cy="707886"/>
          </a:xfrm>
          <a:prstGeom prst="rect">
            <a:avLst/>
          </a:prstGeom>
          <a:noFill/>
        </p:spPr>
        <p:txBody>
          <a:bodyPr wrap="none" rtlCol="0">
            <a:spAutoFit/>
          </a:bodyPr>
          <a:lstStyle/>
          <a:p>
            <a:r>
              <a:rPr kumimoji="1" lang="ja-JP" altLang="en-US" sz="2000"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rPr>
              <a:t>国立研究開発法人日本医療研究開発機構（</a:t>
            </a:r>
            <a:r>
              <a:rPr kumimoji="1" lang="en-US" altLang="ja-JP" sz="2000"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rPr>
              <a:t>AMED</a:t>
            </a:r>
            <a:r>
              <a:rPr kumimoji="1" lang="ja-JP" altLang="en-US" sz="2000"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rPr>
              <a:t>）</a:t>
            </a:r>
            <a:endParaRPr kumimoji="1" lang="en-US" altLang="ja-JP" sz="2000"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endParaRPr>
          </a:p>
          <a:p>
            <a:r>
              <a:rPr lang="ja-JP" altLang="en-US" sz="2000" dirty="0">
                <a:latin typeface="HGPｺﾞｼｯｸM" panose="020B0600000000000000" pitchFamily="50" charset="-128"/>
                <a:ea typeface="HGPｺﾞｼｯｸM" panose="020B0600000000000000" pitchFamily="50" charset="-128"/>
                <a:cs typeface="メイリオ" panose="020B0604030504040204" pitchFamily="50" charset="-128"/>
              </a:rPr>
              <a:t>医療機器・ヘルスケア事業部 医療機器研究開発課</a:t>
            </a:r>
            <a:endParaRPr kumimoji="1" lang="ja-JP" altLang="en-US" sz="2000"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6" name="タイトル 1"/>
          <p:cNvSpPr txBox="1">
            <a:spLocks/>
          </p:cNvSpPr>
          <p:nvPr/>
        </p:nvSpPr>
        <p:spPr>
          <a:xfrm>
            <a:off x="803238" y="1839762"/>
            <a:ext cx="8245512" cy="378950"/>
          </a:xfrm>
          <a:prstGeom prst="rect">
            <a:avLst/>
          </a:prstGeom>
        </p:spPr>
        <p:txBody>
          <a:bodyPr wrap="square" tIns="0" bIns="0" anchor="t" anchorCtr="0">
            <a:spAutoFit/>
          </a:bodyPr>
          <a:lstStyle>
            <a:lvl1pPr algn="l" defTabSz="914400" rtl="0" eaLnBrk="1" latinLnBrk="0" hangingPunct="1">
              <a:lnSpc>
                <a:spcPct val="90000"/>
              </a:lnSpc>
              <a:spcBef>
                <a:spcPct val="0"/>
              </a:spcBef>
              <a:buNone/>
              <a:defRPr kumimoji="1" sz="3600" b="1" kern="120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j-cs"/>
              </a:defRPr>
            </a:lvl1pPr>
          </a:lstStyle>
          <a:p>
            <a:pPr>
              <a:lnSpc>
                <a:spcPts val="3400"/>
              </a:lnSpc>
            </a:pPr>
            <a:r>
              <a:rPr lang="ja-JP" altLang="en-US" sz="2400" b="0" u="sng" dirty="0">
                <a:effectLst/>
                <a:latin typeface="HGPｺﾞｼｯｸE" panose="020B0900000000000000" pitchFamily="50" charset="-128"/>
                <a:ea typeface="HGPｺﾞｼｯｸE" panose="020B0900000000000000" pitchFamily="50" charset="-128"/>
              </a:rPr>
              <a:t>医療機器等における先進的研究開発</a:t>
            </a:r>
            <a:r>
              <a:rPr lang="ja-JP" altLang="en-US" sz="2000" b="0" u="sng" dirty="0">
                <a:effectLst/>
                <a:latin typeface="HGPｺﾞｼｯｸE" panose="020B0900000000000000" pitchFamily="50" charset="-128"/>
                <a:ea typeface="HGPｺﾞｼｯｸE" panose="020B0900000000000000" pitchFamily="50" charset="-128"/>
              </a:rPr>
              <a:t>・</a:t>
            </a:r>
            <a:r>
              <a:rPr lang="ja-JP" altLang="en-US" sz="2400" b="0" u="sng" dirty="0">
                <a:effectLst/>
                <a:latin typeface="HGPｺﾞｼｯｸE" panose="020B0900000000000000" pitchFamily="50" charset="-128"/>
                <a:ea typeface="HGPｺﾞｼｯｸE" panose="020B0900000000000000" pitchFamily="50" charset="-128"/>
              </a:rPr>
              <a:t>開発体制強靭化事業</a:t>
            </a:r>
          </a:p>
        </p:txBody>
      </p:sp>
      <p:sp>
        <p:nvSpPr>
          <p:cNvPr id="8" name="タイトル 1"/>
          <p:cNvSpPr txBox="1">
            <a:spLocks/>
          </p:cNvSpPr>
          <p:nvPr/>
        </p:nvSpPr>
        <p:spPr>
          <a:xfrm>
            <a:off x="788490" y="2888203"/>
            <a:ext cx="3857938" cy="436017"/>
          </a:xfrm>
          <a:prstGeom prst="rect">
            <a:avLst/>
          </a:prstGeom>
        </p:spPr>
        <p:txBody>
          <a:bodyPr wrap="square" tIns="0" bIns="0" anchor="t" anchorCtr="0">
            <a:spAutoFit/>
          </a:bodyPr>
          <a:lstStyle>
            <a:lvl1pPr algn="l" defTabSz="914400" rtl="0" eaLnBrk="1" latinLnBrk="0" hangingPunct="1">
              <a:lnSpc>
                <a:spcPct val="90000"/>
              </a:lnSpc>
              <a:spcBef>
                <a:spcPct val="0"/>
              </a:spcBef>
              <a:buNone/>
              <a:defRPr kumimoji="1" sz="3600" b="1" kern="120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j-cs"/>
              </a:defRPr>
            </a:lvl1pPr>
          </a:lstStyle>
          <a:p>
            <a:pPr>
              <a:lnSpc>
                <a:spcPts val="3400"/>
              </a:lnSpc>
            </a:pPr>
            <a:r>
              <a:rPr lang="ja-JP" altLang="en-US" sz="2900" b="0" dirty="0">
                <a:effectLst/>
                <a:latin typeface="HGPｺﾞｼｯｸE" panose="020B0900000000000000" pitchFamily="50" charset="-128"/>
                <a:ea typeface="HGPｺﾞｼｯｸE" panose="020B0900000000000000" pitchFamily="50" charset="-128"/>
              </a:rPr>
              <a:t>公募説明資料 </a:t>
            </a:r>
            <a:r>
              <a:rPr lang="en-US" altLang="ja-JP" sz="2900" b="0" dirty="0">
                <a:effectLst/>
                <a:latin typeface="HGPｺﾞｼｯｸE" panose="020B0900000000000000" pitchFamily="50" charset="-128"/>
                <a:ea typeface="HGPｺﾞｼｯｸE" panose="020B0900000000000000" pitchFamily="50" charset="-128"/>
              </a:rPr>
              <a:t>(1/2)</a:t>
            </a:r>
            <a:endParaRPr lang="ja-JP" altLang="en-US" sz="2900" b="0" dirty="0">
              <a:effectLst/>
              <a:latin typeface="HGPｺﾞｼｯｸE" panose="020B0900000000000000" pitchFamily="50" charset="-128"/>
              <a:ea typeface="HGPｺﾞｼｯｸE" panose="020B0900000000000000" pitchFamily="50" charset="-128"/>
            </a:endParaRPr>
          </a:p>
        </p:txBody>
      </p:sp>
      <p:sp>
        <p:nvSpPr>
          <p:cNvPr id="7" name="テキスト ボックス 6"/>
          <p:cNvSpPr txBox="1"/>
          <p:nvPr/>
        </p:nvSpPr>
        <p:spPr>
          <a:xfrm>
            <a:off x="815384" y="4710483"/>
            <a:ext cx="1593706" cy="400110"/>
          </a:xfrm>
          <a:prstGeom prst="rect">
            <a:avLst/>
          </a:prstGeom>
          <a:noFill/>
        </p:spPr>
        <p:txBody>
          <a:bodyPr wrap="none" rtlCol="0">
            <a:spAutoFit/>
          </a:bodyPr>
          <a:lstStyle/>
          <a:p>
            <a:r>
              <a:rPr kumimoji="1" lang="ja-JP" altLang="en-US" sz="2000"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rPr>
              <a:t>令和</a:t>
            </a:r>
            <a:r>
              <a:rPr lang="en-US" altLang="ja-JP" sz="2000" dirty="0">
                <a:latin typeface="HGPｺﾞｼｯｸM" panose="020B0600000000000000" pitchFamily="50" charset="-128"/>
                <a:ea typeface="HGPｺﾞｼｯｸM" panose="020B0600000000000000" pitchFamily="50" charset="-128"/>
                <a:cs typeface="メイリオ" panose="020B0604030504040204" pitchFamily="50" charset="-128"/>
              </a:rPr>
              <a:t>3</a:t>
            </a:r>
            <a:r>
              <a:rPr kumimoji="1" lang="ja-JP" altLang="en-US" sz="2000"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rPr>
              <a:t>年 </a:t>
            </a:r>
            <a:r>
              <a:rPr kumimoji="1" lang="en-US" altLang="ja-JP" sz="2000"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rPr>
              <a:t>2</a:t>
            </a:r>
            <a:r>
              <a:rPr kumimoji="1" lang="ja-JP" altLang="en-US" sz="2000"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rPr>
              <a:t>月</a:t>
            </a:r>
          </a:p>
        </p:txBody>
      </p:sp>
      <p:sp>
        <p:nvSpPr>
          <p:cNvPr id="9" name="タイトル 1">
            <a:extLst>
              <a:ext uri="{FF2B5EF4-FFF2-40B4-BE49-F238E27FC236}">
                <a16:creationId xmlns:a16="http://schemas.microsoft.com/office/drawing/2014/main" id="{A7C61413-85FD-4594-BF7B-67C5502D79EF}"/>
              </a:ext>
            </a:extLst>
          </p:cNvPr>
          <p:cNvSpPr txBox="1">
            <a:spLocks/>
          </p:cNvSpPr>
          <p:nvPr/>
        </p:nvSpPr>
        <p:spPr>
          <a:xfrm>
            <a:off x="803238" y="1425381"/>
            <a:ext cx="2367665" cy="383246"/>
          </a:xfrm>
          <a:prstGeom prst="rect">
            <a:avLst/>
          </a:prstGeom>
        </p:spPr>
        <p:txBody>
          <a:bodyPr tIns="0" bIns="0" anchor="t" anchorCtr="0">
            <a:spAutoFit/>
          </a:bodyPr>
          <a:lstStyle>
            <a:lvl1pPr algn="l" defTabSz="914400" rtl="0" eaLnBrk="1" latinLnBrk="0" hangingPunct="1">
              <a:lnSpc>
                <a:spcPct val="90000"/>
              </a:lnSpc>
              <a:spcBef>
                <a:spcPct val="0"/>
              </a:spcBef>
              <a:buNone/>
              <a:defRPr kumimoji="1" sz="3600" b="1" kern="1200">
                <a:solidFill>
                  <a:schemeClr val="tx1"/>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cs typeface="+mj-cs"/>
              </a:defRPr>
            </a:lvl1pPr>
          </a:lstStyle>
          <a:p>
            <a:pPr>
              <a:lnSpc>
                <a:spcPts val="3400"/>
              </a:lnSpc>
            </a:pPr>
            <a:r>
              <a:rPr lang="ja-JP" altLang="en-US" sz="2400" b="0" dirty="0">
                <a:effectLst/>
                <a:latin typeface="HGPｺﾞｼｯｸE" panose="020B0900000000000000" pitchFamily="50" charset="-128"/>
                <a:ea typeface="HGPｺﾞｼｯｸE" panose="020B0900000000000000" pitchFamily="50" charset="-128"/>
              </a:rPr>
              <a:t>令和</a:t>
            </a:r>
            <a:r>
              <a:rPr lang="en-US" altLang="ja-JP" sz="2400" b="0" dirty="0">
                <a:effectLst/>
                <a:latin typeface="HGPｺﾞｼｯｸE" panose="020B0900000000000000" pitchFamily="50" charset="-128"/>
                <a:ea typeface="HGPｺﾞｼｯｸE" panose="020B0900000000000000" pitchFamily="50" charset="-128"/>
              </a:rPr>
              <a:t>3</a:t>
            </a:r>
            <a:r>
              <a:rPr lang="ja-JP" altLang="en-US" sz="2400" b="0" dirty="0">
                <a:effectLst/>
                <a:latin typeface="HGPｺﾞｼｯｸE" panose="020B0900000000000000" pitchFamily="50" charset="-128"/>
                <a:ea typeface="HGPｺﾞｼｯｸE" panose="020B0900000000000000" pitchFamily="50" charset="-128"/>
              </a:rPr>
              <a:t>年度</a:t>
            </a:r>
          </a:p>
        </p:txBody>
      </p:sp>
      <p:pic>
        <p:nvPicPr>
          <p:cNvPr id="3" name="オーディオ 2">
            <a:hlinkClick r:id="" action="ppaction://media"/>
            <a:extLst>
              <a:ext uri="{FF2B5EF4-FFF2-40B4-BE49-F238E27FC236}">
                <a16:creationId xmlns:a16="http://schemas.microsoft.com/office/drawing/2014/main" id="{12FAB5CC-0774-4C73-B67D-A35E511BC5E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000882727"/>
      </p:ext>
    </p:extLst>
  </p:cSld>
  <p:clrMapOvr>
    <a:masterClrMapping/>
  </p:clrMapOvr>
  <mc:AlternateContent xmlns:mc="http://schemas.openxmlformats.org/markup-compatibility/2006">
    <mc:Choice xmlns:p14="http://schemas.microsoft.com/office/powerpoint/2010/main" Requires="p14">
      <p:transition spd="slow" p14:dur="1500" advClick="0" advTm="26639">
        <p:push dir="u"/>
      </p:transition>
    </mc:Choice>
    <mc:Fallback>
      <p:transition spd="slow" advClick="0" advTm="26639">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88489" y="2935704"/>
            <a:ext cx="6781892" cy="487719"/>
          </a:xfrm>
        </p:spPr>
        <p:txBody>
          <a:bodyPr tIns="0" bIns="0" anchor="t" anchorCtr="0">
            <a:normAutofit/>
          </a:bodyPr>
          <a:lstStyle/>
          <a:p>
            <a:pPr>
              <a:lnSpc>
                <a:spcPts val="3400"/>
              </a:lnSpc>
            </a:pPr>
            <a:r>
              <a:rPr kumimoji="1" lang="ja-JP" altLang="en-US" sz="3200" b="0" dirty="0">
                <a:effectLst/>
                <a:latin typeface="HGPｺﾞｼｯｸE" panose="020B0900000000000000" pitchFamily="50" charset="-128"/>
                <a:ea typeface="HGPｺﾞｼｯｸE" panose="020B0900000000000000" pitchFamily="50" charset="-128"/>
              </a:rPr>
              <a:t>公募要領説明資料</a:t>
            </a:r>
            <a:r>
              <a:rPr kumimoji="1" lang="en-US" altLang="ja-JP" sz="3200" b="0" dirty="0">
                <a:effectLst/>
                <a:latin typeface="HGPｺﾞｼｯｸE" panose="020B0900000000000000" pitchFamily="50" charset="-128"/>
                <a:ea typeface="HGPｺﾞｼｯｸE" panose="020B0900000000000000" pitchFamily="50" charset="-128"/>
              </a:rPr>
              <a:t>(1/2)</a:t>
            </a:r>
            <a:r>
              <a:rPr kumimoji="1" lang="ja-JP" altLang="en-US" sz="3200" b="0" dirty="0">
                <a:effectLst/>
                <a:latin typeface="HGPｺﾞｼｯｸE" panose="020B0900000000000000" pitchFamily="50" charset="-128"/>
                <a:ea typeface="HGPｺﾞｼｯｸE" panose="020B0900000000000000" pitchFamily="50" charset="-128"/>
              </a:rPr>
              <a:t>へ続きます。</a:t>
            </a:r>
          </a:p>
        </p:txBody>
      </p:sp>
    </p:spTree>
    <p:extLst>
      <p:ext uri="{BB962C8B-B14F-4D97-AF65-F5344CB8AC3E}">
        <p14:creationId xmlns:p14="http://schemas.microsoft.com/office/powerpoint/2010/main" val="91686921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88490" y="2935704"/>
            <a:ext cx="2131173" cy="487719"/>
          </a:xfrm>
        </p:spPr>
        <p:txBody>
          <a:bodyPr tIns="0" bIns="0" anchor="t" anchorCtr="0">
            <a:normAutofit/>
          </a:bodyPr>
          <a:lstStyle/>
          <a:p>
            <a:pPr>
              <a:lnSpc>
                <a:spcPts val="3400"/>
              </a:lnSpc>
            </a:pPr>
            <a:r>
              <a:rPr lang="en-US" altLang="ja-JP" sz="3200" b="0" dirty="0">
                <a:effectLst/>
                <a:latin typeface="HGPｺﾞｼｯｸE" panose="020B0900000000000000" pitchFamily="50" charset="-128"/>
                <a:ea typeface="HGPｺﾞｼｯｸE" panose="020B0900000000000000" pitchFamily="50" charset="-128"/>
              </a:rPr>
              <a:t>Contents</a:t>
            </a:r>
            <a:endParaRPr kumimoji="1" lang="ja-JP" altLang="en-US" sz="3200" b="0" dirty="0">
              <a:effectLst/>
              <a:latin typeface="HGPｺﾞｼｯｸE" panose="020B0900000000000000" pitchFamily="50" charset="-128"/>
              <a:ea typeface="HGPｺﾞｼｯｸE" panose="020B0900000000000000" pitchFamily="50" charset="-128"/>
            </a:endParaRPr>
          </a:p>
        </p:txBody>
      </p:sp>
      <p:sp>
        <p:nvSpPr>
          <p:cNvPr id="4" name="テキスト ボックス 3"/>
          <p:cNvSpPr txBox="1"/>
          <p:nvPr/>
        </p:nvSpPr>
        <p:spPr>
          <a:xfrm>
            <a:off x="788490" y="3667480"/>
            <a:ext cx="2821606" cy="1123064"/>
          </a:xfrm>
          <a:prstGeom prst="rect">
            <a:avLst/>
          </a:prstGeom>
          <a:noFill/>
        </p:spPr>
        <p:txBody>
          <a:bodyPr wrap="none" rtlCol="0">
            <a:spAutoFit/>
          </a:bodyPr>
          <a:lstStyle/>
          <a:p>
            <a:pPr>
              <a:lnSpc>
                <a:spcPts val="2800"/>
              </a:lnSpc>
            </a:pPr>
            <a:r>
              <a:rPr lang="ja-JP" altLang="en-US" sz="2000" dirty="0">
                <a:latin typeface="HGPｺﾞｼｯｸE" panose="020B0900000000000000" pitchFamily="50" charset="-128"/>
                <a:ea typeface="HGPｺﾞｼｯｸE" panose="020B0900000000000000" pitchFamily="50" charset="-128"/>
                <a:cs typeface="メイリオ" panose="020B0604030504040204" pitchFamily="50" charset="-128"/>
              </a:rPr>
              <a:t>１．事業</a:t>
            </a:r>
            <a:r>
              <a:rPr lang="ja-JP" altLang="en-US" sz="2000" dirty="0">
                <a:latin typeface="HGPｺﾞｼｯｸE" panose="020B0900000000000000" pitchFamily="50" charset="-128"/>
                <a:ea typeface="HGPｺﾞｼｯｸE" panose="020B0900000000000000" pitchFamily="50" charset="-128"/>
              </a:rPr>
              <a:t>の概要</a:t>
            </a:r>
            <a:endParaRPr kumimoji="1" lang="en-US" altLang="ja-JP" sz="2000" dirty="0">
              <a:solidFill>
                <a:schemeClr val="tx1"/>
              </a:solidFill>
              <a:latin typeface="HGPｺﾞｼｯｸE" panose="020B0900000000000000" pitchFamily="50" charset="-128"/>
              <a:ea typeface="HGPｺﾞｼｯｸE" panose="020B0900000000000000" pitchFamily="50" charset="-128"/>
              <a:cs typeface="メイリオ" panose="020B0604030504040204" pitchFamily="50" charset="-128"/>
            </a:endParaRPr>
          </a:p>
          <a:p>
            <a:pPr>
              <a:lnSpc>
                <a:spcPts val="2800"/>
              </a:lnSpc>
            </a:pPr>
            <a:r>
              <a:rPr lang="ja-JP" altLang="en-US" sz="2000" dirty="0">
                <a:solidFill>
                  <a:schemeClr val="bg1">
                    <a:lumMod val="50000"/>
                  </a:schemeClr>
                </a:solidFill>
                <a:latin typeface="HGPｺﾞｼｯｸE" panose="020B0900000000000000" pitchFamily="50" charset="-128"/>
                <a:ea typeface="HGPｺﾞｼｯｸE" panose="020B0900000000000000" pitchFamily="50" charset="-128"/>
                <a:cs typeface="メイリオ" panose="020B0604030504040204" pitchFamily="50" charset="-128"/>
              </a:rPr>
              <a:t>２．</a:t>
            </a:r>
            <a:r>
              <a:rPr lang="zh-TW" altLang="en-US" sz="2000" dirty="0">
                <a:solidFill>
                  <a:schemeClr val="bg1">
                    <a:lumMod val="50000"/>
                  </a:schemeClr>
                </a:solidFill>
                <a:latin typeface="HGPｺﾞｼｯｸE" panose="020B0900000000000000" pitchFamily="50" charset="-128"/>
                <a:ea typeface="HGPｺﾞｼｯｸE" panose="020B0900000000000000" pitchFamily="50" charset="-128"/>
                <a:cs typeface="メイリオ" panose="020B0604030504040204" pitchFamily="50" charset="-128"/>
              </a:rPr>
              <a:t>研究開発課題</a:t>
            </a:r>
            <a:r>
              <a:rPr lang="ja-JP" altLang="en-US" sz="2000" dirty="0">
                <a:solidFill>
                  <a:schemeClr val="bg1">
                    <a:lumMod val="50000"/>
                  </a:schemeClr>
                </a:solidFill>
                <a:latin typeface="HGPｺﾞｼｯｸE" panose="020B0900000000000000" pitchFamily="50" charset="-128"/>
                <a:ea typeface="HGPｺﾞｼｯｸE" panose="020B0900000000000000" pitchFamily="50" charset="-128"/>
                <a:cs typeface="メイリオ" panose="020B0604030504040204" pitchFamily="50" charset="-128"/>
              </a:rPr>
              <a:t>の概要</a:t>
            </a:r>
            <a:endParaRPr lang="en-US" altLang="ja-JP" sz="2000" dirty="0">
              <a:solidFill>
                <a:schemeClr val="bg1">
                  <a:lumMod val="50000"/>
                </a:schemeClr>
              </a:solidFill>
              <a:latin typeface="HGPｺﾞｼｯｸE" panose="020B0900000000000000" pitchFamily="50" charset="-128"/>
              <a:ea typeface="HGPｺﾞｼｯｸE" panose="020B0900000000000000" pitchFamily="50" charset="-128"/>
              <a:cs typeface="メイリオ" panose="020B0604030504040204" pitchFamily="50" charset="-128"/>
            </a:endParaRPr>
          </a:p>
          <a:p>
            <a:pPr>
              <a:lnSpc>
                <a:spcPts val="2800"/>
              </a:lnSpc>
            </a:pPr>
            <a:r>
              <a:rPr lang="ja-JP" altLang="en-US" sz="2000" dirty="0">
                <a:solidFill>
                  <a:schemeClr val="bg1">
                    <a:lumMod val="50000"/>
                  </a:schemeClr>
                </a:solidFill>
                <a:latin typeface="HGPｺﾞｼｯｸE" panose="020B0900000000000000" pitchFamily="50" charset="-128"/>
                <a:ea typeface="HGPｺﾞｼｯｸE" panose="020B0900000000000000" pitchFamily="50" charset="-128"/>
                <a:cs typeface="メイリオ" panose="020B0604030504040204" pitchFamily="50" charset="-128"/>
              </a:rPr>
              <a:t>３．ご参考</a:t>
            </a:r>
          </a:p>
        </p:txBody>
      </p:sp>
      <p:pic>
        <p:nvPicPr>
          <p:cNvPr id="3" name="オーディオ 2">
            <a:hlinkClick r:id="" action="ppaction://media"/>
            <a:extLst>
              <a:ext uri="{FF2B5EF4-FFF2-40B4-BE49-F238E27FC236}">
                <a16:creationId xmlns:a16="http://schemas.microsoft.com/office/drawing/2014/main" id="{7EDF61D1-5300-4E67-8368-3D146AD3681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817519096"/>
      </p:ext>
    </p:extLst>
  </p:cSld>
  <p:clrMapOvr>
    <a:masterClrMapping/>
  </p:clrMapOvr>
  <p:transition spd="slow" advTm="1174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88490" y="2935704"/>
            <a:ext cx="7521321" cy="487719"/>
          </a:xfrm>
        </p:spPr>
        <p:txBody>
          <a:bodyPr tIns="0" bIns="0" anchor="t" anchorCtr="0">
            <a:normAutofit/>
          </a:bodyPr>
          <a:lstStyle/>
          <a:p>
            <a:pPr>
              <a:lnSpc>
                <a:spcPts val="2800"/>
              </a:lnSpc>
            </a:pPr>
            <a:r>
              <a:rPr lang="ja-JP" altLang="en-US" sz="2400" b="0" dirty="0">
                <a:latin typeface="HGPｺﾞｼｯｸE" panose="020B0900000000000000" pitchFamily="50" charset="-128"/>
                <a:ea typeface="HGPｺﾞｼｯｸE" panose="020B0900000000000000" pitchFamily="50" charset="-128"/>
                <a:cs typeface="メイリオ" panose="020B0604030504040204" pitchFamily="50" charset="-128"/>
              </a:rPr>
              <a:t>１．</a:t>
            </a:r>
            <a:r>
              <a:rPr lang="ja-JP" altLang="en-US" sz="2400" b="0" dirty="0">
                <a:latin typeface="HGPｺﾞｼｯｸE" panose="020B0900000000000000" pitchFamily="50" charset="-128"/>
                <a:ea typeface="HGPｺﾞｼｯｸE" panose="020B0900000000000000" pitchFamily="50" charset="-128"/>
              </a:rPr>
              <a:t>事業</a:t>
            </a:r>
            <a:r>
              <a:rPr lang="ja-JP" altLang="en-US" sz="2400" b="0" dirty="0">
                <a:latin typeface="HGPｺﾞｼｯｸE" panose="020B0900000000000000" pitchFamily="50" charset="-128"/>
                <a:ea typeface="HGPｺﾞｼｯｸE" panose="020B0900000000000000" pitchFamily="50" charset="-128"/>
                <a:cs typeface="メイリオ" panose="020B0604030504040204" pitchFamily="50" charset="-128"/>
              </a:rPr>
              <a:t>の概要</a:t>
            </a:r>
            <a:endParaRPr lang="en-US" altLang="ja-JP" sz="2400" b="0" dirty="0">
              <a:latin typeface="HGPｺﾞｼｯｸE" panose="020B0900000000000000" pitchFamily="50" charset="-128"/>
              <a:ea typeface="HGPｺﾞｼｯｸE" panose="020B0900000000000000" pitchFamily="50" charset="-128"/>
              <a:cs typeface="メイリオ" panose="020B0604030504040204" pitchFamily="50" charset="-128"/>
            </a:endParaRPr>
          </a:p>
        </p:txBody>
      </p:sp>
      <p:pic>
        <p:nvPicPr>
          <p:cNvPr id="4" name="オーディオ 3">
            <a:hlinkClick r:id="" action="ppaction://media"/>
            <a:extLst>
              <a:ext uri="{FF2B5EF4-FFF2-40B4-BE49-F238E27FC236}">
                <a16:creationId xmlns:a16="http://schemas.microsoft.com/office/drawing/2014/main" id="{98D33CC9-0ABE-43F3-8580-FC33084C3B5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154966391"/>
      </p:ext>
    </p:extLst>
  </p:cSld>
  <p:clrMapOvr>
    <a:masterClrMapping/>
  </p:clrMapOvr>
  <p:transition spd="slow" advTm="467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446600" y="1718253"/>
            <a:ext cx="8325926" cy="865846"/>
          </a:xfrm>
          <a:prstGeom prst="rect">
            <a:avLst/>
          </a:prstGeom>
          <a:solidFill>
            <a:srgbClr val="E1D8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3" name="タイトル 2"/>
          <p:cNvSpPr>
            <a:spLocks noGrp="1"/>
          </p:cNvSpPr>
          <p:nvPr>
            <p:ph type="title"/>
          </p:nvPr>
        </p:nvSpPr>
        <p:spPr>
          <a:xfrm>
            <a:off x="385985" y="562076"/>
            <a:ext cx="8348442" cy="280711"/>
          </a:xfrm>
        </p:spPr>
        <p:txBody>
          <a:bodyPr lIns="36000" tIns="0" rIns="36000" bIns="0" anchor="ctr" anchorCtr="0"/>
          <a:lstStyle/>
          <a:p>
            <a:r>
              <a:rPr lang="ja-JP" altLang="en-US" sz="2200" dirty="0">
                <a:latin typeface="HGPｺﾞｼｯｸE" panose="020B0900000000000000" pitchFamily="50" charset="-128"/>
                <a:ea typeface="HGPｺﾞｼｯｸE" panose="020B0900000000000000" pitchFamily="50" charset="-128"/>
              </a:rPr>
              <a:t>本事業の狙い</a:t>
            </a:r>
          </a:p>
        </p:txBody>
      </p:sp>
      <p:sp>
        <p:nvSpPr>
          <p:cNvPr id="11" name="タイトル 2"/>
          <p:cNvSpPr txBox="1">
            <a:spLocks/>
          </p:cNvSpPr>
          <p:nvPr/>
        </p:nvSpPr>
        <p:spPr>
          <a:xfrm>
            <a:off x="385985" y="1402670"/>
            <a:ext cx="7603116" cy="280711"/>
          </a:xfrm>
          <a:prstGeom prst="rect">
            <a:avLst/>
          </a:prstGeom>
        </p:spPr>
        <p:txBody>
          <a:bodyPr lIns="36000" tIns="0" rIns="36000" bIns="0" anchor="ctr" anchorCtr="0"/>
          <a:lstStyle>
            <a:lvl1pPr algn="l" defTabSz="914400" rtl="0" eaLnBrk="1" latinLnBrk="0" hangingPunct="1">
              <a:lnSpc>
                <a:spcPct val="90000"/>
              </a:lnSpc>
              <a:spcBef>
                <a:spcPct val="0"/>
              </a:spcBef>
              <a:buNone/>
              <a:defRPr kumimoji="1" sz="2400" kern="1200">
                <a:solidFill>
                  <a:schemeClr val="tx1"/>
                </a:solidFill>
                <a:latin typeface="HGSｺﾞｼｯｸM" panose="020B0600000000000000" pitchFamily="50" charset="-128"/>
                <a:ea typeface="HGSｺﾞｼｯｸM" panose="020B0600000000000000" pitchFamily="50" charset="-128"/>
                <a:cs typeface="+mj-cs"/>
              </a:defRPr>
            </a:lvl1pPr>
          </a:lstStyle>
          <a:p>
            <a:r>
              <a:rPr lang="ja-JP" altLang="en-US" sz="1800" dirty="0">
                <a:latin typeface="HGPｺﾞｼｯｸE" panose="020B0900000000000000" pitchFamily="50" charset="-128"/>
                <a:ea typeface="HGPｺﾞｼｯｸE" panose="020B0900000000000000" pitchFamily="50" charset="-128"/>
              </a:rPr>
              <a:t>■目的</a:t>
            </a:r>
          </a:p>
        </p:txBody>
      </p:sp>
      <p:sp>
        <p:nvSpPr>
          <p:cNvPr id="12" name="テキスト ボックス 11"/>
          <p:cNvSpPr txBox="1"/>
          <p:nvPr/>
        </p:nvSpPr>
        <p:spPr>
          <a:xfrm>
            <a:off x="1097631" y="1827054"/>
            <a:ext cx="7034463" cy="615553"/>
          </a:xfrm>
          <a:prstGeom prst="rect">
            <a:avLst/>
          </a:prstGeom>
          <a:noFill/>
        </p:spPr>
        <p:txBody>
          <a:bodyPr wrap="square" lIns="72000" tIns="0" rIns="0" bIns="0" rtlCol="0">
            <a:spAutoFit/>
          </a:bodyPr>
          <a:lstStyle/>
          <a:p>
            <a:pPr algn="just">
              <a:lnSpc>
                <a:spcPts val="2400"/>
              </a:lnSpc>
            </a:pPr>
            <a:r>
              <a:rPr lang="ja-JP" altLang="ja-JP" sz="2000" dirty="0">
                <a:solidFill>
                  <a:srgbClr val="6C4080"/>
                </a:solidFill>
                <a:latin typeface="HGPｺﾞｼｯｸE" panose="020B0900000000000000" pitchFamily="50" charset="-128"/>
                <a:ea typeface="HGPｺﾞｼｯｸE" panose="020B0900000000000000" pitchFamily="50" charset="-128"/>
              </a:rPr>
              <a:t>将来的な医療の変化と社会課題に対応する先進的な医療機器</a:t>
            </a:r>
            <a:r>
              <a:rPr lang="ja-JP" altLang="en-US" sz="2000" dirty="0">
                <a:solidFill>
                  <a:srgbClr val="6C4080"/>
                </a:solidFill>
                <a:latin typeface="HGPｺﾞｼｯｸE" panose="020B0900000000000000" pitchFamily="50" charset="-128"/>
                <a:ea typeface="HGPｺﾞｼｯｸE" panose="020B0900000000000000" pitchFamily="50" charset="-128"/>
              </a:rPr>
              <a:t>・</a:t>
            </a:r>
            <a:endParaRPr lang="en-US" altLang="ja-JP" sz="2000" dirty="0">
              <a:solidFill>
                <a:srgbClr val="6C4080"/>
              </a:solidFill>
              <a:latin typeface="HGPｺﾞｼｯｸE" panose="020B0900000000000000" pitchFamily="50" charset="-128"/>
              <a:ea typeface="HGPｺﾞｼｯｸE" panose="020B0900000000000000" pitchFamily="50" charset="-128"/>
            </a:endParaRPr>
          </a:p>
          <a:p>
            <a:pPr algn="just">
              <a:lnSpc>
                <a:spcPts val="2400"/>
              </a:lnSpc>
            </a:pPr>
            <a:r>
              <a:rPr lang="ja-JP" altLang="ja-JP" sz="2000" dirty="0">
                <a:solidFill>
                  <a:srgbClr val="6C4080"/>
                </a:solidFill>
                <a:latin typeface="HGPｺﾞｼｯｸE" panose="020B0900000000000000" pitchFamily="50" charset="-128"/>
                <a:ea typeface="HGPｺﾞｼｯｸE" panose="020B0900000000000000" pitchFamily="50" charset="-128"/>
              </a:rPr>
              <a:t>システム等を開発し</a:t>
            </a:r>
            <a:r>
              <a:rPr lang="ja-JP" altLang="en-US" sz="2000" dirty="0">
                <a:solidFill>
                  <a:srgbClr val="6C4080"/>
                </a:solidFill>
                <a:latin typeface="HGPｺﾞｼｯｸE" panose="020B0900000000000000" pitchFamily="50" charset="-128"/>
                <a:ea typeface="HGPｺﾞｼｯｸE" panose="020B0900000000000000" pitchFamily="50" charset="-128"/>
              </a:rPr>
              <a:t>、</a:t>
            </a:r>
            <a:r>
              <a:rPr lang="ja-JP" altLang="ja-JP" sz="2000" dirty="0">
                <a:solidFill>
                  <a:srgbClr val="6C4080"/>
                </a:solidFill>
                <a:latin typeface="HGPｺﾞｼｯｸE" panose="020B0900000000000000" pitchFamily="50" charset="-128"/>
                <a:ea typeface="HGPｺﾞｼｯｸE" panose="020B0900000000000000" pitchFamily="50" charset="-128"/>
              </a:rPr>
              <a:t>国内外への展開・普及を</a:t>
            </a:r>
            <a:r>
              <a:rPr lang="ja-JP" altLang="en-US" sz="2000" dirty="0">
                <a:solidFill>
                  <a:srgbClr val="6C4080"/>
                </a:solidFill>
                <a:latin typeface="HGPｺﾞｼｯｸE" panose="020B0900000000000000" pitchFamily="50" charset="-128"/>
                <a:ea typeface="HGPｺﾞｼｯｸE" panose="020B0900000000000000" pitchFamily="50" charset="-128"/>
              </a:rPr>
              <a:t>目的とします。</a:t>
            </a:r>
            <a:endParaRPr lang="en-US" altLang="ja-JP" sz="2000" dirty="0">
              <a:solidFill>
                <a:srgbClr val="6C4080"/>
              </a:solidFill>
              <a:latin typeface="HGPｺﾞｼｯｸE" panose="020B0900000000000000" pitchFamily="50" charset="-128"/>
              <a:ea typeface="HGPｺﾞｼｯｸE" panose="020B0900000000000000" pitchFamily="50" charset="-128"/>
            </a:endParaRPr>
          </a:p>
        </p:txBody>
      </p:sp>
      <p:sp>
        <p:nvSpPr>
          <p:cNvPr id="13" name="下矢印 12"/>
          <p:cNvSpPr/>
          <p:nvPr/>
        </p:nvSpPr>
        <p:spPr>
          <a:xfrm>
            <a:off x="4018671" y="2756573"/>
            <a:ext cx="1192381" cy="428645"/>
          </a:xfrm>
          <a:prstGeom prst="downArrow">
            <a:avLst>
              <a:gd name="adj1" fmla="val 58072"/>
              <a:gd name="adj2" fmla="val 67063"/>
            </a:avLst>
          </a:prstGeom>
          <a:solidFill>
            <a:srgbClr val="413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401179" y="3242826"/>
            <a:ext cx="6427368" cy="666849"/>
          </a:xfrm>
          <a:prstGeom prst="rect">
            <a:avLst/>
          </a:prstGeom>
          <a:noFill/>
        </p:spPr>
        <p:txBody>
          <a:bodyPr wrap="square" lIns="72000" tIns="0" rIns="0" bIns="0" rtlCol="0">
            <a:spAutoFit/>
          </a:bodyPr>
          <a:lstStyle/>
          <a:p>
            <a:pPr algn="ctr">
              <a:lnSpc>
                <a:spcPts val="2600"/>
              </a:lnSpc>
            </a:pPr>
            <a:r>
              <a:rPr lang="ja-JP" altLang="ja-JP" sz="2400" dirty="0">
                <a:latin typeface="HGPｺﾞｼｯｸE" panose="020B0900000000000000" pitchFamily="50" charset="-128"/>
                <a:ea typeface="HGPｺﾞｼｯｸE" panose="020B0900000000000000" pitchFamily="50" charset="-128"/>
              </a:rPr>
              <a:t>『世界最高水準の技術を用いた医療の提供』</a:t>
            </a:r>
            <a:endParaRPr lang="en-US" altLang="ja-JP" sz="2400" dirty="0">
              <a:latin typeface="HGPｺﾞｼｯｸE" panose="020B0900000000000000" pitchFamily="50" charset="-128"/>
              <a:ea typeface="HGPｺﾞｼｯｸE" panose="020B0900000000000000" pitchFamily="50" charset="-128"/>
            </a:endParaRPr>
          </a:p>
          <a:p>
            <a:pPr algn="ctr">
              <a:lnSpc>
                <a:spcPts val="2600"/>
              </a:lnSpc>
            </a:pPr>
            <a:r>
              <a:rPr lang="ja-JP" altLang="en-US" sz="2400" dirty="0">
                <a:latin typeface="HGPｺﾞｼｯｸE" panose="020B0900000000000000" pitchFamily="50" charset="-128"/>
                <a:ea typeface="HGPｺﾞｼｯｸE" panose="020B0900000000000000" pitchFamily="50" charset="-128"/>
              </a:rPr>
              <a:t>および </a:t>
            </a:r>
            <a:r>
              <a:rPr lang="ja-JP" altLang="ja-JP" sz="2400" dirty="0">
                <a:latin typeface="HGPｺﾞｼｯｸE" panose="020B0900000000000000" pitchFamily="50" charset="-128"/>
                <a:ea typeface="HGPｺﾞｼｯｸE" panose="020B0900000000000000" pitchFamily="50" charset="-128"/>
              </a:rPr>
              <a:t>『経済成長への寄与』に貢献</a:t>
            </a:r>
            <a:endParaRPr lang="en-US" altLang="ja-JP" sz="2400" dirty="0">
              <a:solidFill>
                <a:srgbClr val="413047"/>
              </a:solidFill>
              <a:latin typeface="HGPｺﾞｼｯｸE" panose="020B0900000000000000" pitchFamily="50" charset="-128"/>
              <a:ea typeface="HGPｺﾞｼｯｸE" panose="020B0900000000000000" pitchFamily="50" charset="-128"/>
            </a:endParaRPr>
          </a:p>
        </p:txBody>
      </p:sp>
      <p:sp>
        <p:nvSpPr>
          <p:cNvPr id="18" name="タイトル 2">
            <a:extLst>
              <a:ext uri="{FF2B5EF4-FFF2-40B4-BE49-F238E27FC236}">
                <a16:creationId xmlns:a16="http://schemas.microsoft.com/office/drawing/2014/main" id="{808FBAA8-B2F6-489E-8F41-D627266D7B6A}"/>
              </a:ext>
            </a:extLst>
          </p:cNvPr>
          <p:cNvSpPr txBox="1">
            <a:spLocks/>
          </p:cNvSpPr>
          <p:nvPr/>
        </p:nvSpPr>
        <p:spPr>
          <a:xfrm>
            <a:off x="7079225" y="1078897"/>
            <a:ext cx="1860657" cy="221599"/>
          </a:xfrm>
          <a:prstGeom prst="rect">
            <a:avLst/>
          </a:prstGeom>
        </p:spPr>
        <p:txBody>
          <a:bodyPr wrap="square" lIns="36000" tIns="0" rIns="36000" bIns="0" anchor="t" anchorCtr="0">
            <a:spAutoFit/>
          </a:bodyPr>
          <a:lstStyle>
            <a:lvl1pPr algn="l" defTabSz="914400" rtl="0" eaLnBrk="1" latinLnBrk="0" hangingPunct="1">
              <a:lnSpc>
                <a:spcPct val="90000"/>
              </a:lnSpc>
              <a:spcBef>
                <a:spcPct val="0"/>
              </a:spcBef>
              <a:buNone/>
              <a:defRPr kumimoji="1" sz="2400" kern="1200">
                <a:solidFill>
                  <a:schemeClr val="tx1"/>
                </a:solidFill>
                <a:latin typeface="HGSｺﾞｼｯｸM" panose="020B0600000000000000" pitchFamily="50" charset="-128"/>
                <a:ea typeface="HGSｺﾞｼｯｸM" panose="020B0600000000000000" pitchFamily="50" charset="-128"/>
                <a:cs typeface="+mj-cs"/>
              </a:defRPr>
            </a:lvl1pPr>
          </a:lstStyle>
          <a:p>
            <a:pPr algn="r"/>
            <a:r>
              <a:rPr lang="ja-JP" altLang="en-US" sz="1600" dirty="0">
                <a:latin typeface="HGPｺﾞｼｯｸE" panose="020B0900000000000000" pitchFamily="50" charset="-128"/>
                <a:ea typeface="HGPｺﾞｼｯｸE" panose="020B0900000000000000" pitchFamily="50" charset="-128"/>
              </a:rPr>
              <a:t>公募要領</a:t>
            </a:r>
            <a:r>
              <a:rPr lang="en-US" altLang="ja-JP" sz="1600" dirty="0">
                <a:latin typeface="HGPｺﾞｼｯｸE" panose="020B0900000000000000" pitchFamily="50" charset="-128"/>
                <a:ea typeface="HGPｺﾞｼｯｸE" panose="020B0900000000000000" pitchFamily="50" charset="-128"/>
              </a:rPr>
              <a:t>【P4】</a:t>
            </a:r>
            <a:endParaRPr lang="ja-JP" altLang="en-US" sz="1600" dirty="0">
              <a:latin typeface="HGPｺﾞｼｯｸE" panose="020B0900000000000000" pitchFamily="50" charset="-128"/>
              <a:ea typeface="HGPｺﾞｼｯｸE" panose="020B0900000000000000" pitchFamily="50" charset="-128"/>
            </a:endParaRPr>
          </a:p>
        </p:txBody>
      </p:sp>
      <p:sp>
        <p:nvSpPr>
          <p:cNvPr id="22" name="正方形/長方形 21">
            <a:extLst>
              <a:ext uri="{FF2B5EF4-FFF2-40B4-BE49-F238E27FC236}">
                <a16:creationId xmlns:a16="http://schemas.microsoft.com/office/drawing/2014/main" id="{CCEB01EF-5B87-4293-9A65-FC7F3D4AE9E3}"/>
              </a:ext>
            </a:extLst>
          </p:cNvPr>
          <p:cNvSpPr/>
          <p:nvPr/>
        </p:nvSpPr>
        <p:spPr>
          <a:xfrm>
            <a:off x="725965" y="5372498"/>
            <a:ext cx="7591870" cy="822254"/>
          </a:xfrm>
          <a:prstGeom prst="rect">
            <a:avLst/>
          </a:prstGeom>
          <a:solidFill>
            <a:srgbClr val="E1D8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タイトル 2">
            <a:extLst>
              <a:ext uri="{FF2B5EF4-FFF2-40B4-BE49-F238E27FC236}">
                <a16:creationId xmlns:a16="http://schemas.microsoft.com/office/drawing/2014/main" id="{A7A28F35-08E9-44DD-8352-B0A3434C3259}"/>
              </a:ext>
            </a:extLst>
          </p:cNvPr>
          <p:cNvSpPr txBox="1">
            <a:spLocks/>
          </p:cNvSpPr>
          <p:nvPr/>
        </p:nvSpPr>
        <p:spPr>
          <a:xfrm>
            <a:off x="385985" y="3767566"/>
            <a:ext cx="2697457" cy="280711"/>
          </a:xfrm>
          <a:prstGeom prst="rect">
            <a:avLst/>
          </a:prstGeom>
        </p:spPr>
        <p:txBody>
          <a:bodyPr lIns="36000" tIns="0" rIns="36000" bIns="0" anchor="ctr" anchorCtr="0"/>
          <a:lstStyle>
            <a:lvl1pPr algn="l" defTabSz="914400" rtl="0" eaLnBrk="1" latinLnBrk="0" hangingPunct="1">
              <a:lnSpc>
                <a:spcPct val="90000"/>
              </a:lnSpc>
              <a:spcBef>
                <a:spcPct val="0"/>
              </a:spcBef>
              <a:buNone/>
              <a:defRPr kumimoji="1" sz="2400" kern="1200">
                <a:solidFill>
                  <a:schemeClr val="tx1"/>
                </a:solidFill>
                <a:latin typeface="HGSｺﾞｼｯｸM" panose="020B0600000000000000" pitchFamily="50" charset="-128"/>
                <a:ea typeface="HGSｺﾞｼｯｸM" panose="020B0600000000000000" pitchFamily="50" charset="-128"/>
                <a:cs typeface="+mj-cs"/>
              </a:defRPr>
            </a:lvl1pPr>
          </a:lstStyle>
          <a:p>
            <a:r>
              <a:rPr lang="ja-JP" altLang="en-US" sz="1800" dirty="0">
                <a:latin typeface="HGPｺﾞｼｯｸE" panose="020B0900000000000000" pitchFamily="50" charset="-128"/>
                <a:ea typeface="HGPｺﾞｼｯｸE" panose="020B0900000000000000" pitchFamily="50" charset="-128"/>
              </a:rPr>
              <a:t>■目標</a:t>
            </a:r>
          </a:p>
        </p:txBody>
      </p:sp>
      <p:sp>
        <p:nvSpPr>
          <p:cNvPr id="24" name="角丸四角形 14">
            <a:extLst>
              <a:ext uri="{FF2B5EF4-FFF2-40B4-BE49-F238E27FC236}">
                <a16:creationId xmlns:a16="http://schemas.microsoft.com/office/drawing/2014/main" id="{0E71CBD6-8516-4763-BB53-7DB85B4FB186}"/>
              </a:ext>
            </a:extLst>
          </p:cNvPr>
          <p:cNvSpPr/>
          <p:nvPr/>
        </p:nvSpPr>
        <p:spPr>
          <a:xfrm>
            <a:off x="457200" y="4110053"/>
            <a:ext cx="8315326" cy="817021"/>
          </a:xfrm>
          <a:prstGeom prst="roundRect">
            <a:avLst>
              <a:gd name="adj" fmla="val 8621"/>
            </a:avLst>
          </a:prstGeom>
          <a:solidFill>
            <a:schemeClr val="bg1"/>
          </a:solidFill>
          <a:ln w="28575">
            <a:solidFill>
              <a:srgbClr val="413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テキスト ボックス 24">
            <a:extLst>
              <a:ext uri="{FF2B5EF4-FFF2-40B4-BE49-F238E27FC236}">
                <a16:creationId xmlns:a16="http://schemas.microsoft.com/office/drawing/2014/main" id="{9C542371-68DD-4C4A-84FA-631F09B611B1}"/>
              </a:ext>
            </a:extLst>
          </p:cNvPr>
          <p:cNvSpPr txBox="1"/>
          <p:nvPr/>
        </p:nvSpPr>
        <p:spPr>
          <a:xfrm>
            <a:off x="514352" y="4199107"/>
            <a:ext cx="8220075" cy="573234"/>
          </a:xfrm>
          <a:prstGeom prst="rect">
            <a:avLst/>
          </a:prstGeom>
          <a:noFill/>
        </p:spPr>
        <p:txBody>
          <a:bodyPr wrap="square" lIns="108000" tIns="0" rIns="0" bIns="0" rtlCol="0">
            <a:spAutoFit/>
          </a:bodyPr>
          <a:lstStyle/>
          <a:p>
            <a:pPr>
              <a:lnSpc>
                <a:spcPts val="2400"/>
              </a:lnSpc>
            </a:pPr>
            <a:r>
              <a:rPr lang="ja-JP" altLang="en-US" sz="1600" dirty="0">
                <a:latin typeface="HGPｺﾞｼｯｸE" panose="020B0900000000000000" pitchFamily="50" charset="-128"/>
                <a:ea typeface="HGPｺﾞｼｯｸE" panose="020B0900000000000000" pitchFamily="50" charset="-128"/>
              </a:rPr>
              <a:t>・</a:t>
            </a:r>
            <a:r>
              <a:rPr lang="ja-JP" altLang="ja-JP" sz="1600" dirty="0">
                <a:latin typeface="HGPｺﾞｼｯｸE" panose="020B0900000000000000" pitchFamily="50" charset="-128"/>
                <a:ea typeface="HGPｺﾞｼｯｸE" panose="020B0900000000000000" pitchFamily="50" charset="-128"/>
              </a:rPr>
              <a:t>これまでにない画期的</a:t>
            </a:r>
            <a:r>
              <a:rPr lang="ja-JP" altLang="en-US" sz="1600" dirty="0">
                <a:latin typeface="HGPｺﾞｼｯｸE" panose="020B0900000000000000" pitchFamily="50" charset="-128"/>
                <a:ea typeface="HGPｺﾞｼｯｸE" panose="020B0900000000000000" pitchFamily="50" charset="-128"/>
              </a:rPr>
              <a:t>な</a:t>
            </a:r>
            <a:r>
              <a:rPr lang="en-US" altLang="ja-JP" sz="1600" dirty="0">
                <a:latin typeface="HGPｺﾞｼｯｸE" panose="020B0900000000000000" pitchFamily="50" charset="-128"/>
                <a:ea typeface="HGPｺﾞｼｯｸE" panose="020B0900000000000000" pitchFamily="50" charset="-128"/>
              </a:rPr>
              <a:t>､</a:t>
            </a:r>
            <a:r>
              <a:rPr lang="ja-JP" altLang="ja-JP" sz="1600" dirty="0">
                <a:latin typeface="HGPｺﾞｼｯｸE" panose="020B0900000000000000" pitchFamily="50" charset="-128"/>
                <a:ea typeface="HGPｺﾞｼｯｸE" panose="020B0900000000000000" pitchFamily="50" charset="-128"/>
              </a:rPr>
              <a:t>新たな医療機器を社会実装し、健康寿命の延伸、医療従事者の</a:t>
            </a:r>
            <a:endParaRPr lang="en-US" altLang="ja-JP" sz="1600" dirty="0">
              <a:latin typeface="HGPｺﾞｼｯｸE" panose="020B0900000000000000" pitchFamily="50" charset="-128"/>
              <a:ea typeface="HGPｺﾞｼｯｸE" panose="020B0900000000000000" pitchFamily="50" charset="-128"/>
            </a:endParaRPr>
          </a:p>
          <a:p>
            <a:pPr>
              <a:lnSpc>
                <a:spcPts val="2400"/>
              </a:lnSpc>
            </a:pPr>
            <a:r>
              <a:rPr lang="ja-JP" altLang="en-US" sz="1600" dirty="0">
                <a:latin typeface="HGPｺﾞｼｯｸE" panose="020B0900000000000000" pitchFamily="50" charset="-128"/>
                <a:ea typeface="HGPｺﾞｼｯｸE" panose="020B0900000000000000" pitchFamily="50" charset="-128"/>
              </a:rPr>
              <a:t>　</a:t>
            </a:r>
            <a:r>
              <a:rPr lang="ja-JP" altLang="ja-JP" sz="1600" dirty="0">
                <a:latin typeface="HGPｺﾞｼｯｸE" panose="020B0900000000000000" pitchFamily="50" charset="-128"/>
                <a:ea typeface="HGPｺﾞｼｯｸE" panose="020B0900000000000000" pitchFamily="50" charset="-128"/>
              </a:rPr>
              <a:t>負担の軽減、医療費削減などの社会的な問題を解決</a:t>
            </a:r>
            <a:r>
              <a:rPr lang="ja-JP" altLang="en-US" sz="1600" dirty="0">
                <a:latin typeface="HGPｺﾞｼｯｸE" panose="020B0900000000000000" pitchFamily="50" charset="-128"/>
                <a:ea typeface="HGPｺﾞｼｯｸE" panose="020B0900000000000000" pitchFamily="50" charset="-128"/>
              </a:rPr>
              <a:t>することを目指します。</a:t>
            </a:r>
            <a:endParaRPr lang="en-US" altLang="ja-JP" sz="1600" dirty="0">
              <a:latin typeface="HGPｺﾞｼｯｸE" panose="020B0900000000000000" pitchFamily="50" charset="-128"/>
              <a:ea typeface="HGPｺﾞｼｯｸE" panose="020B0900000000000000" pitchFamily="50" charset="-128"/>
            </a:endParaRPr>
          </a:p>
        </p:txBody>
      </p:sp>
      <p:sp>
        <p:nvSpPr>
          <p:cNvPr id="26" name="テキスト ボックス 25">
            <a:extLst>
              <a:ext uri="{FF2B5EF4-FFF2-40B4-BE49-F238E27FC236}">
                <a16:creationId xmlns:a16="http://schemas.microsoft.com/office/drawing/2014/main" id="{364FF33F-156E-4780-8CD4-34A5ECEBB1BA}"/>
              </a:ext>
            </a:extLst>
          </p:cNvPr>
          <p:cNvSpPr txBox="1"/>
          <p:nvPr/>
        </p:nvSpPr>
        <p:spPr>
          <a:xfrm>
            <a:off x="996099" y="5489966"/>
            <a:ext cx="7034463" cy="577530"/>
          </a:xfrm>
          <a:prstGeom prst="rect">
            <a:avLst/>
          </a:prstGeom>
          <a:noFill/>
        </p:spPr>
        <p:txBody>
          <a:bodyPr wrap="square" lIns="72000" tIns="0" rIns="0" bIns="0" rtlCol="0">
            <a:spAutoFit/>
          </a:bodyPr>
          <a:lstStyle/>
          <a:p>
            <a:pPr>
              <a:lnSpc>
                <a:spcPts val="2400"/>
              </a:lnSpc>
            </a:pPr>
            <a:r>
              <a:rPr lang="ja-JP" altLang="en-US" dirty="0">
                <a:latin typeface="HGPｺﾞｼｯｸE" panose="020B0900000000000000" pitchFamily="50" charset="-128"/>
                <a:ea typeface="HGPｺﾞｼｯｸE" panose="020B0900000000000000" pitchFamily="50" charset="-128"/>
              </a:rPr>
              <a:t>・令和９年度までに５件の医療機器等の実用化を目指します。</a:t>
            </a:r>
            <a:endParaRPr lang="en-US" altLang="ja-JP" dirty="0">
              <a:latin typeface="HGPｺﾞｼｯｸE" panose="020B0900000000000000" pitchFamily="50" charset="-128"/>
              <a:ea typeface="HGPｺﾞｼｯｸE" panose="020B0900000000000000" pitchFamily="50" charset="-128"/>
            </a:endParaRPr>
          </a:p>
          <a:p>
            <a:pPr>
              <a:lnSpc>
                <a:spcPts val="2400"/>
              </a:lnSpc>
            </a:pPr>
            <a:r>
              <a:rPr lang="ja-JP" altLang="en-US" dirty="0">
                <a:latin typeface="HGPｺﾞｼｯｸE" panose="020B0900000000000000" pitchFamily="50" charset="-128"/>
                <a:ea typeface="HGPｺﾞｼｯｸE" panose="020B0900000000000000" pitchFamily="50" charset="-128"/>
              </a:rPr>
              <a:t>・令和９年度までに９件のロボット介護・福祉用具の実用化を目指します。</a:t>
            </a:r>
            <a:endParaRPr lang="en-US" altLang="ja-JP" dirty="0">
              <a:latin typeface="HGPｺﾞｼｯｸE" panose="020B0900000000000000" pitchFamily="50" charset="-128"/>
              <a:ea typeface="HGPｺﾞｼｯｸE" panose="020B0900000000000000" pitchFamily="50" charset="-128"/>
            </a:endParaRPr>
          </a:p>
        </p:txBody>
      </p:sp>
      <p:sp>
        <p:nvSpPr>
          <p:cNvPr id="27" name="タイトル 2">
            <a:extLst>
              <a:ext uri="{FF2B5EF4-FFF2-40B4-BE49-F238E27FC236}">
                <a16:creationId xmlns:a16="http://schemas.microsoft.com/office/drawing/2014/main" id="{79434650-256B-47E5-BC45-BF8F319DA1B7}"/>
              </a:ext>
            </a:extLst>
          </p:cNvPr>
          <p:cNvSpPr txBox="1">
            <a:spLocks/>
          </p:cNvSpPr>
          <p:nvPr/>
        </p:nvSpPr>
        <p:spPr>
          <a:xfrm>
            <a:off x="385985" y="5091787"/>
            <a:ext cx="2697457" cy="280711"/>
          </a:xfrm>
          <a:prstGeom prst="rect">
            <a:avLst/>
          </a:prstGeom>
        </p:spPr>
        <p:txBody>
          <a:bodyPr lIns="36000" tIns="0" rIns="36000" bIns="0" anchor="ctr" anchorCtr="0"/>
          <a:lstStyle>
            <a:lvl1pPr algn="l" defTabSz="914400" rtl="0" eaLnBrk="1" latinLnBrk="0" hangingPunct="1">
              <a:lnSpc>
                <a:spcPct val="90000"/>
              </a:lnSpc>
              <a:spcBef>
                <a:spcPct val="0"/>
              </a:spcBef>
              <a:buNone/>
              <a:defRPr kumimoji="1" sz="2400" kern="1200">
                <a:solidFill>
                  <a:schemeClr val="tx1"/>
                </a:solidFill>
                <a:latin typeface="HGSｺﾞｼｯｸM" panose="020B0600000000000000" pitchFamily="50" charset="-128"/>
                <a:ea typeface="HGSｺﾞｼｯｸM" panose="020B0600000000000000" pitchFamily="50" charset="-128"/>
                <a:cs typeface="+mj-cs"/>
              </a:defRPr>
            </a:lvl1pPr>
          </a:lstStyle>
          <a:p>
            <a:r>
              <a:rPr lang="ja-JP" altLang="en-US" sz="1800" dirty="0">
                <a:latin typeface="HGPｺﾞｼｯｸE" panose="020B0900000000000000" pitchFamily="50" charset="-128"/>
                <a:ea typeface="HGPｺﾞｼｯｸE" panose="020B0900000000000000" pitchFamily="50" charset="-128"/>
              </a:rPr>
              <a:t>■成果目標</a:t>
            </a:r>
          </a:p>
        </p:txBody>
      </p:sp>
      <p:pic>
        <p:nvPicPr>
          <p:cNvPr id="6" name="オーディオ 5">
            <a:hlinkClick r:id="" action="ppaction://media"/>
            <a:extLst>
              <a:ext uri="{FF2B5EF4-FFF2-40B4-BE49-F238E27FC236}">
                <a16:creationId xmlns:a16="http://schemas.microsoft.com/office/drawing/2014/main" id="{1DA8A2AD-9F1A-4576-92C2-12B75DC6FE6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951183153"/>
      </p:ext>
    </p:extLst>
  </p:cSld>
  <p:clrMapOvr>
    <a:masterClrMapping/>
  </p:clrMapOvr>
  <p:transition spd="slow" advTm="67071">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par>
                                <p:cTn id="7" presetID="42" presetClass="entr" presetSubtype="0" fill="hold" grpId="0" nodeType="withEffect">
                                  <p:stCondLst>
                                    <p:cond delay="50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1000"/>
                                        <p:tgtEl>
                                          <p:spTgt spid="13"/>
                                        </p:tgtEl>
                                      </p:cBhvr>
                                    </p:animEffect>
                                    <p:anim calcmode="lin" valueType="num">
                                      <p:cBhvr>
                                        <p:cTn id="10" dur="1000" fill="hold"/>
                                        <p:tgtEl>
                                          <p:spTgt spid="13"/>
                                        </p:tgtEl>
                                        <p:attrNameLst>
                                          <p:attrName>ppt_x</p:attrName>
                                        </p:attrNameLst>
                                      </p:cBhvr>
                                      <p:tavLst>
                                        <p:tav tm="0">
                                          <p:val>
                                            <p:strVal val="#ppt_x"/>
                                          </p:val>
                                        </p:tav>
                                        <p:tav tm="100000">
                                          <p:val>
                                            <p:strVal val="#ppt_x"/>
                                          </p:val>
                                        </p:tav>
                                      </p:tavLst>
                                    </p:anim>
                                    <p:anim calcmode="lin" valueType="num">
                                      <p:cBhvr>
                                        <p:cTn id="11" dur="1000" fill="hold"/>
                                        <p:tgtEl>
                                          <p:spTgt spid="13"/>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5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42" presetClass="entr" presetSubtype="0" fill="hold" grpId="0" nodeType="withEffect">
                                  <p:stCondLst>
                                    <p:cond delay="10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100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anim calcmode="lin" valueType="num">
                                      <p:cBhvr>
                                        <p:cTn id="34" dur="1000" fill="hold"/>
                                        <p:tgtEl>
                                          <p:spTgt spid="23"/>
                                        </p:tgtEl>
                                        <p:attrNameLst>
                                          <p:attrName>ppt_x</p:attrName>
                                        </p:attrNameLst>
                                      </p:cBhvr>
                                      <p:tavLst>
                                        <p:tav tm="0">
                                          <p:val>
                                            <p:strVal val="#ppt_x"/>
                                          </p:val>
                                        </p:tav>
                                        <p:tav tm="100000">
                                          <p:val>
                                            <p:strVal val="#ppt_x"/>
                                          </p:val>
                                        </p:tav>
                                      </p:tavLst>
                                    </p:anim>
                                    <p:anim calcmode="lin" valueType="num">
                                      <p:cBhvr>
                                        <p:cTn id="35" dur="1000" fill="hold"/>
                                        <p:tgtEl>
                                          <p:spTgt spid="2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100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1000" fill="hold"/>
                                        <p:tgtEl>
                                          <p:spTgt spid="2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100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1000"/>
                                        <p:tgtEl>
                                          <p:spTgt spid="26"/>
                                        </p:tgtEl>
                                      </p:cBhvr>
                                    </p:animEffect>
                                    <p:anim calcmode="lin" valueType="num">
                                      <p:cBhvr>
                                        <p:cTn id="49" dur="1000" fill="hold"/>
                                        <p:tgtEl>
                                          <p:spTgt spid="26"/>
                                        </p:tgtEl>
                                        <p:attrNameLst>
                                          <p:attrName>ppt_x</p:attrName>
                                        </p:attrNameLst>
                                      </p:cBhvr>
                                      <p:tavLst>
                                        <p:tav tm="0">
                                          <p:val>
                                            <p:strVal val="#ppt_x"/>
                                          </p:val>
                                        </p:tav>
                                        <p:tav tm="100000">
                                          <p:val>
                                            <p:strVal val="#ppt_x"/>
                                          </p:val>
                                        </p:tav>
                                      </p:tavLst>
                                    </p:anim>
                                    <p:anim calcmode="lin" valueType="num">
                                      <p:cBhvr>
                                        <p:cTn id="50" dur="1000" fill="hold"/>
                                        <p:tgtEl>
                                          <p:spTgt spid="2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100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1000"/>
                                        <p:tgtEl>
                                          <p:spTgt spid="27"/>
                                        </p:tgtEl>
                                      </p:cBhvr>
                                    </p:animEffect>
                                    <p:anim calcmode="lin" valueType="num">
                                      <p:cBhvr>
                                        <p:cTn id="54" dur="1000" fill="hold"/>
                                        <p:tgtEl>
                                          <p:spTgt spid="27"/>
                                        </p:tgtEl>
                                        <p:attrNameLst>
                                          <p:attrName>ppt_x</p:attrName>
                                        </p:attrNameLst>
                                      </p:cBhvr>
                                      <p:tavLst>
                                        <p:tav tm="0">
                                          <p:val>
                                            <p:strVal val="#ppt_x"/>
                                          </p:val>
                                        </p:tav>
                                        <p:tav tm="100000">
                                          <p:val>
                                            <p:strVal val="#ppt_x"/>
                                          </p:val>
                                        </p:tav>
                                      </p:tavLst>
                                    </p:anim>
                                    <p:anim calcmode="lin" valueType="num">
                                      <p:cBhvr>
                                        <p:cTn id="5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6" fill="hold" display="0">
                  <p:stCondLst>
                    <p:cond delay="indefinite"/>
                  </p:stCondLst>
                  <p:endCondLst>
                    <p:cond evt="onStopAudio" delay="0">
                      <p:tgtEl>
                        <p:sldTgt/>
                      </p:tgtEl>
                    </p:cond>
                  </p:endCondLst>
                </p:cTn>
                <p:tgtEl>
                  <p:spTgt spid="6"/>
                </p:tgtEl>
              </p:cMediaNode>
            </p:audio>
          </p:childTnLst>
        </p:cTn>
      </p:par>
    </p:tnLst>
    <p:bldLst>
      <p:bldP spid="19" grpId="0" animBg="1"/>
      <p:bldP spid="11" grpId="0"/>
      <p:bldP spid="12" grpId="0"/>
      <p:bldP spid="13" grpId="0" animBg="1"/>
      <p:bldP spid="14" grpId="0"/>
      <p:bldP spid="22" grpId="0" animBg="1"/>
      <p:bldP spid="23" grpId="0"/>
      <p:bldP spid="24" grpId="0" animBg="1"/>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85985" y="562076"/>
            <a:ext cx="7603116" cy="280711"/>
          </a:xfrm>
        </p:spPr>
        <p:txBody>
          <a:bodyPr lIns="36000" tIns="0" rIns="36000" bIns="0" anchor="ctr" anchorCtr="0"/>
          <a:lstStyle/>
          <a:p>
            <a:r>
              <a:rPr lang="ja-JP" altLang="en-US" sz="2200" dirty="0">
                <a:latin typeface="HGPｺﾞｼｯｸE" panose="020B0900000000000000" pitchFamily="50" charset="-128"/>
                <a:ea typeface="HGPｺﾞｼｯｸE" panose="020B0900000000000000" pitchFamily="50" charset="-128"/>
              </a:rPr>
              <a:t>本事業の構成</a:t>
            </a:r>
          </a:p>
        </p:txBody>
      </p:sp>
      <p:sp>
        <p:nvSpPr>
          <p:cNvPr id="11" name="タイトル 2"/>
          <p:cNvSpPr txBox="1">
            <a:spLocks/>
          </p:cNvSpPr>
          <p:nvPr/>
        </p:nvSpPr>
        <p:spPr>
          <a:xfrm>
            <a:off x="385985" y="1402670"/>
            <a:ext cx="3345357" cy="294277"/>
          </a:xfrm>
          <a:prstGeom prst="rect">
            <a:avLst/>
          </a:prstGeom>
        </p:spPr>
        <p:txBody>
          <a:bodyPr lIns="36000" tIns="0" rIns="36000" bIns="0" anchor="ctr" anchorCtr="0"/>
          <a:lstStyle>
            <a:lvl1pPr algn="l" defTabSz="914400" rtl="0" eaLnBrk="1" latinLnBrk="0" hangingPunct="1">
              <a:lnSpc>
                <a:spcPct val="90000"/>
              </a:lnSpc>
              <a:spcBef>
                <a:spcPct val="0"/>
              </a:spcBef>
              <a:buNone/>
              <a:defRPr kumimoji="1" sz="2400" kern="1200">
                <a:solidFill>
                  <a:schemeClr val="tx1"/>
                </a:solidFill>
                <a:latin typeface="HGSｺﾞｼｯｸM" panose="020B0600000000000000" pitchFamily="50" charset="-128"/>
                <a:ea typeface="HGSｺﾞｼｯｸM" panose="020B0600000000000000" pitchFamily="50" charset="-128"/>
                <a:cs typeface="+mj-cs"/>
              </a:defRPr>
            </a:lvl1pPr>
          </a:lstStyle>
          <a:p>
            <a:r>
              <a:rPr lang="ja-JP" altLang="en-US" sz="1800" dirty="0">
                <a:latin typeface="HGPｺﾞｼｯｸE" panose="020B0900000000000000" pitchFamily="50" charset="-128"/>
                <a:ea typeface="HGPｺﾞｼｯｸE" panose="020B0900000000000000" pitchFamily="50" charset="-128"/>
              </a:rPr>
              <a:t>■構成プロジェクト</a:t>
            </a:r>
          </a:p>
        </p:txBody>
      </p:sp>
      <p:graphicFrame>
        <p:nvGraphicFramePr>
          <p:cNvPr id="4" name="表 3"/>
          <p:cNvGraphicFramePr>
            <a:graphicFrameLocks noGrp="1"/>
          </p:cNvGraphicFramePr>
          <p:nvPr>
            <p:extLst>
              <p:ext uri="{D42A27DB-BD31-4B8C-83A1-F6EECF244321}">
                <p14:modId xmlns:p14="http://schemas.microsoft.com/office/powerpoint/2010/main" val="4244397715"/>
              </p:ext>
            </p:extLst>
          </p:nvPr>
        </p:nvGraphicFramePr>
        <p:xfrm>
          <a:off x="385985" y="1696945"/>
          <a:ext cx="8036120" cy="2503730"/>
        </p:xfrm>
        <a:graphic>
          <a:graphicData uri="http://schemas.openxmlformats.org/drawingml/2006/table">
            <a:tbl>
              <a:tblPr firstRow="1" bandRow="1">
                <a:tableStyleId>{5C22544A-7EE6-4342-B048-85BDC9FD1C3A}</a:tableStyleId>
              </a:tblPr>
              <a:tblGrid>
                <a:gridCol w="455956">
                  <a:extLst>
                    <a:ext uri="{9D8B030D-6E8A-4147-A177-3AD203B41FA5}">
                      <a16:colId xmlns:a16="http://schemas.microsoft.com/office/drawing/2014/main" val="20000"/>
                    </a:ext>
                  </a:extLst>
                </a:gridCol>
                <a:gridCol w="7580164">
                  <a:extLst>
                    <a:ext uri="{9D8B030D-6E8A-4147-A177-3AD203B41FA5}">
                      <a16:colId xmlns:a16="http://schemas.microsoft.com/office/drawing/2014/main" val="20001"/>
                    </a:ext>
                  </a:extLst>
                </a:gridCol>
              </a:tblGrid>
              <a:tr h="249013">
                <a:tc>
                  <a:txBody>
                    <a:bodyPr/>
                    <a:lstStyle/>
                    <a:p>
                      <a:r>
                        <a:rPr kumimoji="1" lang="en-US" altLang="ja-JP" sz="1600" dirty="0">
                          <a:latin typeface="HGPｺﾞｼｯｸE" panose="020B0900000000000000" pitchFamily="50" charset="-128"/>
                          <a:ea typeface="HGPｺﾞｼｯｸE" panose="020B0900000000000000" pitchFamily="50" charset="-128"/>
                        </a:rPr>
                        <a:t>No.</a:t>
                      </a:r>
                      <a:endParaRPr kumimoji="1" lang="ja-JP" altLang="en-US" sz="1600" dirty="0">
                        <a:latin typeface="HGPｺﾞｼｯｸE" panose="020B0900000000000000" pitchFamily="50" charset="-128"/>
                        <a:ea typeface="HGPｺﾞｼｯｸE" panose="020B0900000000000000" pitchFamily="50" charset="-128"/>
                      </a:endParaRPr>
                    </a:p>
                  </a:txBody>
                  <a:tcPr marL="72000" marR="36000" marT="36000" marB="36000" anchor="ctr">
                    <a:solidFill>
                      <a:srgbClr val="3793C6"/>
                    </a:solidFill>
                  </a:tcPr>
                </a:tc>
                <a:tc>
                  <a:txBody>
                    <a:bodyPr/>
                    <a:lstStyle/>
                    <a:p>
                      <a:pPr algn="ctr"/>
                      <a:r>
                        <a:rPr kumimoji="1" lang="ja-JP" altLang="en-US" sz="1600" dirty="0">
                          <a:latin typeface="HGPｺﾞｼｯｸE" panose="020B0900000000000000" pitchFamily="50" charset="-128"/>
                          <a:ea typeface="HGPｺﾞｼｯｸE" panose="020B0900000000000000" pitchFamily="50" charset="-128"/>
                        </a:rPr>
                        <a:t>プ ロ ジ ェ ク ト</a:t>
                      </a:r>
                    </a:p>
                  </a:txBody>
                  <a:tcPr marL="72000" marR="36000" marT="36000" marB="36000" anchor="ctr">
                    <a:solidFill>
                      <a:srgbClr val="3793C6"/>
                    </a:solidFill>
                  </a:tcPr>
                </a:tc>
                <a:extLst>
                  <a:ext uri="{0D108BD9-81ED-4DB2-BD59-A6C34878D82A}">
                    <a16:rowId xmlns:a16="http://schemas.microsoft.com/office/drawing/2014/main" val="10000"/>
                  </a:ext>
                </a:extLst>
              </a:tr>
              <a:tr h="437578">
                <a:tc>
                  <a:txBody>
                    <a:bodyPr/>
                    <a:lstStyle/>
                    <a:p>
                      <a:pPr algn="ctr"/>
                      <a:r>
                        <a:rPr kumimoji="1" lang="en-US" altLang="ja-JP" sz="1600" dirty="0">
                          <a:latin typeface="HGPｺﾞｼｯｸE" panose="020B0900000000000000" pitchFamily="50" charset="-128"/>
                          <a:ea typeface="HGPｺﾞｼｯｸE" panose="020B0900000000000000" pitchFamily="50" charset="-128"/>
                        </a:rPr>
                        <a:t>1</a:t>
                      </a:r>
                      <a:endParaRPr kumimoji="1" lang="ja-JP" altLang="en-US" sz="1600" dirty="0">
                        <a:latin typeface="HGPｺﾞｼｯｸE" panose="020B0900000000000000" pitchFamily="50" charset="-128"/>
                        <a:ea typeface="HGPｺﾞｼｯｸE" panose="020B0900000000000000" pitchFamily="50" charset="-128"/>
                      </a:endParaRPr>
                    </a:p>
                  </a:txBody>
                  <a:tcPr marL="72000" marR="36000" marT="36000" marB="36000" anchor="ctr">
                    <a:solidFill>
                      <a:srgbClr val="D0D8E8"/>
                    </a:solidFill>
                  </a:tcPr>
                </a:tc>
                <a:tc>
                  <a:txBody>
                    <a:bodyPr/>
                    <a:lstStyle/>
                    <a:p>
                      <a:pPr>
                        <a:lnSpc>
                          <a:spcPts val="2600"/>
                        </a:lnSpc>
                      </a:pPr>
                      <a:r>
                        <a:rPr kumimoji="1" lang="en-US" altLang="ja-JP" sz="2000" dirty="0">
                          <a:latin typeface="HGPｺﾞｼｯｸE" panose="020B0900000000000000" pitchFamily="50" charset="-128"/>
                          <a:ea typeface="HGPｺﾞｼｯｸE" panose="020B0900000000000000" pitchFamily="50" charset="-128"/>
                        </a:rPr>
                        <a:t> </a:t>
                      </a:r>
                      <a:r>
                        <a:rPr kumimoji="1" lang="ja-JP" altLang="en-US" sz="2000" dirty="0">
                          <a:latin typeface="HGPｺﾞｼｯｸE" panose="020B0900000000000000" pitchFamily="50" charset="-128"/>
                          <a:ea typeface="HGPｺﾞｼｯｸE" panose="020B0900000000000000" pitchFamily="50" charset="-128"/>
                        </a:rPr>
                        <a:t>　　</a:t>
                      </a:r>
                      <a:r>
                        <a:rPr kumimoji="1" lang="en-US" altLang="ja-JP" sz="2000" dirty="0">
                          <a:latin typeface="HGPｺﾞｼｯｸE" panose="020B0900000000000000" pitchFamily="50" charset="-128"/>
                          <a:ea typeface="HGPｺﾞｼｯｸE" panose="020B0900000000000000" pitchFamily="50" charset="-128"/>
                        </a:rPr>
                        <a:t>『</a:t>
                      </a:r>
                      <a:r>
                        <a:rPr kumimoji="1" lang="ja-JP" altLang="en-US" sz="2000" dirty="0">
                          <a:latin typeface="HGPｺﾞｼｯｸE" panose="020B0900000000000000" pitchFamily="50" charset="-128"/>
                          <a:ea typeface="HGPｺﾞｼｯｸE" panose="020B0900000000000000" pitchFamily="50" charset="-128"/>
                        </a:rPr>
                        <a:t>先進的医療機器・システム等開発プロジェクト</a:t>
                      </a:r>
                      <a:r>
                        <a:rPr kumimoji="1" lang="en-US" altLang="ja-JP" sz="2000" dirty="0">
                          <a:latin typeface="HGPｺﾞｼｯｸE" panose="020B0900000000000000" pitchFamily="50" charset="-128"/>
                          <a:ea typeface="HGPｺﾞｼｯｸE" panose="020B0900000000000000" pitchFamily="50" charset="-128"/>
                        </a:rPr>
                        <a:t>』</a:t>
                      </a:r>
                      <a:r>
                        <a:rPr kumimoji="1" lang="ja-JP" altLang="en-US" sz="2000" dirty="0">
                          <a:latin typeface="HGPｺﾞｼｯｸE" panose="020B0900000000000000" pitchFamily="50" charset="-128"/>
                          <a:ea typeface="HGPｺﾞｼｯｸE" panose="020B0900000000000000" pitchFamily="50" charset="-128"/>
                        </a:rPr>
                        <a:t>　</a:t>
                      </a:r>
                      <a:endParaRPr kumimoji="1" lang="ja-JP" altLang="en-US" sz="1800" dirty="0">
                        <a:latin typeface="HGPｺﾞｼｯｸE" panose="020B0900000000000000" pitchFamily="50" charset="-128"/>
                        <a:ea typeface="HGPｺﾞｼｯｸE" panose="020B0900000000000000" pitchFamily="50" charset="-128"/>
                      </a:endParaRPr>
                    </a:p>
                  </a:txBody>
                  <a:tcPr marL="72000" marR="36000" marT="36000" marB="36000" anchor="ctr">
                    <a:solidFill>
                      <a:srgbClr val="D0D8E8"/>
                    </a:solidFill>
                  </a:tcPr>
                </a:tc>
                <a:extLst>
                  <a:ext uri="{0D108BD9-81ED-4DB2-BD59-A6C34878D82A}">
                    <a16:rowId xmlns:a16="http://schemas.microsoft.com/office/drawing/2014/main" val="10001"/>
                  </a:ext>
                </a:extLst>
              </a:tr>
              <a:tr h="4375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HGPｺﾞｼｯｸE" panose="020B0900000000000000" pitchFamily="50" charset="-128"/>
                          <a:ea typeface="HGPｺﾞｼｯｸE" panose="020B0900000000000000" pitchFamily="50" charset="-128"/>
                        </a:rPr>
                        <a:t>2</a:t>
                      </a:r>
                      <a:endParaRPr kumimoji="1" lang="ja-JP" altLang="en-US" sz="1600" dirty="0">
                        <a:latin typeface="HGPｺﾞｼｯｸE" panose="020B0900000000000000" pitchFamily="50" charset="-128"/>
                        <a:ea typeface="HGPｺﾞｼｯｸE" panose="020B0900000000000000" pitchFamily="50" charset="-128"/>
                      </a:endParaRPr>
                    </a:p>
                  </a:txBody>
                  <a:tcPr marL="72000" marR="36000" marT="36000" marB="36000" anchor="ctr">
                    <a:solidFill>
                      <a:srgbClr val="E9EDF4"/>
                    </a:solidFill>
                  </a:tcPr>
                </a:tc>
                <a:tc>
                  <a:txBody>
                    <a:bodyPr/>
                    <a:lstStyle/>
                    <a:p>
                      <a:pPr>
                        <a:lnSpc>
                          <a:spcPts val="2600"/>
                        </a:lnSpc>
                      </a:pPr>
                      <a:r>
                        <a:rPr kumimoji="1" lang="ja-JP" altLang="en-US" sz="2000" dirty="0">
                          <a:latin typeface="HGPｺﾞｼｯｸE" panose="020B0900000000000000" pitchFamily="50" charset="-128"/>
                          <a:ea typeface="HGPｺﾞｼｯｸE" panose="020B0900000000000000" pitchFamily="50" charset="-128"/>
                        </a:rPr>
                        <a:t>　</a:t>
                      </a:r>
                      <a:r>
                        <a:rPr kumimoji="1" lang="en-US" altLang="ja-JP" sz="2000" dirty="0">
                          <a:latin typeface="HGPｺﾞｼｯｸE" panose="020B0900000000000000" pitchFamily="50" charset="-128"/>
                          <a:ea typeface="HGPｺﾞｼｯｸE" panose="020B0900000000000000" pitchFamily="50" charset="-128"/>
                        </a:rPr>
                        <a:t> </a:t>
                      </a:r>
                      <a:r>
                        <a:rPr kumimoji="1" lang="ja-JP" altLang="en-US" sz="2000" dirty="0">
                          <a:solidFill>
                            <a:srgbClr val="FF0000"/>
                          </a:solidFill>
                          <a:latin typeface="HGPｺﾞｼｯｸE" panose="020B0900000000000000" pitchFamily="50" charset="-128"/>
                          <a:ea typeface="HGPｺﾞｼｯｸE" panose="020B0900000000000000" pitchFamily="50" charset="-128"/>
                        </a:rPr>
                        <a:t>　</a:t>
                      </a:r>
                      <a:r>
                        <a:rPr kumimoji="1" lang="en-US" altLang="ja-JP" sz="2000" dirty="0">
                          <a:solidFill>
                            <a:srgbClr val="FF0000"/>
                          </a:solidFill>
                          <a:latin typeface="HGPｺﾞｼｯｸE" panose="020B0900000000000000" pitchFamily="50" charset="-128"/>
                          <a:ea typeface="HGPｺﾞｼｯｸE" panose="020B0900000000000000" pitchFamily="50" charset="-128"/>
                        </a:rPr>
                        <a:t>『</a:t>
                      </a:r>
                      <a:r>
                        <a:rPr kumimoji="1" lang="ja-JP" altLang="en-US" sz="2000" dirty="0">
                          <a:solidFill>
                            <a:srgbClr val="FF0000"/>
                          </a:solidFill>
                          <a:latin typeface="HGPｺﾞｼｯｸE" panose="020B0900000000000000" pitchFamily="50" charset="-128"/>
                          <a:ea typeface="HGPｺﾞｼｯｸE" panose="020B0900000000000000" pitchFamily="50" charset="-128"/>
                        </a:rPr>
                        <a:t>基盤技術開発プロジェクト</a:t>
                      </a:r>
                      <a:r>
                        <a:rPr kumimoji="1" lang="en-US" altLang="ja-JP" sz="2000" dirty="0">
                          <a:solidFill>
                            <a:srgbClr val="FF0000"/>
                          </a:solidFill>
                          <a:latin typeface="HGPｺﾞｼｯｸE" panose="020B0900000000000000" pitchFamily="50" charset="-128"/>
                          <a:ea typeface="HGPｺﾞｼｯｸE" panose="020B0900000000000000" pitchFamily="50" charset="-128"/>
                        </a:rPr>
                        <a:t>』</a:t>
                      </a:r>
                      <a:endParaRPr kumimoji="1" lang="ja-JP" altLang="en-US" sz="1800" dirty="0">
                        <a:solidFill>
                          <a:srgbClr val="FF0000"/>
                        </a:solidFill>
                        <a:latin typeface="HGPｺﾞｼｯｸE" panose="020B0900000000000000" pitchFamily="50" charset="-128"/>
                        <a:ea typeface="HGPｺﾞｼｯｸE" panose="020B0900000000000000" pitchFamily="50" charset="-128"/>
                      </a:endParaRPr>
                    </a:p>
                  </a:txBody>
                  <a:tcPr marL="72000" marR="36000" marT="36000" marB="36000" anchor="ctr">
                    <a:solidFill>
                      <a:srgbClr val="E9EDF4"/>
                    </a:solidFill>
                  </a:tcPr>
                </a:tc>
                <a:extLst>
                  <a:ext uri="{0D108BD9-81ED-4DB2-BD59-A6C34878D82A}">
                    <a16:rowId xmlns:a16="http://schemas.microsoft.com/office/drawing/2014/main" val="10002"/>
                  </a:ext>
                </a:extLst>
              </a:tr>
              <a:tr h="4375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HGPｺﾞｼｯｸE" panose="020B0900000000000000" pitchFamily="50" charset="-128"/>
                          <a:ea typeface="HGPｺﾞｼｯｸE" panose="020B0900000000000000" pitchFamily="50" charset="-128"/>
                        </a:rPr>
                        <a:t>3</a:t>
                      </a:r>
                      <a:endParaRPr kumimoji="1" lang="ja-JP" altLang="en-US" sz="1600" dirty="0">
                        <a:latin typeface="HGPｺﾞｼｯｸE" panose="020B0900000000000000" pitchFamily="50" charset="-128"/>
                        <a:ea typeface="HGPｺﾞｼｯｸE" panose="020B0900000000000000" pitchFamily="50" charset="-128"/>
                      </a:endParaRPr>
                    </a:p>
                  </a:txBody>
                  <a:tcPr marL="72000" marR="36000" marT="36000" marB="36000" anchor="ctr">
                    <a:solidFill>
                      <a:srgbClr val="D0D8E8"/>
                    </a:solidFill>
                  </a:tcPr>
                </a:tc>
                <a:tc>
                  <a:txBody>
                    <a:bodyPr/>
                    <a:lstStyle/>
                    <a:p>
                      <a:pPr marL="0" marR="0" lvl="0" indent="0" algn="l" defTabSz="914400" rtl="0" eaLnBrk="1" fontAlgn="auto" latinLnBrk="0" hangingPunct="1">
                        <a:lnSpc>
                          <a:spcPts val="2600"/>
                        </a:lnSpc>
                        <a:spcBef>
                          <a:spcPts val="0"/>
                        </a:spcBef>
                        <a:spcAft>
                          <a:spcPts val="0"/>
                        </a:spcAft>
                        <a:buClrTx/>
                        <a:buSzTx/>
                        <a:buFontTx/>
                        <a:buNone/>
                        <a:tabLst/>
                        <a:defRPr/>
                      </a:pPr>
                      <a:r>
                        <a:rPr kumimoji="1" lang="ja-JP" altLang="en-US" sz="2000" dirty="0">
                          <a:latin typeface="HGPｺﾞｼｯｸE" panose="020B0900000000000000" pitchFamily="50" charset="-128"/>
                          <a:ea typeface="HGPｺﾞｼｯｸE" panose="020B0900000000000000" pitchFamily="50" charset="-128"/>
                        </a:rPr>
                        <a:t>　</a:t>
                      </a:r>
                      <a:r>
                        <a:rPr kumimoji="1" lang="en-US" altLang="ja-JP" sz="2000" dirty="0">
                          <a:latin typeface="HGPｺﾞｼｯｸE" panose="020B0900000000000000" pitchFamily="50" charset="-128"/>
                          <a:ea typeface="HGPｺﾞｼｯｸE" panose="020B0900000000000000" pitchFamily="50" charset="-128"/>
                        </a:rPr>
                        <a:t> </a:t>
                      </a:r>
                      <a:r>
                        <a:rPr kumimoji="1" lang="ja-JP" altLang="en-US" sz="2000" dirty="0">
                          <a:latin typeface="HGPｺﾞｼｯｸE" panose="020B0900000000000000" pitchFamily="50" charset="-128"/>
                          <a:ea typeface="HGPｺﾞｼｯｸE" panose="020B0900000000000000" pitchFamily="50" charset="-128"/>
                        </a:rPr>
                        <a:t>　</a:t>
                      </a:r>
                      <a:r>
                        <a:rPr kumimoji="1" lang="en-US" altLang="ja-JP" sz="2000" dirty="0">
                          <a:latin typeface="HGPｺﾞｼｯｸE" panose="020B0900000000000000" pitchFamily="50" charset="-128"/>
                          <a:ea typeface="HGPｺﾞｼｯｸE" panose="020B0900000000000000" pitchFamily="50" charset="-128"/>
                        </a:rPr>
                        <a:t>『</a:t>
                      </a:r>
                      <a:r>
                        <a:rPr kumimoji="1" lang="zh-TW" altLang="en-US" sz="2000" dirty="0">
                          <a:latin typeface="HGPｺﾞｼｯｸE" panose="020B0900000000000000" pitchFamily="50" charset="-128"/>
                          <a:ea typeface="HGPｺﾞｼｯｸE" panose="020B0900000000000000" pitchFamily="50" charset="-128"/>
                        </a:rPr>
                        <a:t>医療機器開発体制強靭化</a:t>
                      </a:r>
                      <a:r>
                        <a:rPr kumimoji="1" lang="en-US" altLang="ja-JP" sz="2000" dirty="0">
                          <a:latin typeface="HGPｺﾞｼｯｸE" panose="020B0900000000000000" pitchFamily="50" charset="-128"/>
                          <a:ea typeface="HGPｺﾞｼｯｸE" panose="020B0900000000000000" pitchFamily="50" charset="-128"/>
                        </a:rPr>
                        <a:t>』</a:t>
                      </a:r>
                      <a:endParaRPr kumimoji="1" lang="ja-JP" altLang="en-US" sz="1800" dirty="0">
                        <a:latin typeface="HGPｺﾞｼｯｸE" panose="020B0900000000000000" pitchFamily="50" charset="-128"/>
                        <a:ea typeface="HGPｺﾞｼｯｸE" panose="020B0900000000000000" pitchFamily="50" charset="-128"/>
                      </a:endParaRPr>
                    </a:p>
                  </a:txBody>
                  <a:tcPr marL="72000" marR="36000" marT="36000" marB="36000" anchor="ctr">
                    <a:solidFill>
                      <a:srgbClr val="D0D8E8"/>
                    </a:solidFill>
                  </a:tcPr>
                </a:tc>
                <a:extLst>
                  <a:ext uri="{0D108BD9-81ED-4DB2-BD59-A6C34878D82A}">
                    <a16:rowId xmlns:a16="http://schemas.microsoft.com/office/drawing/2014/main" val="1755426641"/>
                  </a:ext>
                </a:extLst>
              </a:tr>
              <a:tr h="4375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HGPｺﾞｼｯｸE" panose="020B0900000000000000" pitchFamily="50" charset="-128"/>
                          <a:ea typeface="HGPｺﾞｼｯｸE" panose="020B0900000000000000" pitchFamily="50" charset="-128"/>
                        </a:rPr>
                        <a:t>4</a:t>
                      </a:r>
                      <a:endParaRPr kumimoji="1" lang="ja-JP" altLang="en-US" sz="1600" dirty="0">
                        <a:latin typeface="HGPｺﾞｼｯｸE" panose="020B0900000000000000" pitchFamily="50" charset="-128"/>
                        <a:ea typeface="HGPｺﾞｼｯｸE" panose="020B0900000000000000" pitchFamily="50" charset="-128"/>
                      </a:endParaRPr>
                    </a:p>
                  </a:txBody>
                  <a:tcPr marL="72000" marR="36000" marT="36000" marB="36000" anchor="ctr">
                    <a:solidFill>
                      <a:srgbClr val="E9EDF4"/>
                    </a:solidFill>
                  </a:tcPr>
                </a:tc>
                <a:tc>
                  <a:txBody>
                    <a:bodyPr/>
                    <a:lstStyle/>
                    <a:p>
                      <a:pPr marL="0" marR="0" lvl="0" indent="0" algn="l" defTabSz="914400" rtl="0" eaLnBrk="1" fontAlgn="auto" latinLnBrk="0" hangingPunct="1">
                        <a:lnSpc>
                          <a:spcPts val="2600"/>
                        </a:lnSpc>
                        <a:spcBef>
                          <a:spcPts val="0"/>
                        </a:spcBef>
                        <a:spcAft>
                          <a:spcPts val="0"/>
                        </a:spcAft>
                        <a:buClrTx/>
                        <a:buSzTx/>
                        <a:buFontTx/>
                        <a:buNone/>
                        <a:tabLst/>
                        <a:defRPr/>
                      </a:pPr>
                      <a:r>
                        <a:rPr kumimoji="1" lang="ja-JP" altLang="en-US" sz="2000" dirty="0">
                          <a:latin typeface="HGPｺﾞｼｯｸE" panose="020B0900000000000000" pitchFamily="50" charset="-128"/>
                          <a:ea typeface="HGPｺﾞｼｯｸE" panose="020B0900000000000000" pitchFamily="50" charset="-128"/>
                        </a:rPr>
                        <a:t>　</a:t>
                      </a:r>
                      <a:r>
                        <a:rPr kumimoji="1" lang="en-US" altLang="ja-JP" sz="2000" dirty="0">
                          <a:latin typeface="HGPｺﾞｼｯｸE" panose="020B0900000000000000" pitchFamily="50" charset="-128"/>
                          <a:ea typeface="HGPｺﾞｼｯｸE" panose="020B0900000000000000" pitchFamily="50" charset="-128"/>
                        </a:rPr>
                        <a:t> </a:t>
                      </a:r>
                      <a:r>
                        <a:rPr kumimoji="1" lang="ja-JP" altLang="en-US" sz="2000" dirty="0">
                          <a:latin typeface="HGPｺﾞｼｯｸE" panose="020B0900000000000000" pitchFamily="50" charset="-128"/>
                          <a:ea typeface="HGPｺﾞｼｯｸE" panose="020B0900000000000000" pitchFamily="50" charset="-128"/>
                        </a:rPr>
                        <a:t>　</a:t>
                      </a:r>
                      <a:r>
                        <a:rPr kumimoji="1" lang="en-US" altLang="ja-JP" sz="2000" dirty="0">
                          <a:latin typeface="HGPｺﾞｼｯｸE" panose="020B0900000000000000" pitchFamily="50" charset="-128"/>
                          <a:ea typeface="HGPｺﾞｼｯｸE" panose="020B0900000000000000" pitchFamily="50" charset="-128"/>
                        </a:rPr>
                        <a:t>『</a:t>
                      </a:r>
                      <a:r>
                        <a:rPr kumimoji="1" lang="ja-JP" altLang="en-US" sz="2000" dirty="0">
                          <a:latin typeface="HGPｺﾞｼｯｸE" panose="020B0900000000000000" pitchFamily="50" charset="-128"/>
                          <a:ea typeface="HGPｺﾞｼｯｸE" panose="020B0900000000000000" pitchFamily="50" charset="-128"/>
                        </a:rPr>
                        <a:t>ロボット介護・福祉用具開発プロジェクト</a:t>
                      </a:r>
                      <a:r>
                        <a:rPr kumimoji="1" lang="en-US" altLang="ja-JP" sz="2000" dirty="0">
                          <a:latin typeface="HGPｺﾞｼｯｸE" panose="020B0900000000000000" pitchFamily="50" charset="-128"/>
                          <a:ea typeface="HGPｺﾞｼｯｸE" panose="020B0900000000000000" pitchFamily="50" charset="-128"/>
                        </a:rPr>
                        <a:t>』</a:t>
                      </a:r>
                      <a:endParaRPr kumimoji="1" lang="ja-JP" altLang="en-US" sz="1800" dirty="0">
                        <a:latin typeface="HGPｺﾞｼｯｸE" panose="020B0900000000000000" pitchFamily="50" charset="-128"/>
                        <a:ea typeface="HGPｺﾞｼｯｸE" panose="020B0900000000000000" pitchFamily="50" charset="-128"/>
                      </a:endParaRPr>
                    </a:p>
                  </a:txBody>
                  <a:tcPr marL="72000" marR="36000" marT="36000" marB="36000" anchor="ctr">
                    <a:solidFill>
                      <a:srgbClr val="E9EDF4"/>
                    </a:solidFill>
                  </a:tcPr>
                </a:tc>
                <a:extLst>
                  <a:ext uri="{0D108BD9-81ED-4DB2-BD59-A6C34878D82A}">
                    <a16:rowId xmlns:a16="http://schemas.microsoft.com/office/drawing/2014/main" val="2235867331"/>
                  </a:ext>
                </a:extLst>
              </a:tr>
              <a:tr h="4375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HGPｺﾞｼｯｸE" panose="020B0900000000000000" pitchFamily="50" charset="-128"/>
                          <a:ea typeface="HGPｺﾞｼｯｸE" panose="020B0900000000000000" pitchFamily="50" charset="-128"/>
                        </a:rPr>
                        <a:t>5</a:t>
                      </a:r>
                      <a:endParaRPr kumimoji="1" lang="ja-JP" altLang="en-US" sz="1600" dirty="0">
                        <a:latin typeface="HGPｺﾞｼｯｸE" panose="020B0900000000000000" pitchFamily="50" charset="-128"/>
                        <a:ea typeface="HGPｺﾞｼｯｸE" panose="020B0900000000000000" pitchFamily="50" charset="-128"/>
                      </a:endParaRPr>
                    </a:p>
                  </a:txBody>
                  <a:tcPr marL="72000" marR="36000" marT="36000" marB="36000" anchor="ctr">
                    <a:solidFill>
                      <a:srgbClr val="D0D8E8"/>
                    </a:solidFill>
                  </a:tcPr>
                </a:tc>
                <a:tc>
                  <a:txBody>
                    <a:bodyPr/>
                    <a:lstStyle/>
                    <a:p>
                      <a:pPr marL="0" marR="0" lvl="0" indent="0" algn="l" defTabSz="914400" rtl="0" eaLnBrk="1" fontAlgn="auto" latinLnBrk="0" hangingPunct="1">
                        <a:lnSpc>
                          <a:spcPts val="2600"/>
                        </a:lnSpc>
                        <a:spcBef>
                          <a:spcPts val="0"/>
                        </a:spcBef>
                        <a:spcAft>
                          <a:spcPts val="0"/>
                        </a:spcAft>
                        <a:buClrTx/>
                        <a:buSzTx/>
                        <a:buFontTx/>
                        <a:buNone/>
                        <a:tabLst/>
                        <a:defRPr/>
                      </a:pPr>
                      <a:r>
                        <a:rPr kumimoji="1" lang="ja-JP" altLang="en-US" sz="2000" dirty="0">
                          <a:latin typeface="HGPｺﾞｼｯｸE" panose="020B0900000000000000" pitchFamily="50" charset="-128"/>
                          <a:ea typeface="HGPｺﾞｼｯｸE" panose="020B0900000000000000" pitchFamily="50" charset="-128"/>
                        </a:rPr>
                        <a:t>　</a:t>
                      </a:r>
                      <a:r>
                        <a:rPr kumimoji="1" lang="en-US" altLang="ja-JP" sz="2000" dirty="0">
                          <a:latin typeface="HGPｺﾞｼｯｸE" panose="020B0900000000000000" pitchFamily="50" charset="-128"/>
                          <a:ea typeface="HGPｺﾞｼｯｸE" panose="020B0900000000000000" pitchFamily="50" charset="-128"/>
                        </a:rPr>
                        <a:t> </a:t>
                      </a:r>
                      <a:r>
                        <a:rPr kumimoji="1" lang="ja-JP" altLang="en-US" sz="2000" dirty="0">
                          <a:latin typeface="HGPｺﾞｼｯｸE" panose="020B0900000000000000" pitchFamily="50" charset="-128"/>
                          <a:ea typeface="HGPｺﾞｼｯｸE" panose="020B0900000000000000" pitchFamily="50" charset="-128"/>
                        </a:rPr>
                        <a:t>　</a:t>
                      </a:r>
                      <a:r>
                        <a:rPr kumimoji="1" lang="en-US" altLang="ja-JP" sz="2000" dirty="0">
                          <a:latin typeface="HGPｺﾞｼｯｸE" panose="020B0900000000000000" pitchFamily="50" charset="-128"/>
                          <a:ea typeface="HGPｺﾞｼｯｸE" panose="020B0900000000000000" pitchFamily="50" charset="-128"/>
                        </a:rPr>
                        <a:t>『</a:t>
                      </a:r>
                      <a:r>
                        <a:rPr kumimoji="1" lang="ja-JP" altLang="en-US" sz="2000" dirty="0">
                          <a:latin typeface="HGPｺﾞｼｯｸE" panose="020B0900000000000000" pitchFamily="50" charset="-128"/>
                          <a:ea typeface="HGPｺﾞｼｯｸE" panose="020B0900000000000000" pitchFamily="50" charset="-128"/>
                        </a:rPr>
                        <a:t>開発ガイドラインの策定</a:t>
                      </a:r>
                      <a:r>
                        <a:rPr kumimoji="1" lang="en-US" altLang="ja-JP" sz="2000" dirty="0">
                          <a:latin typeface="HGPｺﾞｼｯｸE" panose="020B0900000000000000" pitchFamily="50" charset="-128"/>
                          <a:ea typeface="HGPｺﾞｼｯｸE" panose="020B0900000000000000" pitchFamily="50" charset="-128"/>
                        </a:rPr>
                        <a:t>』</a:t>
                      </a:r>
                      <a:endParaRPr kumimoji="1" lang="ja-JP" altLang="en-US" sz="1800" dirty="0">
                        <a:latin typeface="HGPｺﾞｼｯｸE" panose="020B0900000000000000" pitchFamily="50" charset="-128"/>
                        <a:ea typeface="HGPｺﾞｼｯｸE" panose="020B0900000000000000" pitchFamily="50" charset="-128"/>
                      </a:endParaRPr>
                    </a:p>
                  </a:txBody>
                  <a:tcPr marL="72000" marR="36000" marT="36000" marB="36000" anchor="ctr">
                    <a:solidFill>
                      <a:srgbClr val="D0D8E8"/>
                    </a:solidFill>
                  </a:tcPr>
                </a:tc>
                <a:extLst>
                  <a:ext uri="{0D108BD9-81ED-4DB2-BD59-A6C34878D82A}">
                    <a16:rowId xmlns:a16="http://schemas.microsoft.com/office/drawing/2014/main" val="3001627316"/>
                  </a:ext>
                </a:extLst>
              </a:tr>
            </a:tbl>
          </a:graphicData>
        </a:graphic>
      </p:graphicFrame>
      <p:sp>
        <p:nvSpPr>
          <p:cNvPr id="14" name="タイトル 2">
            <a:extLst>
              <a:ext uri="{FF2B5EF4-FFF2-40B4-BE49-F238E27FC236}">
                <a16:creationId xmlns:a16="http://schemas.microsoft.com/office/drawing/2014/main" id="{2564B427-0343-410F-B24E-87E17E5BC709}"/>
              </a:ext>
            </a:extLst>
          </p:cNvPr>
          <p:cNvSpPr txBox="1">
            <a:spLocks/>
          </p:cNvSpPr>
          <p:nvPr/>
        </p:nvSpPr>
        <p:spPr>
          <a:xfrm>
            <a:off x="7079225" y="1078897"/>
            <a:ext cx="1860657" cy="221599"/>
          </a:xfrm>
          <a:prstGeom prst="rect">
            <a:avLst/>
          </a:prstGeom>
        </p:spPr>
        <p:txBody>
          <a:bodyPr wrap="square" lIns="36000" tIns="0" rIns="36000" bIns="0" anchor="t" anchorCtr="0">
            <a:spAutoFit/>
          </a:bodyPr>
          <a:lstStyle>
            <a:lvl1pPr algn="l" defTabSz="914400" rtl="0" eaLnBrk="1" latinLnBrk="0" hangingPunct="1">
              <a:lnSpc>
                <a:spcPct val="90000"/>
              </a:lnSpc>
              <a:spcBef>
                <a:spcPct val="0"/>
              </a:spcBef>
              <a:buNone/>
              <a:defRPr kumimoji="1" sz="2400" kern="1200">
                <a:solidFill>
                  <a:schemeClr val="tx1"/>
                </a:solidFill>
                <a:latin typeface="HGSｺﾞｼｯｸM" panose="020B0600000000000000" pitchFamily="50" charset="-128"/>
                <a:ea typeface="HGSｺﾞｼｯｸM" panose="020B0600000000000000" pitchFamily="50" charset="-128"/>
                <a:cs typeface="+mj-cs"/>
              </a:defRPr>
            </a:lvl1pPr>
          </a:lstStyle>
          <a:p>
            <a:pPr algn="r"/>
            <a:r>
              <a:rPr lang="ja-JP" altLang="en-US" sz="1600" dirty="0">
                <a:latin typeface="HGPｺﾞｼｯｸE" panose="020B0900000000000000" pitchFamily="50" charset="-128"/>
                <a:ea typeface="HGPｺﾞｼｯｸE" panose="020B0900000000000000" pitchFamily="50" charset="-128"/>
              </a:rPr>
              <a:t>公募要領</a:t>
            </a:r>
            <a:r>
              <a:rPr lang="en-US" altLang="ja-JP" sz="1600" dirty="0">
                <a:latin typeface="HGPｺﾞｼｯｸE" panose="020B0900000000000000" pitchFamily="50" charset="-128"/>
                <a:ea typeface="HGPｺﾞｼｯｸE" panose="020B0900000000000000" pitchFamily="50" charset="-128"/>
              </a:rPr>
              <a:t>【P4】</a:t>
            </a:r>
            <a:endParaRPr lang="ja-JP" altLang="en-US" sz="1600" dirty="0">
              <a:latin typeface="HGPｺﾞｼｯｸE" panose="020B0900000000000000" pitchFamily="50" charset="-128"/>
              <a:ea typeface="HGPｺﾞｼｯｸE" panose="020B0900000000000000" pitchFamily="50" charset="-128"/>
            </a:endParaRPr>
          </a:p>
        </p:txBody>
      </p:sp>
      <p:sp>
        <p:nvSpPr>
          <p:cNvPr id="13" name="下矢印 5">
            <a:extLst>
              <a:ext uri="{FF2B5EF4-FFF2-40B4-BE49-F238E27FC236}">
                <a16:creationId xmlns:a16="http://schemas.microsoft.com/office/drawing/2014/main" id="{A1B94021-82D5-44AC-AF7D-8DB7A8B1DB94}"/>
              </a:ext>
            </a:extLst>
          </p:cNvPr>
          <p:cNvSpPr/>
          <p:nvPr/>
        </p:nvSpPr>
        <p:spPr>
          <a:xfrm>
            <a:off x="3861503" y="4950515"/>
            <a:ext cx="1192381" cy="428645"/>
          </a:xfrm>
          <a:prstGeom prst="downArrow">
            <a:avLst>
              <a:gd name="adj1" fmla="val 58072"/>
              <a:gd name="adj2" fmla="val 67063"/>
            </a:avLst>
          </a:prstGeom>
          <a:solidFill>
            <a:srgbClr val="413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7687F96D-88E4-49C6-99C5-DA3FCAAE5756}"/>
              </a:ext>
            </a:extLst>
          </p:cNvPr>
          <p:cNvSpPr/>
          <p:nvPr/>
        </p:nvSpPr>
        <p:spPr>
          <a:xfrm>
            <a:off x="446600" y="5455329"/>
            <a:ext cx="7975505" cy="629103"/>
          </a:xfrm>
          <a:prstGeom prst="rect">
            <a:avLst/>
          </a:prstGeom>
          <a:solidFill>
            <a:srgbClr val="E1D8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7" name="テキスト ボックス 16">
            <a:extLst>
              <a:ext uri="{FF2B5EF4-FFF2-40B4-BE49-F238E27FC236}">
                <a16:creationId xmlns:a16="http://schemas.microsoft.com/office/drawing/2014/main" id="{7533E445-44D7-4D82-BF59-2434FAA9DC37}"/>
              </a:ext>
            </a:extLst>
          </p:cNvPr>
          <p:cNvSpPr txBox="1"/>
          <p:nvPr/>
        </p:nvSpPr>
        <p:spPr>
          <a:xfrm>
            <a:off x="2274260" y="5598673"/>
            <a:ext cx="5652793" cy="312586"/>
          </a:xfrm>
          <a:prstGeom prst="rect">
            <a:avLst/>
          </a:prstGeom>
          <a:noFill/>
        </p:spPr>
        <p:txBody>
          <a:bodyPr wrap="square" lIns="72000" tIns="0" rIns="0" bIns="0" rtlCol="0">
            <a:spAutoFit/>
          </a:bodyPr>
          <a:lstStyle/>
          <a:p>
            <a:pPr>
              <a:lnSpc>
                <a:spcPts val="2800"/>
              </a:lnSpc>
            </a:pPr>
            <a:r>
              <a:rPr lang="en-US" altLang="ja-JP" sz="2000" dirty="0">
                <a:solidFill>
                  <a:srgbClr val="6C4080"/>
                </a:solidFill>
                <a:latin typeface="HGPｺﾞｼｯｸE" panose="020B0900000000000000" pitchFamily="50" charset="-128"/>
                <a:ea typeface="HGPｺﾞｼｯｸE" panose="020B0900000000000000" pitchFamily="50" charset="-128"/>
              </a:rPr>
              <a:t> 『</a:t>
            </a:r>
            <a:r>
              <a:rPr lang="ja-JP" altLang="en-US" sz="2000" dirty="0">
                <a:solidFill>
                  <a:srgbClr val="6C4080"/>
                </a:solidFill>
                <a:latin typeface="HGPｺﾞｼｯｸE" panose="020B0900000000000000" pitchFamily="50" charset="-128"/>
                <a:ea typeface="HGPｺﾞｼｯｸE" panose="020B0900000000000000" pitchFamily="50" charset="-128"/>
              </a:rPr>
              <a:t>基盤技術開発プロジェクト</a:t>
            </a:r>
            <a:r>
              <a:rPr lang="en-US" altLang="ja-JP" sz="2000" dirty="0">
                <a:solidFill>
                  <a:srgbClr val="6C4080"/>
                </a:solidFill>
                <a:latin typeface="HGPｺﾞｼｯｸE" panose="020B0900000000000000" pitchFamily="50" charset="-128"/>
                <a:ea typeface="HGPｺﾞｼｯｸE" panose="020B0900000000000000" pitchFamily="50" charset="-128"/>
              </a:rPr>
              <a:t>』</a:t>
            </a:r>
          </a:p>
        </p:txBody>
      </p:sp>
      <p:sp>
        <p:nvSpPr>
          <p:cNvPr id="18" name="正方形/長方形 17">
            <a:extLst>
              <a:ext uri="{FF2B5EF4-FFF2-40B4-BE49-F238E27FC236}">
                <a16:creationId xmlns:a16="http://schemas.microsoft.com/office/drawing/2014/main" id="{742ADA6F-D676-4B4F-A0D5-005ABCA684E8}"/>
              </a:ext>
            </a:extLst>
          </p:cNvPr>
          <p:cNvSpPr/>
          <p:nvPr/>
        </p:nvSpPr>
        <p:spPr>
          <a:xfrm>
            <a:off x="1501485" y="4304504"/>
            <a:ext cx="5899434" cy="553998"/>
          </a:xfrm>
          <a:prstGeom prst="rect">
            <a:avLst/>
          </a:prstGeom>
        </p:spPr>
        <p:txBody>
          <a:bodyPr wrap="square" lIns="0" tIns="0" rIns="0" bIns="0">
            <a:spAutoFit/>
          </a:bodyPr>
          <a:lstStyle/>
          <a:p>
            <a:pPr algn="dist"/>
            <a:r>
              <a:rPr lang="ja-JP" altLang="en-US" dirty="0">
                <a:latin typeface="HGPｺﾞｼｯｸE" panose="020B0900000000000000" pitchFamily="50" charset="-128"/>
                <a:ea typeface="HGPｺﾞｼｯｸE" panose="020B0900000000000000" pitchFamily="50" charset="-128"/>
              </a:rPr>
              <a:t>先進的な医療機器・システム等の開発を支援するとともに、</a:t>
            </a:r>
            <a:endParaRPr lang="en-US" altLang="ja-JP" dirty="0">
              <a:latin typeface="HGPｺﾞｼｯｸE" panose="020B0900000000000000" pitchFamily="50" charset="-128"/>
              <a:ea typeface="HGPｺﾞｼｯｸE" panose="020B0900000000000000" pitchFamily="50" charset="-128"/>
            </a:endParaRPr>
          </a:p>
          <a:p>
            <a:pPr algn="dist"/>
            <a:r>
              <a:rPr lang="ja-JP" altLang="en-US" dirty="0">
                <a:latin typeface="HGPｺﾞｼｯｸE" panose="020B0900000000000000" pitchFamily="50" charset="-128"/>
                <a:ea typeface="HGPｺﾞｼｯｸE" panose="020B0900000000000000" pitchFamily="50" charset="-128"/>
              </a:rPr>
              <a:t>これらを支える共通基盤技術等を開発します。</a:t>
            </a:r>
          </a:p>
        </p:txBody>
      </p:sp>
      <p:sp>
        <p:nvSpPr>
          <p:cNvPr id="19" name="正方形/長方形 18">
            <a:extLst>
              <a:ext uri="{FF2B5EF4-FFF2-40B4-BE49-F238E27FC236}">
                <a16:creationId xmlns:a16="http://schemas.microsoft.com/office/drawing/2014/main" id="{85A2EF19-466F-42AF-B7CE-0EACAE613843}"/>
              </a:ext>
            </a:extLst>
          </p:cNvPr>
          <p:cNvSpPr/>
          <p:nvPr/>
        </p:nvSpPr>
        <p:spPr>
          <a:xfrm>
            <a:off x="446600" y="5455329"/>
            <a:ext cx="1510788" cy="629103"/>
          </a:xfrm>
          <a:prstGeom prst="rect">
            <a:avLst/>
          </a:prstGeom>
          <a:solidFill>
            <a:srgbClr val="BBA6C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20" name="タイトル 2">
            <a:extLst>
              <a:ext uri="{FF2B5EF4-FFF2-40B4-BE49-F238E27FC236}">
                <a16:creationId xmlns:a16="http://schemas.microsoft.com/office/drawing/2014/main" id="{15C02D15-8EAA-4987-9C7E-2A41BCCF93E2}"/>
              </a:ext>
            </a:extLst>
          </p:cNvPr>
          <p:cNvSpPr txBox="1">
            <a:spLocks/>
          </p:cNvSpPr>
          <p:nvPr/>
        </p:nvSpPr>
        <p:spPr>
          <a:xfrm>
            <a:off x="627058" y="5609008"/>
            <a:ext cx="1145558" cy="372298"/>
          </a:xfrm>
          <a:prstGeom prst="rect">
            <a:avLst/>
          </a:prstGeom>
        </p:spPr>
        <p:txBody>
          <a:bodyPr lIns="36000" tIns="0" rIns="36000" bIns="0" anchor="ctr" anchorCtr="0"/>
          <a:lstStyle>
            <a:lvl1pPr algn="l" defTabSz="914400" rtl="0" eaLnBrk="1" latinLnBrk="0" hangingPunct="1">
              <a:lnSpc>
                <a:spcPct val="90000"/>
              </a:lnSpc>
              <a:spcBef>
                <a:spcPct val="0"/>
              </a:spcBef>
              <a:buNone/>
              <a:defRPr kumimoji="1" sz="2400" kern="1200">
                <a:solidFill>
                  <a:schemeClr val="tx1"/>
                </a:solidFill>
                <a:latin typeface="HGSｺﾞｼｯｸM" panose="020B0600000000000000" pitchFamily="50" charset="-128"/>
                <a:ea typeface="HGSｺﾞｼｯｸM" panose="020B0600000000000000" pitchFamily="50" charset="-128"/>
                <a:cs typeface="+mj-cs"/>
              </a:defRPr>
            </a:lvl1pPr>
          </a:lstStyle>
          <a:p>
            <a:pPr algn="ctr"/>
            <a:r>
              <a:rPr lang="ja-JP" altLang="en-US" sz="1800" dirty="0">
                <a:latin typeface="HGPｺﾞｼｯｸE" panose="020B0900000000000000" pitchFamily="50" charset="-128"/>
                <a:ea typeface="HGPｺﾞｼｯｸE" panose="020B0900000000000000" pitchFamily="50" charset="-128"/>
              </a:rPr>
              <a:t>令和</a:t>
            </a:r>
            <a:r>
              <a:rPr lang="en-US" altLang="ja-JP" sz="1800" dirty="0">
                <a:latin typeface="HGPｺﾞｼｯｸE" panose="020B0900000000000000" pitchFamily="50" charset="-128"/>
                <a:ea typeface="HGPｺﾞｼｯｸE" panose="020B0900000000000000" pitchFamily="50" charset="-128"/>
              </a:rPr>
              <a:t>3</a:t>
            </a:r>
            <a:r>
              <a:rPr lang="ja-JP" altLang="en-US" sz="1800" dirty="0">
                <a:latin typeface="HGPｺﾞｼｯｸE" panose="020B0900000000000000" pitchFamily="50" charset="-128"/>
                <a:ea typeface="HGPｺﾞｼｯｸE" panose="020B0900000000000000" pitchFamily="50" charset="-128"/>
              </a:rPr>
              <a:t>年度</a:t>
            </a:r>
          </a:p>
        </p:txBody>
      </p:sp>
      <p:sp>
        <p:nvSpPr>
          <p:cNvPr id="21" name="タイトル 2">
            <a:extLst>
              <a:ext uri="{FF2B5EF4-FFF2-40B4-BE49-F238E27FC236}">
                <a16:creationId xmlns:a16="http://schemas.microsoft.com/office/drawing/2014/main" id="{9124181C-0D85-417B-BA42-BC19D934AD05}"/>
              </a:ext>
            </a:extLst>
          </p:cNvPr>
          <p:cNvSpPr txBox="1">
            <a:spLocks/>
          </p:cNvSpPr>
          <p:nvPr/>
        </p:nvSpPr>
        <p:spPr>
          <a:xfrm>
            <a:off x="385985" y="5166192"/>
            <a:ext cx="3345357" cy="294277"/>
          </a:xfrm>
          <a:prstGeom prst="rect">
            <a:avLst/>
          </a:prstGeom>
        </p:spPr>
        <p:txBody>
          <a:bodyPr lIns="36000" tIns="0" rIns="36000" bIns="0" anchor="ctr" anchorCtr="0"/>
          <a:lstStyle>
            <a:lvl1pPr algn="l" defTabSz="914400" rtl="0" eaLnBrk="1" latinLnBrk="0" hangingPunct="1">
              <a:lnSpc>
                <a:spcPct val="90000"/>
              </a:lnSpc>
              <a:spcBef>
                <a:spcPct val="0"/>
              </a:spcBef>
              <a:buNone/>
              <a:defRPr kumimoji="1" sz="2400" kern="1200">
                <a:solidFill>
                  <a:schemeClr val="tx1"/>
                </a:solidFill>
                <a:latin typeface="HGSｺﾞｼｯｸM" panose="020B0600000000000000" pitchFamily="50" charset="-128"/>
                <a:ea typeface="HGSｺﾞｼｯｸM" panose="020B0600000000000000" pitchFamily="50" charset="-128"/>
                <a:cs typeface="+mj-cs"/>
              </a:defRPr>
            </a:lvl1pPr>
          </a:lstStyle>
          <a:p>
            <a:r>
              <a:rPr lang="ja-JP" altLang="en-US" sz="1800" dirty="0">
                <a:latin typeface="HGPｺﾞｼｯｸE" panose="020B0900000000000000" pitchFamily="50" charset="-128"/>
                <a:ea typeface="HGPｺﾞｼｯｸE" panose="020B0900000000000000" pitchFamily="50" charset="-128"/>
              </a:rPr>
              <a:t>■今回の公募対象</a:t>
            </a:r>
          </a:p>
        </p:txBody>
      </p:sp>
      <p:pic>
        <p:nvPicPr>
          <p:cNvPr id="2" name="オーディオ 1">
            <a:hlinkClick r:id="" action="ppaction://media"/>
            <a:extLst>
              <a:ext uri="{FF2B5EF4-FFF2-40B4-BE49-F238E27FC236}">
                <a16:creationId xmlns:a16="http://schemas.microsoft.com/office/drawing/2014/main" id="{7A958F6C-9421-4DB8-82C1-4A4C6BA388E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282010016"/>
      </p:ext>
    </p:extLst>
  </p:cSld>
  <p:clrMapOvr>
    <a:masterClrMapping/>
  </p:clrMapOvr>
  <mc:AlternateContent xmlns:mc="http://schemas.openxmlformats.org/markup-compatibility/2006" xmlns:p14="http://schemas.microsoft.com/office/powerpoint/2010/main">
    <mc:Choice Requires="p14">
      <p:transition spd="slow" p14:dur="2000" advTm="33540"/>
    </mc:Choice>
    <mc:Fallback xmlns="">
      <p:transition spd="slow" advTm="335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10" presetClass="entr" presetSubtype="0" fill="hold" grpId="0" nodeType="withEffect">
                                  <p:stCondLst>
                                    <p:cond delay="75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par>
                                <p:cTn id="10" presetID="10" presetClass="entr" presetSubtype="0" fill="hold" grpId="0" nodeType="withEffect">
                                  <p:stCondLst>
                                    <p:cond delay="75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42" presetClass="entr" presetSubtype="0" fill="hold" grpId="0" nodeType="withEffect">
                                  <p:stCondLst>
                                    <p:cond delay="100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0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100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100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8" fill="hold" display="0">
                  <p:stCondLst>
                    <p:cond delay="indefinite"/>
                  </p:stCondLst>
                  <p:endCondLst>
                    <p:cond evt="onStopAudio" delay="0">
                      <p:tgtEl>
                        <p:sldTgt/>
                      </p:tgtEl>
                    </p:cond>
                  </p:endCondLst>
                </p:cTn>
                <p:tgtEl>
                  <p:spTgt spid="2"/>
                </p:tgtEl>
              </p:cMediaNode>
            </p:audio>
          </p:childTnLst>
        </p:cTn>
      </p:par>
    </p:tnLst>
    <p:bldLst>
      <p:bldP spid="13" grpId="0" animBg="1"/>
      <p:bldP spid="16" grpId="0" animBg="1"/>
      <p:bldP spid="17" grpId="0"/>
      <p:bldP spid="18" grpId="0"/>
      <p:bldP spid="19" grpId="0" animBg="1"/>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88490" y="2935704"/>
            <a:ext cx="7521321" cy="487719"/>
          </a:xfrm>
        </p:spPr>
        <p:txBody>
          <a:bodyPr tIns="0" bIns="0" anchor="t" anchorCtr="0">
            <a:normAutofit/>
          </a:bodyPr>
          <a:lstStyle/>
          <a:p>
            <a:pPr>
              <a:lnSpc>
                <a:spcPts val="2800"/>
              </a:lnSpc>
            </a:pPr>
            <a:r>
              <a:rPr lang="en-US" altLang="ja-JP" sz="2400" b="0" dirty="0">
                <a:latin typeface="HGPｺﾞｼｯｸE" panose="020B0900000000000000" pitchFamily="50" charset="-128"/>
                <a:ea typeface="HGPｺﾞｼｯｸE" panose="020B0900000000000000" pitchFamily="50" charset="-128"/>
                <a:cs typeface="メイリオ" panose="020B0604030504040204" pitchFamily="50" charset="-128"/>
              </a:rPr>
              <a:t>2</a:t>
            </a:r>
            <a:r>
              <a:rPr lang="ja-JP" altLang="en-US" sz="2400" b="0" dirty="0">
                <a:latin typeface="HGPｺﾞｼｯｸE" panose="020B0900000000000000" pitchFamily="50" charset="-128"/>
                <a:ea typeface="HGPｺﾞｼｯｸE" panose="020B0900000000000000" pitchFamily="50" charset="-128"/>
                <a:cs typeface="メイリオ" panose="020B0604030504040204" pitchFamily="50" charset="-128"/>
              </a:rPr>
              <a:t>．</a:t>
            </a:r>
            <a:r>
              <a:rPr lang="zh-TW" altLang="en-US" sz="2400" b="0" dirty="0">
                <a:latin typeface="HGPｺﾞｼｯｸE" panose="020B0900000000000000" pitchFamily="50" charset="-128"/>
                <a:ea typeface="HGPｺﾞｼｯｸE" panose="020B0900000000000000" pitchFamily="50" charset="-128"/>
                <a:cs typeface="メイリオ" panose="020B0604030504040204" pitchFamily="50" charset="-128"/>
              </a:rPr>
              <a:t>研究開発課題</a:t>
            </a:r>
            <a:r>
              <a:rPr lang="ja-JP" altLang="en-US" sz="2400" b="0" dirty="0">
                <a:latin typeface="HGPｺﾞｼｯｸE" panose="020B0900000000000000" pitchFamily="50" charset="-128"/>
                <a:ea typeface="HGPｺﾞｼｯｸE" panose="020B0900000000000000" pitchFamily="50" charset="-128"/>
                <a:cs typeface="メイリオ" panose="020B0604030504040204" pitchFamily="50" charset="-128"/>
              </a:rPr>
              <a:t>の概要</a:t>
            </a:r>
            <a:endParaRPr lang="en-US" altLang="ja-JP" sz="2400" b="0" dirty="0">
              <a:latin typeface="HGPｺﾞｼｯｸE" panose="020B0900000000000000" pitchFamily="50" charset="-128"/>
              <a:ea typeface="HGPｺﾞｼｯｸE" panose="020B0900000000000000" pitchFamily="50" charset="-128"/>
              <a:cs typeface="メイリオ" panose="020B0604030504040204" pitchFamily="50" charset="-128"/>
            </a:endParaRPr>
          </a:p>
        </p:txBody>
      </p:sp>
      <p:pic>
        <p:nvPicPr>
          <p:cNvPr id="6" name="オーディオ 5">
            <a:hlinkClick r:id="" action="ppaction://media"/>
            <a:extLst>
              <a:ext uri="{FF2B5EF4-FFF2-40B4-BE49-F238E27FC236}">
                <a16:creationId xmlns:a16="http://schemas.microsoft.com/office/drawing/2014/main" id="{1277A1A4-9D7C-4FCF-A257-67826A47D02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914000282"/>
      </p:ext>
    </p:extLst>
  </p:cSld>
  <p:clrMapOvr>
    <a:masterClrMapping/>
  </p:clrMapOvr>
  <p:transition spd="slow" advTm="1270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85985" y="562076"/>
            <a:ext cx="7603116" cy="280711"/>
          </a:xfrm>
        </p:spPr>
        <p:txBody>
          <a:bodyPr lIns="36000" tIns="0" rIns="36000" bIns="0" anchor="ctr" anchorCtr="0"/>
          <a:lstStyle/>
          <a:p>
            <a:r>
              <a:rPr lang="ja-JP" altLang="en-US" sz="2200" dirty="0">
                <a:latin typeface="HGPｺﾞｼｯｸE" panose="020B0900000000000000" pitchFamily="50" charset="-128"/>
                <a:ea typeface="HGPｺﾞｼｯｸE" panose="020B0900000000000000" pitchFamily="50" charset="-128"/>
              </a:rPr>
              <a:t>研究開発課題の概要</a:t>
            </a:r>
          </a:p>
        </p:txBody>
      </p:sp>
      <p:sp>
        <p:nvSpPr>
          <p:cNvPr id="11" name="タイトル 2"/>
          <p:cNvSpPr txBox="1">
            <a:spLocks/>
          </p:cNvSpPr>
          <p:nvPr/>
        </p:nvSpPr>
        <p:spPr>
          <a:xfrm>
            <a:off x="385985" y="1382350"/>
            <a:ext cx="4913602" cy="350652"/>
          </a:xfrm>
          <a:prstGeom prst="rect">
            <a:avLst/>
          </a:prstGeom>
        </p:spPr>
        <p:txBody>
          <a:bodyPr lIns="36000" tIns="0" rIns="36000" bIns="0" anchor="ctr" anchorCtr="0"/>
          <a:lstStyle>
            <a:lvl1pPr algn="l" defTabSz="914400" rtl="0" eaLnBrk="1" latinLnBrk="0" hangingPunct="1">
              <a:lnSpc>
                <a:spcPct val="90000"/>
              </a:lnSpc>
              <a:spcBef>
                <a:spcPct val="0"/>
              </a:spcBef>
              <a:buNone/>
              <a:defRPr kumimoji="1" sz="2400" kern="1200">
                <a:solidFill>
                  <a:schemeClr val="tx1"/>
                </a:solidFill>
                <a:latin typeface="HGSｺﾞｼｯｸM" panose="020B0600000000000000" pitchFamily="50" charset="-128"/>
                <a:ea typeface="HGSｺﾞｼｯｸM" panose="020B0600000000000000" pitchFamily="50" charset="-128"/>
                <a:cs typeface="+mj-cs"/>
              </a:defRPr>
            </a:lvl1pPr>
          </a:lstStyle>
          <a:p>
            <a:r>
              <a:rPr lang="ja-JP" altLang="en-US" sz="1800" dirty="0">
                <a:latin typeface="HGPｺﾞｼｯｸE" panose="020B0900000000000000" pitchFamily="50" charset="-128"/>
                <a:ea typeface="HGPｺﾞｼｯｸE" panose="020B0900000000000000" pitchFamily="50" charset="-128"/>
              </a:rPr>
              <a:t>■課題タイプ・開発費・期間・採択課題予定数</a:t>
            </a:r>
          </a:p>
        </p:txBody>
      </p:sp>
      <p:graphicFrame>
        <p:nvGraphicFramePr>
          <p:cNvPr id="5" name="表 4"/>
          <p:cNvGraphicFramePr>
            <a:graphicFrameLocks noGrp="1"/>
          </p:cNvGraphicFramePr>
          <p:nvPr>
            <p:extLst>
              <p:ext uri="{D42A27DB-BD31-4B8C-83A1-F6EECF244321}">
                <p14:modId xmlns:p14="http://schemas.microsoft.com/office/powerpoint/2010/main" val="175663763"/>
              </p:ext>
            </p:extLst>
          </p:nvPr>
        </p:nvGraphicFramePr>
        <p:xfrm>
          <a:off x="385984" y="1733002"/>
          <a:ext cx="8416848" cy="3243456"/>
        </p:xfrm>
        <a:graphic>
          <a:graphicData uri="http://schemas.openxmlformats.org/drawingml/2006/table">
            <a:tbl>
              <a:tblPr firstRow="1" bandRow="1">
                <a:tableStyleId>{5C22544A-7EE6-4342-B048-85BDC9FD1C3A}</a:tableStyleId>
              </a:tblPr>
              <a:tblGrid>
                <a:gridCol w="318866">
                  <a:extLst>
                    <a:ext uri="{9D8B030D-6E8A-4147-A177-3AD203B41FA5}">
                      <a16:colId xmlns:a16="http://schemas.microsoft.com/office/drawing/2014/main" val="321237586"/>
                    </a:ext>
                  </a:extLst>
                </a:gridCol>
                <a:gridCol w="3171825">
                  <a:extLst>
                    <a:ext uri="{9D8B030D-6E8A-4147-A177-3AD203B41FA5}">
                      <a16:colId xmlns:a16="http://schemas.microsoft.com/office/drawing/2014/main" val="20001"/>
                    </a:ext>
                  </a:extLst>
                </a:gridCol>
                <a:gridCol w="2439065">
                  <a:extLst>
                    <a:ext uri="{9D8B030D-6E8A-4147-A177-3AD203B41FA5}">
                      <a16:colId xmlns:a16="http://schemas.microsoft.com/office/drawing/2014/main" val="20002"/>
                    </a:ext>
                  </a:extLst>
                </a:gridCol>
                <a:gridCol w="1360967">
                  <a:extLst>
                    <a:ext uri="{9D8B030D-6E8A-4147-A177-3AD203B41FA5}">
                      <a16:colId xmlns:a16="http://schemas.microsoft.com/office/drawing/2014/main" val="20003"/>
                    </a:ext>
                  </a:extLst>
                </a:gridCol>
                <a:gridCol w="1126125">
                  <a:extLst>
                    <a:ext uri="{9D8B030D-6E8A-4147-A177-3AD203B41FA5}">
                      <a16:colId xmlns:a16="http://schemas.microsoft.com/office/drawing/2014/main" val="20004"/>
                    </a:ext>
                  </a:extLst>
                </a:gridCol>
              </a:tblGrid>
              <a:tr h="515462">
                <a:tc>
                  <a:txBody>
                    <a:bodyPr/>
                    <a:lstStyle/>
                    <a:p>
                      <a:pPr algn="ctr"/>
                      <a:r>
                        <a:rPr kumimoji="1" lang="en-US" altLang="zh-TW" sz="1400" b="1" kern="1200" dirty="0">
                          <a:solidFill>
                            <a:schemeClr val="lt1"/>
                          </a:solidFill>
                          <a:effectLst/>
                          <a:latin typeface="HGPｺﾞｼｯｸE" panose="020B0900000000000000" pitchFamily="50" charset="-128"/>
                          <a:ea typeface="HGPｺﾞｼｯｸE" panose="020B0900000000000000" pitchFamily="50" charset="-128"/>
                          <a:cs typeface="+mn-cs"/>
                        </a:rPr>
                        <a:t>No.</a:t>
                      </a:r>
                    </a:p>
                  </a:txBody>
                  <a:tcPr marL="0" marR="0" marT="0" marB="36000" anchor="ctr" anchorCtr="1">
                    <a:solidFill>
                      <a:srgbClr val="3793C6"/>
                    </a:solidFill>
                  </a:tcPr>
                </a:tc>
                <a:tc>
                  <a:txBody>
                    <a:bodyPr/>
                    <a:lstStyle/>
                    <a:p>
                      <a:pPr algn="ctr"/>
                      <a:r>
                        <a:rPr kumimoji="1" lang="ja-JP" altLang="en-US" sz="1600" b="1" kern="1200" dirty="0">
                          <a:solidFill>
                            <a:schemeClr val="lt1"/>
                          </a:solidFill>
                          <a:effectLst/>
                          <a:latin typeface="HGPｺﾞｼｯｸE" panose="020B0900000000000000" pitchFamily="50" charset="-128"/>
                          <a:ea typeface="HGPｺﾞｼｯｸE" panose="020B0900000000000000" pitchFamily="50" charset="-128"/>
                          <a:cs typeface="+mn-cs"/>
                        </a:rPr>
                        <a:t>課題タイプ／</a:t>
                      </a:r>
                      <a:endParaRPr kumimoji="1" lang="en-US" altLang="zh-TW" sz="1600" b="1" kern="1200" dirty="0">
                        <a:solidFill>
                          <a:schemeClr val="lt1"/>
                        </a:solidFill>
                        <a:effectLst/>
                        <a:latin typeface="HGPｺﾞｼｯｸE" panose="020B0900000000000000" pitchFamily="50" charset="-128"/>
                        <a:ea typeface="HGPｺﾞｼｯｸE" panose="020B0900000000000000" pitchFamily="50" charset="-128"/>
                        <a:cs typeface="+mn-cs"/>
                      </a:endParaRPr>
                    </a:p>
                    <a:p>
                      <a:pPr algn="ctr"/>
                      <a:r>
                        <a:rPr kumimoji="1" lang="zh-TW" altLang="en-US" sz="1600" b="1" kern="1200" dirty="0">
                          <a:solidFill>
                            <a:schemeClr val="lt1"/>
                          </a:solidFill>
                          <a:effectLst/>
                          <a:latin typeface="HGPｺﾞｼｯｸE" panose="020B0900000000000000" pitchFamily="50" charset="-128"/>
                          <a:ea typeface="HGPｺﾞｼｯｸE" panose="020B0900000000000000" pitchFamily="50" charset="-128"/>
                          <a:cs typeface="+mn-cs"/>
                        </a:rPr>
                        <a:t>研究開発課題</a:t>
                      </a:r>
                      <a:endParaRPr kumimoji="1" lang="en-US" altLang="zh-TW" sz="1600" b="1" kern="1200" dirty="0">
                        <a:solidFill>
                          <a:schemeClr val="lt1"/>
                        </a:solidFill>
                        <a:effectLst/>
                        <a:latin typeface="HGPｺﾞｼｯｸE" panose="020B0900000000000000" pitchFamily="50" charset="-128"/>
                        <a:ea typeface="HGPｺﾞｼｯｸE" panose="020B0900000000000000" pitchFamily="50" charset="-128"/>
                        <a:cs typeface="+mn-cs"/>
                      </a:endParaRPr>
                    </a:p>
                  </a:txBody>
                  <a:tcPr marL="0" marR="0" marT="0" marB="36000" anchor="ctr" anchorCtr="1">
                    <a:solidFill>
                      <a:srgbClr val="3793C6"/>
                    </a:solidFill>
                  </a:tcPr>
                </a:tc>
                <a:tc>
                  <a:txBody>
                    <a:bodyPr/>
                    <a:lstStyle/>
                    <a:p>
                      <a:pPr algn="ctr"/>
                      <a:r>
                        <a:rPr kumimoji="1" lang="ja-JP" altLang="en-US" sz="1600" b="1" kern="1200" dirty="0">
                          <a:solidFill>
                            <a:schemeClr val="lt1"/>
                          </a:solidFill>
                          <a:effectLst/>
                          <a:latin typeface="HGPｺﾞｼｯｸE" panose="020B0900000000000000" pitchFamily="50" charset="-128"/>
                          <a:ea typeface="HGPｺﾞｼｯｸE" panose="020B0900000000000000" pitchFamily="50" charset="-128"/>
                          <a:cs typeface="+mn-cs"/>
                        </a:rPr>
                        <a:t>研究開発費の規模</a:t>
                      </a:r>
                    </a:p>
                    <a:p>
                      <a:pPr algn="ctr"/>
                      <a:r>
                        <a:rPr kumimoji="1" lang="en-US" altLang="ja-JP" sz="1600" b="1" kern="1200" dirty="0">
                          <a:solidFill>
                            <a:schemeClr val="lt1"/>
                          </a:solidFill>
                          <a:effectLst/>
                          <a:latin typeface="HGPｺﾞｼｯｸE" panose="020B0900000000000000" pitchFamily="50" charset="-128"/>
                          <a:ea typeface="HGPｺﾞｼｯｸE" panose="020B0900000000000000" pitchFamily="50" charset="-128"/>
                          <a:cs typeface="+mn-cs"/>
                        </a:rPr>
                        <a:t>(</a:t>
                      </a:r>
                      <a:r>
                        <a:rPr kumimoji="1" lang="ja-JP" altLang="en-US" sz="1600" b="1" kern="1200" dirty="0">
                          <a:solidFill>
                            <a:schemeClr val="lt1"/>
                          </a:solidFill>
                          <a:effectLst/>
                          <a:latin typeface="HGPｺﾞｼｯｸE" panose="020B0900000000000000" pitchFamily="50" charset="-128"/>
                          <a:ea typeface="HGPｺﾞｼｯｸE" panose="020B0900000000000000" pitchFamily="50" charset="-128"/>
                          <a:cs typeface="+mn-cs"/>
                        </a:rPr>
                        <a:t>直接経費</a:t>
                      </a:r>
                      <a:r>
                        <a:rPr kumimoji="1" lang="en-US" altLang="ja-JP" sz="1600" b="1" kern="1200" dirty="0">
                          <a:solidFill>
                            <a:schemeClr val="lt1"/>
                          </a:solidFill>
                          <a:effectLst/>
                          <a:latin typeface="HGPｺﾞｼｯｸE" panose="020B0900000000000000" pitchFamily="50" charset="-128"/>
                          <a:ea typeface="HGPｺﾞｼｯｸE" panose="020B0900000000000000" pitchFamily="50" charset="-128"/>
                          <a:cs typeface="+mn-cs"/>
                        </a:rPr>
                        <a:t>)</a:t>
                      </a:r>
                      <a:endParaRPr kumimoji="1" lang="ja-JP" altLang="en-US" sz="1600" dirty="0">
                        <a:latin typeface="HGPｺﾞｼｯｸE" panose="020B0900000000000000" pitchFamily="50" charset="-128"/>
                        <a:ea typeface="HGPｺﾞｼｯｸE" panose="020B0900000000000000" pitchFamily="50" charset="-128"/>
                      </a:endParaRPr>
                    </a:p>
                  </a:txBody>
                  <a:tcPr marL="0" marR="0" marT="0" marB="36000" anchor="ctr" anchorCtr="1">
                    <a:solidFill>
                      <a:srgbClr val="3793C6"/>
                    </a:solidFill>
                  </a:tcPr>
                </a:tc>
                <a:tc>
                  <a:txBody>
                    <a:bodyPr/>
                    <a:lstStyle/>
                    <a:p>
                      <a:pPr algn="ctr"/>
                      <a:r>
                        <a:rPr kumimoji="1" lang="zh-TW" altLang="en-US" sz="1600" b="1" kern="1200" dirty="0">
                          <a:solidFill>
                            <a:schemeClr val="lt1"/>
                          </a:solidFill>
                          <a:effectLst/>
                          <a:latin typeface="HGPｺﾞｼｯｸE" panose="020B0900000000000000" pitchFamily="50" charset="-128"/>
                          <a:ea typeface="HGPｺﾞｼｯｸE" panose="020B0900000000000000" pitchFamily="50" charset="-128"/>
                          <a:cs typeface="+mn-cs"/>
                        </a:rPr>
                        <a:t>研究開発</a:t>
                      </a:r>
                      <a:endParaRPr kumimoji="1" lang="en-US" altLang="zh-TW" sz="1600" b="1" kern="1200" dirty="0">
                        <a:solidFill>
                          <a:schemeClr val="lt1"/>
                        </a:solidFill>
                        <a:effectLst/>
                        <a:latin typeface="HGPｺﾞｼｯｸE" panose="020B0900000000000000" pitchFamily="50" charset="-128"/>
                        <a:ea typeface="HGPｺﾞｼｯｸE" panose="020B0900000000000000" pitchFamily="50" charset="-128"/>
                        <a:cs typeface="+mn-cs"/>
                      </a:endParaRPr>
                    </a:p>
                    <a:p>
                      <a:pPr algn="ctr"/>
                      <a:r>
                        <a:rPr kumimoji="1" lang="zh-TW" altLang="en-US" sz="1600" b="1" kern="1200" dirty="0">
                          <a:solidFill>
                            <a:schemeClr val="lt1"/>
                          </a:solidFill>
                          <a:effectLst/>
                          <a:latin typeface="HGPｺﾞｼｯｸE" panose="020B0900000000000000" pitchFamily="50" charset="-128"/>
                          <a:ea typeface="HGPｺﾞｼｯｸE" panose="020B0900000000000000" pitchFamily="50" charset="-128"/>
                          <a:cs typeface="+mn-cs"/>
                        </a:rPr>
                        <a:t>予定期間</a:t>
                      </a:r>
                      <a:endParaRPr kumimoji="1" lang="ja-JP" altLang="en-US" sz="1400" dirty="0">
                        <a:latin typeface="HGPｺﾞｼｯｸE" panose="020B0900000000000000" pitchFamily="50" charset="-128"/>
                        <a:ea typeface="HGPｺﾞｼｯｸE" panose="020B0900000000000000" pitchFamily="50" charset="-128"/>
                      </a:endParaRPr>
                    </a:p>
                  </a:txBody>
                  <a:tcPr marL="0" marR="0" marT="0" marB="36000" anchor="ctr" anchorCtr="1">
                    <a:solidFill>
                      <a:srgbClr val="3793C6"/>
                    </a:solidFill>
                  </a:tcPr>
                </a:tc>
                <a:tc>
                  <a:txBody>
                    <a:bodyPr/>
                    <a:lstStyle/>
                    <a:p>
                      <a:pPr algn="ctr"/>
                      <a:r>
                        <a:rPr kumimoji="1" lang="zh-TW" altLang="en-US" sz="1600" b="1" kern="1200" dirty="0">
                          <a:solidFill>
                            <a:schemeClr val="lt1"/>
                          </a:solidFill>
                          <a:effectLst/>
                          <a:latin typeface="HGPｺﾞｼｯｸE" panose="020B0900000000000000" pitchFamily="50" charset="-128"/>
                          <a:ea typeface="HGPｺﾞｼｯｸE" panose="020B0900000000000000" pitchFamily="50" charset="-128"/>
                          <a:cs typeface="+mn-cs"/>
                        </a:rPr>
                        <a:t>採択課題</a:t>
                      </a:r>
                      <a:endParaRPr kumimoji="1" lang="en-US" altLang="zh-TW" sz="1600" b="1" kern="1200" dirty="0">
                        <a:solidFill>
                          <a:schemeClr val="lt1"/>
                        </a:solidFill>
                        <a:effectLst/>
                        <a:latin typeface="HGPｺﾞｼｯｸE" panose="020B0900000000000000" pitchFamily="50" charset="-128"/>
                        <a:ea typeface="HGPｺﾞｼｯｸE" panose="020B0900000000000000" pitchFamily="50" charset="-128"/>
                        <a:cs typeface="+mn-cs"/>
                      </a:endParaRPr>
                    </a:p>
                    <a:p>
                      <a:pPr algn="ctr"/>
                      <a:r>
                        <a:rPr kumimoji="1" lang="zh-TW" altLang="en-US" sz="1600" b="1" kern="1200" dirty="0">
                          <a:solidFill>
                            <a:schemeClr val="lt1"/>
                          </a:solidFill>
                          <a:effectLst/>
                          <a:latin typeface="HGPｺﾞｼｯｸE" panose="020B0900000000000000" pitchFamily="50" charset="-128"/>
                          <a:ea typeface="HGPｺﾞｼｯｸE" panose="020B0900000000000000" pitchFamily="50" charset="-128"/>
                          <a:cs typeface="+mn-cs"/>
                        </a:rPr>
                        <a:t>予定数</a:t>
                      </a:r>
                      <a:endParaRPr kumimoji="1" lang="ja-JP" altLang="en-US" sz="1400" dirty="0">
                        <a:latin typeface="HGPｺﾞｼｯｸE" panose="020B0900000000000000" pitchFamily="50" charset="-128"/>
                        <a:ea typeface="HGPｺﾞｼｯｸE" panose="020B0900000000000000" pitchFamily="50" charset="-128"/>
                      </a:endParaRPr>
                    </a:p>
                  </a:txBody>
                  <a:tcPr marL="0" marR="0" marT="0" marB="36000" anchor="ctr" anchorCtr="1">
                    <a:solidFill>
                      <a:srgbClr val="3793C6"/>
                    </a:solidFill>
                  </a:tcPr>
                </a:tc>
                <a:extLst>
                  <a:ext uri="{0D108BD9-81ED-4DB2-BD59-A6C34878D82A}">
                    <a16:rowId xmlns:a16="http://schemas.microsoft.com/office/drawing/2014/main" val="10000"/>
                  </a:ext>
                </a:extLst>
              </a:tr>
              <a:tr h="1359888">
                <a:tc>
                  <a:txBody>
                    <a:bodyPr/>
                    <a:lstStyle/>
                    <a:p>
                      <a:pPr marL="266700" indent="-266700" algn="ctr">
                        <a:lnSpc>
                          <a:spcPts val="1800"/>
                        </a:lnSpc>
                        <a:spcAft>
                          <a:spcPts val="0"/>
                        </a:spcAft>
                      </a:pPr>
                      <a:r>
                        <a:rPr lang="en-US" alt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1</a:t>
                      </a:r>
                      <a:endParaRPr 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a:txBody>
                  <a:tcPr marL="68580" marR="68580" marT="0" marB="0" anchor="ctr">
                    <a:solidFill>
                      <a:srgbClr val="D0D8E8"/>
                    </a:solidFill>
                  </a:tcPr>
                </a:tc>
                <a:tc>
                  <a:txBody>
                    <a:bodyPr/>
                    <a:lstStyle/>
                    <a:p>
                      <a:pPr marL="266700" indent="-266700" algn="just">
                        <a:lnSpc>
                          <a:spcPts val="1800"/>
                        </a:lnSpc>
                        <a:spcAft>
                          <a:spcPts val="0"/>
                        </a:spcAft>
                      </a:pPr>
                      <a:r>
                        <a:rPr lang="ja-JP" sz="18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応用フェーズの研究開発課題</a:t>
                      </a:r>
                      <a:endParaRPr lang="en-US" altLang="ja-JP" sz="18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a:p>
                      <a:pPr marL="266700" indent="-266700" algn="just">
                        <a:lnSpc>
                          <a:spcPts val="1800"/>
                        </a:lnSpc>
                        <a:spcAft>
                          <a:spcPts val="0"/>
                        </a:spcAft>
                      </a:pPr>
                      <a:endParaRPr 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a:p>
                      <a:pPr marL="266700" indent="-266700" algn="just">
                        <a:lnSpc>
                          <a:spcPts val="1800"/>
                        </a:lnSpc>
                        <a:spcAft>
                          <a:spcPts val="0"/>
                        </a:spcAft>
                      </a:pPr>
                      <a:r>
                        <a:rPr lang="ja-JP" altLang="en-US"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　　</a:t>
                      </a:r>
                      <a:r>
                        <a:rPr lang="en-US"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(a) </a:t>
                      </a:r>
                      <a:r>
                        <a:rPr 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遠隔医療の実現に資する</a:t>
                      </a:r>
                      <a:endParaRPr lang="en-US" alt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a:p>
                      <a:pPr marL="266700" indent="-266700" algn="just">
                        <a:lnSpc>
                          <a:spcPts val="1800"/>
                        </a:lnSpc>
                        <a:spcAft>
                          <a:spcPts val="0"/>
                        </a:spcAft>
                      </a:pPr>
                      <a:r>
                        <a:rPr lang="ja-JP" altLang="en-US"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　　　　</a:t>
                      </a:r>
                      <a:r>
                        <a:rPr 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検査・診療機器の開発</a:t>
                      </a:r>
                    </a:p>
                  </a:txBody>
                  <a:tcPr marL="68580" marR="68580" marT="0" marB="0" anchor="ctr">
                    <a:solidFill>
                      <a:srgbClr val="E9EDF4"/>
                    </a:solidFill>
                  </a:tcPr>
                </a:tc>
                <a:tc rowSpan="2">
                  <a:txBody>
                    <a:bodyPr/>
                    <a:lstStyle/>
                    <a:p>
                      <a:pPr marL="4445" indent="-86995" algn="ctr">
                        <a:lnSpc>
                          <a:spcPts val="2200"/>
                        </a:lnSpc>
                        <a:spcAft>
                          <a:spcPts val="0"/>
                        </a:spcAft>
                      </a:pPr>
                      <a:r>
                        <a:rPr 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令和</a:t>
                      </a:r>
                      <a:r>
                        <a:rPr lang="en-US" alt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3</a:t>
                      </a:r>
                      <a:r>
                        <a:rPr 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年度</a:t>
                      </a:r>
                      <a:endParaRPr lang="en-US" alt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a:p>
                      <a:pPr marL="4445" indent="-86995" algn="ctr">
                        <a:lnSpc>
                          <a:spcPts val="2200"/>
                        </a:lnSpc>
                        <a:spcAft>
                          <a:spcPts val="0"/>
                        </a:spcAft>
                      </a:pPr>
                      <a:r>
                        <a:rPr 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１課題あたり</a:t>
                      </a:r>
                      <a:endParaRPr lang="en-US" alt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a:p>
                      <a:pPr marL="4445" indent="-86995" algn="ctr">
                        <a:lnSpc>
                          <a:spcPts val="2200"/>
                        </a:lnSpc>
                        <a:spcAft>
                          <a:spcPts val="0"/>
                        </a:spcAft>
                      </a:pPr>
                      <a:r>
                        <a:rPr 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年間最大</a:t>
                      </a:r>
                      <a:r>
                        <a:rPr lang="en-US"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34,000</a:t>
                      </a:r>
                      <a:r>
                        <a:rPr 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千</a:t>
                      </a:r>
                      <a:r>
                        <a:rPr lang="ja-JP" sz="160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円</a:t>
                      </a:r>
                      <a:r>
                        <a:rPr kumimoji="1" lang="en-US" altLang="ja-JP" sz="1600" b="1" kern="1200" baseline="30000" dirty="0">
                          <a:solidFill>
                            <a:schemeClr val="tx1"/>
                          </a:solidFill>
                          <a:effectLst/>
                          <a:latin typeface="HGPｺﾞｼｯｸE" panose="020B0900000000000000" pitchFamily="50" charset="-128"/>
                          <a:ea typeface="HGPｺﾞｼｯｸE" panose="020B0900000000000000" pitchFamily="50" charset="-128"/>
                          <a:cs typeface="+mn-cs"/>
                        </a:rPr>
                        <a:t>※</a:t>
                      </a:r>
                      <a:r>
                        <a:rPr kumimoji="1" lang="ja-JP" altLang="en-US" sz="1600" b="1" kern="1200" baseline="30000" dirty="0">
                          <a:solidFill>
                            <a:schemeClr val="tx1"/>
                          </a:solidFill>
                          <a:effectLst/>
                          <a:latin typeface="HGPｺﾞｼｯｸE" panose="020B0900000000000000" pitchFamily="50" charset="-128"/>
                          <a:ea typeface="HGPｺﾞｼｯｸE" panose="020B0900000000000000" pitchFamily="50" charset="-128"/>
                          <a:cs typeface="+mn-cs"/>
                        </a:rPr>
                        <a:t>１</a:t>
                      </a:r>
                      <a:endParaRPr lang="en-US" altLang="ja-JP" sz="160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endParaRPr>
                    </a:p>
                    <a:p>
                      <a:pPr marL="4445" indent="-86995" algn="ctr">
                        <a:lnSpc>
                          <a:spcPts val="2200"/>
                        </a:lnSpc>
                        <a:spcAft>
                          <a:spcPts val="0"/>
                        </a:spcAft>
                      </a:pPr>
                      <a:endParaRPr lang="ja-JP" sz="160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endParaRPr>
                    </a:p>
                    <a:p>
                      <a:pPr marL="4445" indent="-86995" algn="ctr">
                        <a:lnSpc>
                          <a:spcPts val="2200"/>
                        </a:lnSpc>
                        <a:spcAft>
                          <a:spcPts val="0"/>
                        </a:spcAft>
                      </a:pPr>
                      <a:r>
                        <a:rPr lang="ja-JP" sz="160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令和</a:t>
                      </a:r>
                      <a:r>
                        <a:rPr lang="en-US" altLang="ja-JP" sz="160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4</a:t>
                      </a:r>
                      <a:r>
                        <a:rPr lang="ja-JP" sz="160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年度</a:t>
                      </a:r>
                      <a:r>
                        <a:rPr lang="en-US" altLang="ja-JP" sz="160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a:t>
                      </a:r>
                      <a:r>
                        <a:rPr lang="ja-JP" sz="160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継続の場合</a:t>
                      </a:r>
                      <a:r>
                        <a:rPr lang="en-US" altLang="ja-JP" sz="160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a:t>
                      </a:r>
                    </a:p>
                    <a:p>
                      <a:pPr marL="4445" indent="-86995" algn="ctr">
                        <a:lnSpc>
                          <a:spcPts val="2200"/>
                        </a:lnSpc>
                        <a:spcAft>
                          <a:spcPts val="0"/>
                        </a:spcAft>
                      </a:pPr>
                      <a:r>
                        <a:rPr lang="ja-JP" altLang="en-US" sz="160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令和</a:t>
                      </a:r>
                      <a:r>
                        <a:rPr lang="en-US" altLang="ja-JP" sz="160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4</a:t>
                      </a:r>
                      <a:r>
                        <a:rPr lang="ja-JP" altLang="en-US" sz="160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年度</a:t>
                      </a:r>
                      <a:r>
                        <a:rPr lang="en-US" altLang="ja-JP" sz="160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a:t>
                      </a:r>
                      <a:r>
                        <a:rPr lang="ja-JP" altLang="en-US" sz="160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令和</a:t>
                      </a:r>
                      <a:r>
                        <a:rPr lang="en-US" altLang="ja-JP" sz="160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5</a:t>
                      </a:r>
                      <a:r>
                        <a:rPr lang="ja-JP" altLang="en-US" sz="160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年度</a:t>
                      </a:r>
                      <a:endParaRPr lang="en-US" altLang="ja-JP" sz="160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endParaRPr>
                    </a:p>
                    <a:p>
                      <a:pPr marL="4445" indent="-86995" algn="ctr">
                        <a:lnSpc>
                          <a:spcPts val="2200"/>
                        </a:lnSpc>
                        <a:spcAft>
                          <a:spcPts val="0"/>
                        </a:spcAft>
                      </a:pPr>
                      <a:r>
                        <a:rPr lang="en-US" altLang="ja-JP" sz="160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1</a:t>
                      </a:r>
                      <a:r>
                        <a:rPr lang="ja-JP" sz="160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課題あたり年間最大</a:t>
                      </a:r>
                      <a:endParaRPr lang="en-US" altLang="ja-JP" sz="160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endParaRPr>
                    </a:p>
                    <a:p>
                      <a:pPr marL="4445" indent="-86995" algn="ctr">
                        <a:lnSpc>
                          <a:spcPts val="2200"/>
                        </a:lnSpc>
                        <a:spcAft>
                          <a:spcPts val="0"/>
                        </a:spcAft>
                      </a:pPr>
                      <a:r>
                        <a:rPr lang="en-US" sz="160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76,000</a:t>
                      </a:r>
                      <a:r>
                        <a:rPr lang="ja-JP" sz="160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千円程度</a:t>
                      </a:r>
                      <a:r>
                        <a:rPr kumimoji="1" lang="en-US" altLang="ja-JP" sz="1600" b="1" kern="1200" baseline="30000" dirty="0">
                          <a:solidFill>
                            <a:schemeClr val="tx1"/>
                          </a:solidFill>
                          <a:effectLst/>
                          <a:latin typeface="HGPｺﾞｼｯｸE" panose="020B0900000000000000" pitchFamily="50" charset="-128"/>
                          <a:ea typeface="HGPｺﾞｼｯｸE" panose="020B0900000000000000" pitchFamily="50" charset="-128"/>
                          <a:cs typeface="+mn-cs"/>
                        </a:rPr>
                        <a:t>※</a:t>
                      </a:r>
                      <a:r>
                        <a:rPr kumimoji="1" lang="ja-JP" altLang="en-US" sz="1600" b="1" kern="1200" baseline="30000" dirty="0">
                          <a:solidFill>
                            <a:schemeClr val="tx1"/>
                          </a:solidFill>
                          <a:effectLst/>
                          <a:latin typeface="HGPｺﾞｼｯｸE" panose="020B0900000000000000" pitchFamily="50" charset="-128"/>
                          <a:ea typeface="HGPｺﾞｼｯｸE" panose="020B0900000000000000" pitchFamily="50" charset="-128"/>
                          <a:cs typeface="+mn-cs"/>
                        </a:rPr>
                        <a:t>２</a:t>
                      </a:r>
                      <a:endParaRPr lang="ja-JP" sz="160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endParaRPr>
                    </a:p>
                  </a:txBody>
                  <a:tcPr marL="68580" marR="68580" marT="0" marB="0" anchor="ctr">
                    <a:solidFill>
                      <a:srgbClr val="D0D8E8"/>
                    </a:solidFill>
                  </a:tcPr>
                </a:tc>
                <a:tc rowSpan="2">
                  <a:txBody>
                    <a:bodyPr/>
                    <a:lstStyle/>
                    <a:p>
                      <a:pPr marL="1905" indent="-35560" algn="ctr">
                        <a:lnSpc>
                          <a:spcPts val="1800"/>
                        </a:lnSpc>
                        <a:spcAft>
                          <a:spcPts val="0"/>
                        </a:spcAft>
                      </a:pPr>
                      <a:r>
                        <a:rPr 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最長</a:t>
                      </a:r>
                      <a:r>
                        <a:rPr lang="en-US" alt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3</a:t>
                      </a:r>
                      <a:r>
                        <a:rPr 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年</a:t>
                      </a:r>
                      <a:endParaRPr lang="en-US" alt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a:p>
                      <a:pPr marL="1905" indent="-35560" algn="ctr">
                        <a:lnSpc>
                          <a:spcPts val="1800"/>
                        </a:lnSpc>
                        <a:spcAft>
                          <a:spcPts val="0"/>
                        </a:spcAft>
                      </a:pPr>
                      <a:endParaRPr 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a:p>
                      <a:pPr marL="1905" indent="-35560" algn="l">
                        <a:lnSpc>
                          <a:spcPts val="1800"/>
                        </a:lnSpc>
                        <a:spcAft>
                          <a:spcPts val="0"/>
                        </a:spcAft>
                      </a:pPr>
                      <a:r>
                        <a:rPr 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令和</a:t>
                      </a:r>
                      <a:r>
                        <a:rPr lang="en-US" alt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3</a:t>
                      </a:r>
                      <a:r>
                        <a:rPr 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年度～令和</a:t>
                      </a:r>
                      <a:r>
                        <a:rPr lang="en-US" alt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5</a:t>
                      </a:r>
                      <a:r>
                        <a:rPr 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年度</a:t>
                      </a:r>
                    </a:p>
                  </a:txBody>
                  <a:tcPr marL="68580" marR="68580" marT="0" marB="0" anchor="ctr">
                    <a:solidFill>
                      <a:srgbClr val="E9EDF4"/>
                    </a:solidFill>
                  </a:tcPr>
                </a:tc>
                <a:tc rowSpan="2">
                  <a:txBody>
                    <a:bodyPr/>
                    <a:lstStyle/>
                    <a:p>
                      <a:pPr algn="ctr">
                        <a:lnSpc>
                          <a:spcPts val="2400"/>
                        </a:lnSpc>
                        <a:spcAft>
                          <a:spcPts val="0"/>
                        </a:spcAft>
                      </a:pPr>
                      <a:r>
                        <a:rPr lang="en-US"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0</a:t>
                      </a:r>
                      <a:r>
                        <a:rPr lang="ja-JP" sz="14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a:t>
                      </a:r>
                      <a:r>
                        <a:rPr lang="en-US" alt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3</a:t>
                      </a:r>
                      <a:r>
                        <a:rPr 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課題</a:t>
                      </a:r>
                      <a:endParaRPr lang="en-US" alt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a:p>
                      <a:pPr algn="ctr">
                        <a:lnSpc>
                          <a:spcPts val="2400"/>
                        </a:lnSpc>
                        <a:spcAft>
                          <a:spcPts val="0"/>
                        </a:spcAft>
                      </a:pPr>
                      <a:r>
                        <a:rPr 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程度</a:t>
                      </a:r>
                    </a:p>
                  </a:txBody>
                  <a:tcPr marL="0" marR="0" marT="0" marB="0" anchor="ctr">
                    <a:solidFill>
                      <a:srgbClr val="D0D8E8"/>
                    </a:solidFill>
                  </a:tcPr>
                </a:tc>
                <a:extLst>
                  <a:ext uri="{0D108BD9-81ED-4DB2-BD59-A6C34878D82A}">
                    <a16:rowId xmlns:a16="http://schemas.microsoft.com/office/drawing/2014/main" val="10002"/>
                  </a:ext>
                </a:extLst>
              </a:tr>
              <a:tr h="1359888">
                <a:tc>
                  <a:txBody>
                    <a:bodyPr/>
                    <a:lstStyle/>
                    <a:p>
                      <a:pPr marL="266700" indent="-266700" algn="ctr">
                        <a:lnSpc>
                          <a:spcPts val="1800"/>
                        </a:lnSpc>
                        <a:spcAft>
                          <a:spcPts val="0"/>
                        </a:spcAft>
                      </a:pPr>
                      <a:r>
                        <a:rPr lang="en-US" alt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2</a:t>
                      </a:r>
                      <a:endParaRPr 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a:txBody>
                  <a:tcPr marL="68580" marR="68580" marT="0" marB="0" anchor="ctr">
                    <a:solidFill>
                      <a:srgbClr val="D0D8E8"/>
                    </a:solidFill>
                  </a:tcPr>
                </a:tc>
                <a:tc>
                  <a:txBody>
                    <a:bodyPr/>
                    <a:lstStyle/>
                    <a:p>
                      <a:pPr marL="266700" indent="-266700" algn="just">
                        <a:lnSpc>
                          <a:spcPts val="1800"/>
                        </a:lnSpc>
                        <a:spcAft>
                          <a:spcPts val="0"/>
                        </a:spcAft>
                      </a:pPr>
                      <a:r>
                        <a:rPr lang="ja-JP" sz="18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共通基盤的な研究開発課題</a:t>
                      </a:r>
                      <a:endParaRPr lang="en-US" altLang="ja-JP" sz="18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a:p>
                      <a:pPr marL="266700" indent="-266700" algn="just">
                        <a:lnSpc>
                          <a:spcPts val="1800"/>
                        </a:lnSpc>
                        <a:spcAft>
                          <a:spcPts val="0"/>
                        </a:spcAft>
                      </a:pPr>
                      <a:endParaRPr 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a:p>
                      <a:pPr marL="266700" indent="-266700" algn="just">
                        <a:lnSpc>
                          <a:spcPts val="1800"/>
                        </a:lnSpc>
                        <a:spcAft>
                          <a:spcPts val="0"/>
                        </a:spcAft>
                      </a:pPr>
                      <a:r>
                        <a:rPr lang="ja-JP" altLang="en-US"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　　</a:t>
                      </a:r>
                      <a:r>
                        <a:rPr lang="en-US"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(b) </a:t>
                      </a:r>
                      <a:r>
                        <a:rPr 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医療機器から診療の中で</a:t>
                      </a:r>
                      <a:endParaRPr lang="en-US" alt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a:p>
                      <a:pPr marL="266700" indent="-266700" algn="just">
                        <a:lnSpc>
                          <a:spcPts val="1800"/>
                        </a:lnSpc>
                        <a:spcAft>
                          <a:spcPts val="0"/>
                        </a:spcAft>
                      </a:pPr>
                      <a:r>
                        <a:rPr lang="ja-JP" altLang="en-US"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　　　　</a:t>
                      </a:r>
                      <a:r>
                        <a:rPr 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出力されるデータを用いて</a:t>
                      </a:r>
                      <a:r>
                        <a:rPr lang="en-US" alt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a:t>
                      </a:r>
                    </a:p>
                    <a:p>
                      <a:pPr marL="266700" indent="-266700" algn="just">
                        <a:lnSpc>
                          <a:spcPts val="1800"/>
                        </a:lnSpc>
                        <a:spcAft>
                          <a:spcPts val="0"/>
                        </a:spcAft>
                      </a:pPr>
                      <a:r>
                        <a:rPr lang="ja-JP" altLang="en-US"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　　　　</a:t>
                      </a:r>
                      <a:r>
                        <a:rPr 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構築するシステム開発</a:t>
                      </a:r>
                    </a:p>
                  </a:txBody>
                  <a:tcPr marL="68580" marR="68580" marT="0" marB="0" anchor="ctr">
                    <a:solidFill>
                      <a:srgbClr val="E9EDF4"/>
                    </a:solidFill>
                  </a:tcPr>
                </a:tc>
                <a:tc vMerge="1">
                  <a:txBody>
                    <a:bodyPr/>
                    <a:lstStyle/>
                    <a:p>
                      <a:pPr marL="4445" indent="-86995" algn="just">
                        <a:lnSpc>
                          <a:spcPts val="1800"/>
                        </a:lnSpc>
                        <a:spcAft>
                          <a:spcPts val="0"/>
                        </a:spcAft>
                      </a:pPr>
                      <a:endParaRPr 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a:txBody>
                  <a:tcPr marL="68580" marR="68580" marT="0" marB="0" anchor="ctr">
                    <a:solidFill>
                      <a:srgbClr val="D0D8E8"/>
                    </a:solidFill>
                  </a:tcPr>
                </a:tc>
                <a:tc vMerge="1">
                  <a:txBody>
                    <a:bodyPr/>
                    <a:lstStyle/>
                    <a:p>
                      <a:pPr marL="1905" indent="-35560" algn="ctr">
                        <a:lnSpc>
                          <a:spcPts val="1800"/>
                        </a:lnSpc>
                        <a:spcAft>
                          <a:spcPts val="0"/>
                        </a:spcAft>
                      </a:pPr>
                      <a:endParaRPr 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a:txBody>
                  <a:tcPr marL="68580" marR="68580" marT="0" marB="0" anchor="ctr">
                    <a:solidFill>
                      <a:srgbClr val="E9EDF4"/>
                    </a:solidFill>
                  </a:tcPr>
                </a:tc>
                <a:tc vMerge="1">
                  <a:txBody>
                    <a:bodyPr/>
                    <a:lstStyle/>
                    <a:p>
                      <a:pPr algn="ctr">
                        <a:lnSpc>
                          <a:spcPts val="2400"/>
                        </a:lnSpc>
                        <a:spcAft>
                          <a:spcPts val="0"/>
                        </a:spcAft>
                      </a:pPr>
                      <a:endParaRPr 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a:txBody>
                  <a:tcPr marL="0" marR="0" marT="0" marB="0" anchor="ctr">
                    <a:solidFill>
                      <a:srgbClr val="D0D8E8"/>
                    </a:solidFill>
                  </a:tcPr>
                </a:tc>
                <a:extLst>
                  <a:ext uri="{0D108BD9-81ED-4DB2-BD59-A6C34878D82A}">
                    <a16:rowId xmlns:a16="http://schemas.microsoft.com/office/drawing/2014/main" val="345008764"/>
                  </a:ext>
                </a:extLst>
              </a:tr>
            </a:tbl>
          </a:graphicData>
        </a:graphic>
      </p:graphicFrame>
      <p:sp>
        <p:nvSpPr>
          <p:cNvPr id="12" name="テキスト ボックス 11"/>
          <p:cNvSpPr txBox="1"/>
          <p:nvPr/>
        </p:nvSpPr>
        <p:spPr>
          <a:xfrm>
            <a:off x="643870" y="5068156"/>
            <a:ext cx="8158962" cy="483466"/>
          </a:xfrm>
          <a:prstGeom prst="rect">
            <a:avLst/>
          </a:prstGeom>
          <a:noFill/>
        </p:spPr>
        <p:txBody>
          <a:bodyPr wrap="square" lIns="72000" tIns="0" rIns="0" bIns="0" rtlCol="0">
            <a:spAutoFit/>
          </a:bodyPr>
          <a:lstStyle/>
          <a:p>
            <a:pPr>
              <a:lnSpc>
                <a:spcPts val="2000"/>
              </a:lnSpc>
            </a:pPr>
            <a:r>
              <a:rPr lang="en-US" altLang="ja-JP" sz="1600" dirty="0">
                <a:latin typeface="HGPｺﾞｼｯｸE" panose="020B0900000000000000" pitchFamily="50" charset="-128"/>
                <a:ea typeface="HGPｺﾞｼｯｸE" panose="020B0900000000000000" pitchFamily="50" charset="-128"/>
              </a:rPr>
              <a:t>※1</a:t>
            </a:r>
            <a:r>
              <a:rPr lang="ja-JP" altLang="en-US" sz="1600" dirty="0">
                <a:latin typeface="HGPｺﾞｼｯｸE" panose="020B0900000000000000" pitchFamily="50" charset="-128"/>
                <a:ea typeface="HGPｺﾞｼｯｸE" panose="020B0900000000000000" pitchFamily="50" charset="-128"/>
              </a:rPr>
              <a:t>　研究開発費の規模等はおおよその目安となります。本金額の</a:t>
            </a:r>
            <a:r>
              <a:rPr lang="en-US" altLang="ja-JP" sz="1600" dirty="0">
                <a:latin typeface="HGPｺﾞｼｯｸE" panose="020B0900000000000000" pitchFamily="50" charset="-128"/>
                <a:ea typeface="HGPｺﾞｼｯｸE" panose="020B0900000000000000" pitchFamily="50" charset="-128"/>
              </a:rPr>
              <a:t>30</a:t>
            </a:r>
            <a:r>
              <a:rPr lang="ja-JP" altLang="en-US" sz="1600" dirty="0">
                <a:latin typeface="HGPｺﾞｼｯｸE" panose="020B0900000000000000" pitchFamily="50" charset="-128"/>
                <a:ea typeface="HGPｺﾞｼｯｸE" panose="020B0900000000000000" pitchFamily="50" charset="-128"/>
              </a:rPr>
              <a:t>％を上限として間接経費</a:t>
            </a:r>
            <a:endParaRPr lang="en-US" altLang="ja-JP" sz="1600" dirty="0">
              <a:latin typeface="HGPｺﾞｼｯｸE" panose="020B0900000000000000" pitchFamily="50" charset="-128"/>
              <a:ea typeface="HGPｺﾞｼｯｸE" panose="020B0900000000000000" pitchFamily="50" charset="-128"/>
            </a:endParaRPr>
          </a:p>
          <a:p>
            <a:pPr>
              <a:lnSpc>
                <a:spcPts val="2000"/>
              </a:lnSpc>
            </a:pPr>
            <a:r>
              <a:rPr lang="ja-JP" altLang="en-US" sz="1600" dirty="0">
                <a:latin typeface="HGPｺﾞｼｯｸE" panose="020B0900000000000000" pitchFamily="50" charset="-128"/>
                <a:ea typeface="HGPｺﾞｼｯｸE" panose="020B0900000000000000" pitchFamily="50" charset="-128"/>
              </a:rPr>
              <a:t>　　　 を追加で充当します。</a:t>
            </a:r>
          </a:p>
        </p:txBody>
      </p:sp>
      <p:sp>
        <p:nvSpPr>
          <p:cNvPr id="8" name="タイトル 2"/>
          <p:cNvSpPr txBox="1">
            <a:spLocks/>
          </p:cNvSpPr>
          <p:nvPr/>
        </p:nvSpPr>
        <p:spPr>
          <a:xfrm>
            <a:off x="7079225" y="1078897"/>
            <a:ext cx="1860657" cy="221599"/>
          </a:xfrm>
          <a:prstGeom prst="rect">
            <a:avLst/>
          </a:prstGeom>
        </p:spPr>
        <p:txBody>
          <a:bodyPr wrap="square" lIns="36000" tIns="0" rIns="36000" bIns="0" anchor="t" anchorCtr="0">
            <a:spAutoFit/>
          </a:bodyPr>
          <a:lstStyle>
            <a:lvl1pPr algn="l" defTabSz="914400" rtl="0" eaLnBrk="1" latinLnBrk="0" hangingPunct="1">
              <a:lnSpc>
                <a:spcPct val="90000"/>
              </a:lnSpc>
              <a:spcBef>
                <a:spcPct val="0"/>
              </a:spcBef>
              <a:buNone/>
              <a:defRPr kumimoji="1" sz="2400" kern="1200">
                <a:solidFill>
                  <a:schemeClr val="tx1"/>
                </a:solidFill>
                <a:latin typeface="HGSｺﾞｼｯｸM" panose="020B0600000000000000" pitchFamily="50" charset="-128"/>
                <a:ea typeface="HGSｺﾞｼｯｸM" panose="020B0600000000000000" pitchFamily="50" charset="-128"/>
                <a:cs typeface="+mj-cs"/>
              </a:defRPr>
            </a:lvl1pPr>
          </a:lstStyle>
          <a:p>
            <a:pPr algn="r"/>
            <a:r>
              <a:rPr lang="ja-JP" altLang="en-US" sz="1600" dirty="0">
                <a:latin typeface="HGPｺﾞｼｯｸE" panose="020B0900000000000000" pitchFamily="50" charset="-128"/>
                <a:ea typeface="HGPｺﾞｼｯｸE" panose="020B0900000000000000" pitchFamily="50" charset="-128"/>
              </a:rPr>
              <a:t>公募要領</a:t>
            </a:r>
            <a:r>
              <a:rPr lang="en-US" altLang="ja-JP" sz="1600" dirty="0">
                <a:latin typeface="HGPｺﾞｼｯｸE" panose="020B0900000000000000" pitchFamily="50" charset="-128"/>
                <a:ea typeface="HGPｺﾞｼｯｸE" panose="020B0900000000000000" pitchFamily="50" charset="-128"/>
              </a:rPr>
              <a:t>【P14】</a:t>
            </a:r>
          </a:p>
        </p:txBody>
      </p:sp>
      <p:sp>
        <p:nvSpPr>
          <p:cNvPr id="9" name="テキスト ボックス 8">
            <a:extLst>
              <a:ext uri="{FF2B5EF4-FFF2-40B4-BE49-F238E27FC236}">
                <a16:creationId xmlns:a16="http://schemas.microsoft.com/office/drawing/2014/main" id="{8F87A3E7-AB54-4588-898A-B9630F9F8AD2}"/>
              </a:ext>
            </a:extLst>
          </p:cNvPr>
          <p:cNvSpPr txBox="1"/>
          <p:nvPr/>
        </p:nvSpPr>
        <p:spPr>
          <a:xfrm>
            <a:off x="643870" y="5641799"/>
            <a:ext cx="8158962" cy="739946"/>
          </a:xfrm>
          <a:prstGeom prst="rect">
            <a:avLst/>
          </a:prstGeom>
          <a:noFill/>
        </p:spPr>
        <p:txBody>
          <a:bodyPr wrap="square" lIns="72000" tIns="0" rIns="0" bIns="0" rtlCol="0">
            <a:spAutoFit/>
          </a:bodyPr>
          <a:lstStyle/>
          <a:p>
            <a:pPr>
              <a:lnSpc>
                <a:spcPts val="2000"/>
              </a:lnSpc>
            </a:pPr>
            <a:r>
              <a:rPr lang="en-US" altLang="ja-JP" sz="1600" dirty="0">
                <a:latin typeface="HGPｺﾞｼｯｸE" panose="020B0900000000000000" pitchFamily="50" charset="-128"/>
                <a:ea typeface="HGPｺﾞｼｯｸE" panose="020B0900000000000000" pitchFamily="50" charset="-128"/>
              </a:rPr>
              <a:t>※2 1</a:t>
            </a:r>
            <a:r>
              <a:rPr lang="ja-JP" altLang="en-US" sz="1600" dirty="0">
                <a:latin typeface="HGPｺﾞｼｯｸE" panose="020B0900000000000000" pitchFamily="50" charset="-128"/>
                <a:ea typeface="HGPｺﾞｼｯｸE" panose="020B0900000000000000" pitchFamily="50" charset="-128"/>
              </a:rPr>
              <a:t>年度目の成果の達成状況について中間評価を行い</a:t>
            </a:r>
            <a:r>
              <a:rPr lang="en-US" altLang="ja-JP" sz="1600" dirty="0">
                <a:latin typeface="HGPｺﾞｼｯｸE" panose="020B0900000000000000" pitchFamily="50" charset="-128"/>
                <a:ea typeface="HGPｺﾞｼｯｸE" panose="020B0900000000000000" pitchFamily="50" charset="-128"/>
              </a:rPr>
              <a:t>､</a:t>
            </a:r>
            <a:r>
              <a:rPr lang="ja-JP" altLang="en-US" sz="1600" dirty="0">
                <a:latin typeface="HGPｺﾞｼｯｸE" panose="020B0900000000000000" pitchFamily="50" charset="-128"/>
                <a:ea typeface="HGPｺﾞｼｯｸE" panose="020B0900000000000000" pitchFamily="50" charset="-128"/>
              </a:rPr>
              <a:t>令和４年度以降も研究を</a:t>
            </a:r>
            <a:endParaRPr lang="en-US" altLang="ja-JP" sz="1600" dirty="0">
              <a:latin typeface="HGPｺﾞｼｯｸE" panose="020B0900000000000000" pitchFamily="50" charset="-128"/>
              <a:ea typeface="HGPｺﾞｼｯｸE" panose="020B0900000000000000" pitchFamily="50" charset="-128"/>
            </a:endParaRPr>
          </a:p>
          <a:p>
            <a:pPr>
              <a:lnSpc>
                <a:spcPts val="2000"/>
              </a:lnSpc>
            </a:pPr>
            <a:r>
              <a:rPr lang="ja-JP" altLang="en-US" sz="1600" dirty="0">
                <a:latin typeface="HGPｺﾞｼｯｸE" panose="020B0900000000000000" pitchFamily="50" charset="-128"/>
                <a:ea typeface="HGPｺﾞｼｯｸE" panose="020B0900000000000000" pitchFamily="50" charset="-128"/>
              </a:rPr>
              <a:t>　　　実施することが妥当と判断された課題についてのみ継続します。　⇒ 後述</a:t>
            </a:r>
            <a:r>
              <a:rPr lang="en-US" altLang="ja-JP" sz="1600" dirty="0">
                <a:latin typeface="HGPｺﾞｼｯｸE" panose="020B0900000000000000" pitchFamily="50" charset="-128"/>
                <a:ea typeface="HGPｺﾞｼｯｸE" panose="020B0900000000000000" pitchFamily="50" charset="-128"/>
              </a:rPr>
              <a:t>(P</a:t>
            </a:r>
            <a:r>
              <a:rPr lang="ja-JP" altLang="en-US" sz="1600" dirty="0">
                <a:latin typeface="HGPｺﾞｼｯｸE" panose="020B0900000000000000" pitchFamily="50" charset="-128"/>
                <a:ea typeface="HGPｺﾞｼｯｸE" panose="020B0900000000000000" pitchFamily="50" charset="-128"/>
              </a:rPr>
              <a:t>９</a:t>
            </a:r>
            <a:r>
              <a:rPr lang="en-US" altLang="ja-JP" sz="1600" dirty="0">
                <a:latin typeface="HGPｺﾞｼｯｸE" panose="020B0900000000000000" pitchFamily="50" charset="-128"/>
                <a:ea typeface="HGPｺﾞｼｯｸE" panose="020B0900000000000000" pitchFamily="50" charset="-128"/>
              </a:rPr>
              <a:t>)</a:t>
            </a:r>
          </a:p>
          <a:p>
            <a:pPr>
              <a:lnSpc>
                <a:spcPts val="2000"/>
              </a:lnSpc>
            </a:pPr>
            <a:r>
              <a:rPr lang="ja-JP" altLang="en-US" sz="1600" dirty="0">
                <a:latin typeface="HGPｺﾞｼｯｸE" panose="020B0900000000000000" pitchFamily="50" charset="-128"/>
                <a:ea typeface="HGPｺﾞｼｯｸE" panose="020B0900000000000000" pitchFamily="50" charset="-128"/>
              </a:rPr>
              <a:t>　　　また</a:t>
            </a:r>
            <a:r>
              <a:rPr lang="ja-JP" altLang="ja-JP" sz="1600" dirty="0">
                <a:latin typeface="HGPｺﾞｼｯｸE" panose="020B0900000000000000" pitchFamily="50" charset="-128"/>
                <a:ea typeface="HGPｺﾞｼｯｸE" panose="020B0900000000000000" pitchFamily="50" charset="-128"/>
              </a:rPr>
              <a:t>令和４年度以降</a:t>
            </a:r>
            <a:r>
              <a:rPr lang="ja-JP" altLang="en-US" sz="1600" dirty="0">
                <a:latin typeface="HGPｺﾞｼｯｸE" panose="020B0900000000000000" pitchFamily="50" charset="-128"/>
                <a:ea typeface="HGPｺﾞｼｯｸE" panose="020B0900000000000000" pitchFamily="50" charset="-128"/>
              </a:rPr>
              <a:t>について</a:t>
            </a:r>
            <a:r>
              <a:rPr lang="ja-JP" altLang="ja-JP" sz="1600" dirty="0">
                <a:latin typeface="HGPｺﾞｼｯｸE" panose="020B0900000000000000" pitchFamily="50" charset="-128"/>
                <a:ea typeface="HGPｺﾞｼｯｸE" panose="020B0900000000000000" pitchFamily="50" charset="-128"/>
              </a:rPr>
              <a:t>は</a:t>
            </a:r>
            <a:r>
              <a:rPr lang="en-US" altLang="ja-JP" sz="1600" dirty="0">
                <a:latin typeface="HGPｺﾞｼｯｸE" panose="020B0900000000000000" pitchFamily="50" charset="-128"/>
                <a:ea typeface="HGPｺﾞｼｯｸE" panose="020B0900000000000000" pitchFamily="50" charset="-128"/>
              </a:rPr>
              <a:t>､</a:t>
            </a:r>
            <a:r>
              <a:rPr lang="ja-JP" altLang="ja-JP" sz="1600" dirty="0">
                <a:latin typeface="HGPｺﾞｼｯｸE" panose="020B0900000000000000" pitchFamily="50" charset="-128"/>
                <a:ea typeface="HGPｺﾞｼｯｸE" panose="020B0900000000000000" pitchFamily="50" charset="-128"/>
              </a:rPr>
              <a:t>予算成立状況により変更になる可能性があります。</a:t>
            </a:r>
          </a:p>
        </p:txBody>
      </p:sp>
      <p:pic>
        <p:nvPicPr>
          <p:cNvPr id="6" name="オーディオ 5">
            <a:hlinkClick r:id="" action="ppaction://media"/>
            <a:extLst>
              <a:ext uri="{FF2B5EF4-FFF2-40B4-BE49-F238E27FC236}">
                <a16:creationId xmlns:a16="http://schemas.microsoft.com/office/drawing/2014/main" id="{48BDC498-5E27-4037-8A4D-736E548749A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739036322"/>
      </p:ext>
    </p:extLst>
  </p:cSld>
  <p:clrMapOvr>
    <a:masterClrMapping/>
  </p:clrMapOvr>
  <mc:AlternateContent xmlns:mc="http://schemas.openxmlformats.org/markup-compatibility/2006" xmlns:p14="http://schemas.microsoft.com/office/powerpoint/2010/main">
    <mc:Choice Requires="p14">
      <p:transition spd="slow" p14:dur="2000" advTm="126418"/>
    </mc:Choice>
    <mc:Fallback xmlns="">
      <p:transition spd="slow" advTm="1264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250"/>
                                        <p:tgtEl>
                                          <p:spTgt spid="5"/>
                                        </p:tgtEl>
                                      </p:cBhvr>
                                    </p:animEffect>
                                  </p:childTnLst>
                                </p:cTn>
                              </p:par>
                              <p:par>
                                <p:cTn id="11" presetID="42" presetClass="entr" presetSubtype="0" fill="hold" grpId="0"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5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6"/>
                </p:tgtEl>
              </p:cMediaNode>
            </p:audio>
          </p:childTnLst>
        </p:cTn>
      </p:par>
    </p:tnLst>
    <p:bldLst>
      <p:bldP spid="12"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表 21">
            <a:extLst>
              <a:ext uri="{FF2B5EF4-FFF2-40B4-BE49-F238E27FC236}">
                <a16:creationId xmlns:a16="http://schemas.microsoft.com/office/drawing/2014/main" id="{58EFCFE9-EAFD-4EDD-B9CA-AB7DDE4DC751}"/>
              </a:ext>
            </a:extLst>
          </p:cNvPr>
          <p:cNvGraphicFramePr>
            <a:graphicFrameLocks noGrp="1"/>
          </p:cNvGraphicFramePr>
          <p:nvPr>
            <p:extLst>
              <p:ext uri="{D42A27DB-BD31-4B8C-83A1-F6EECF244321}">
                <p14:modId xmlns:p14="http://schemas.microsoft.com/office/powerpoint/2010/main" val="2497477956"/>
              </p:ext>
            </p:extLst>
          </p:nvPr>
        </p:nvGraphicFramePr>
        <p:xfrm>
          <a:off x="385984" y="3912024"/>
          <a:ext cx="8416848" cy="2383900"/>
        </p:xfrm>
        <a:graphic>
          <a:graphicData uri="http://schemas.openxmlformats.org/drawingml/2006/table">
            <a:tbl>
              <a:tblPr firstRow="1" bandRow="1">
                <a:tableStyleId>{5C22544A-7EE6-4342-B048-85BDC9FD1C3A}</a:tableStyleId>
              </a:tblPr>
              <a:tblGrid>
                <a:gridCol w="315056">
                  <a:extLst>
                    <a:ext uri="{9D8B030D-6E8A-4147-A177-3AD203B41FA5}">
                      <a16:colId xmlns:a16="http://schemas.microsoft.com/office/drawing/2014/main" val="321237586"/>
                    </a:ext>
                  </a:extLst>
                </a:gridCol>
                <a:gridCol w="3159760">
                  <a:extLst>
                    <a:ext uri="{9D8B030D-6E8A-4147-A177-3AD203B41FA5}">
                      <a16:colId xmlns:a16="http://schemas.microsoft.com/office/drawing/2014/main" val="20001"/>
                    </a:ext>
                  </a:extLst>
                </a:gridCol>
                <a:gridCol w="4942032">
                  <a:extLst>
                    <a:ext uri="{9D8B030D-6E8A-4147-A177-3AD203B41FA5}">
                      <a16:colId xmlns:a16="http://schemas.microsoft.com/office/drawing/2014/main" val="20004"/>
                    </a:ext>
                  </a:extLst>
                </a:gridCol>
              </a:tblGrid>
              <a:tr h="384319">
                <a:tc>
                  <a:txBody>
                    <a:bodyPr/>
                    <a:lstStyle/>
                    <a:p>
                      <a:pPr algn="ctr"/>
                      <a:r>
                        <a:rPr kumimoji="1" lang="en-US" altLang="zh-TW" sz="1400" b="1" kern="1200" dirty="0">
                          <a:solidFill>
                            <a:schemeClr val="lt1"/>
                          </a:solidFill>
                          <a:effectLst/>
                          <a:latin typeface="HGPｺﾞｼｯｸE" panose="020B0900000000000000" pitchFamily="50" charset="-128"/>
                          <a:ea typeface="HGPｺﾞｼｯｸE" panose="020B0900000000000000" pitchFamily="50" charset="-128"/>
                          <a:cs typeface="+mn-cs"/>
                        </a:rPr>
                        <a:t>No.</a:t>
                      </a:r>
                    </a:p>
                  </a:txBody>
                  <a:tcPr marL="0" marR="0" marT="0" marB="36000" anchor="ctr" anchorCtr="1">
                    <a:solidFill>
                      <a:srgbClr val="3793C6"/>
                    </a:solidFill>
                  </a:tcPr>
                </a:tc>
                <a:tc>
                  <a:txBody>
                    <a:bodyPr/>
                    <a:lstStyle/>
                    <a:p>
                      <a:pPr algn="ctr"/>
                      <a:r>
                        <a:rPr kumimoji="1" lang="ja-JP" altLang="en-US" sz="1600" b="1" kern="1200" dirty="0">
                          <a:solidFill>
                            <a:schemeClr val="lt1"/>
                          </a:solidFill>
                          <a:effectLst/>
                          <a:latin typeface="HGPｺﾞｼｯｸE" panose="020B0900000000000000" pitchFamily="50" charset="-128"/>
                          <a:ea typeface="HGPｺﾞｼｯｸE" panose="020B0900000000000000" pitchFamily="50" charset="-128"/>
                          <a:cs typeface="+mn-cs"/>
                        </a:rPr>
                        <a:t>課題タイプ／</a:t>
                      </a:r>
                      <a:r>
                        <a:rPr kumimoji="1" lang="zh-TW" altLang="en-US" sz="1600" b="1" kern="1200" dirty="0">
                          <a:solidFill>
                            <a:schemeClr val="lt1"/>
                          </a:solidFill>
                          <a:effectLst/>
                          <a:latin typeface="HGPｺﾞｼｯｸE" panose="020B0900000000000000" pitchFamily="50" charset="-128"/>
                          <a:ea typeface="HGPｺﾞｼｯｸE" panose="020B0900000000000000" pitchFamily="50" charset="-128"/>
                          <a:cs typeface="+mn-cs"/>
                        </a:rPr>
                        <a:t>研究開発課題</a:t>
                      </a:r>
                      <a:endParaRPr kumimoji="1" lang="en-US" altLang="zh-TW" sz="1600" b="1" kern="1200" dirty="0">
                        <a:solidFill>
                          <a:schemeClr val="lt1"/>
                        </a:solidFill>
                        <a:effectLst/>
                        <a:latin typeface="HGPｺﾞｼｯｸE" panose="020B0900000000000000" pitchFamily="50" charset="-128"/>
                        <a:ea typeface="HGPｺﾞｼｯｸE" panose="020B0900000000000000" pitchFamily="50" charset="-128"/>
                        <a:cs typeface="+mn-cs"/>
                      </a:endParaRPr>
                    </a:p>
                  </a:txBody>
                  <a:tcPr marL="0" marR="0" marT="0" marB="36000" anchor="ctr" anchorCtr="1">
                    <a:solidFill>
                      <a:srgbClr val="3793C6"/>
                    </a:solidFill>
                  </a:tcPr>
                </a:tc>
                <a:tc>
                  <a:txBody>
                    <a:bodyPr/>
                    <a:lstStyle/>
                    <a:p>
                      <a:pPr algn="ctr"/>
                      <a:r>
                        <a:rPr kumimoji="1" lang="ja-JP" altLang="en-US" sz="1600" b="1" kern="1200" dirty="0">
                          <a:solidFill>
                            <a:schemeClr val="lt1"/>
                          </a:solidFill>
                          <a:effectLst/>
                          <a:latin typeface="HGPｺﾞｼｯｸE" panose="020B0900000000000000" pitchFamily="50" charset="-128"/>
                          <a:ea typeface="HGPｺﾞｼｯｸE" panose="020B0900000000000000" pitchFamily="50" charset="-128"/>
                          <a:cs typeface="+mn-cs"/>
                        </a:rPr>
                        <a:t>内　容</a:t>
                      </a:r>
                      <a:endParaRPr kumimoji="1" lang="en-US" altLang="zh-TW" sz="1600" b="1" kern="1200" dirty="0">
                        <a:solidFill>
                          <a:schemeClr val="lt1"/>
                        </a:solidFill>
                        <a:effectLst/>
                        <a:latin typeface="HGPｺﾞｼｯｸE" panose="020B0900000000000000" pitchFamily="50" charset="-128"/>
                        <a:ea typeface="HGPｺﾞｼｯｸE" panose="020B0900000000000000" pitchFamily="50" charset="-128"/>
                        <a:cs typeface="+mn-cs"/>
                      </a:endParaRPr>
                    </a:p>
                  </a:txBody>
                  <a:tcPr marL="0" marR="0" marT="0" marB="36000" anchor="ctr" anchorCtr="1">
                    <a:solidFill>
                      <a:srgbClr val="3793C6"/>
                    </a:solidFill>
                  </a:tcPr>
                </a:tc>
                <a:extLst>
                  <a:ext uri="{0D108BD9-81ED-4DB2-BD59-A6C34878D82A}">
                    <a16:rowId xmlns:a16="http://schemas.microsoft.com/office/drawing/2014/main" val="10000"/>
                  </a:ext>
                </a:extLst>
              </a:tr>
              <a:tr h="985673">
                <a:tc>
                  <a:txBody>
                    <a:bodyPr/>
                    <a:lstStyle/>
                    <a:p>
                      <a:pPr marL="266700" indent="-266700" algn="ctr">
                        <a:lnSpc>
                          <a:spcPts val="1800"/>
                        </a:lnSpc>
                        <a:spcAft>
                          <a:spcPts val="0"/>
                        </a:spcAft>
                      </a:pPr>
                      <a:r>
                        <a:rPr lang="en-US" alt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1</a:t>
                      </a:r>
                      <a:endParaRPr 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a:txBody>
                  <a:tcPr marL="68580" marR="68580" marT="0" marB="0" anchor="ctr">
                    <a:solidFill>
                      <a:srgbClr val="D0D8E8"/>
                    </a:solidFill>
                  </a:tcPr>
                </a:tc>
                <a:tc>
                  <a:txBody>
                    <a:bodyPr/>
                    <a:lstStyle/>
                    <a:p>
                      <a:pPr marL="266700" indent="-266700" algn="just">
                        <a:lnSpc>
                          <a:spcPts val="1800"/>
                        </a:lnSpc>
                        <a:spcAft>
                          <a:spcPts val="0"/>
                        </a:spcAft>
                      </a:pPr>
                      <a:r>
                        <a:rPr lang="ja-JP" sz="18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応用フェーズの研究開発課題</a:t>
                      </a:r>
                      <a:endParaRPr lang="en-US" altLang="ja-JP" sz="18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a:p>
                      <a:pPr marL="266700" indent="-266700" algn="just">
                        <a:lnSpc>
                          <a:spcPts val="1800"/>
                        </a:lnSpc>
                        <a:spcAft>
                          <a:spcPts val="0"/>
                        </a:spcAft>
                      </a:pPr>
                      <a:r>
                        <a:rPr lang="ja-JP" altLang="en-US" sz="14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　</a:t>
                      </a:r>
                      <a:r>
                        <a:rPr lang="en-US" sz="14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(a) </a:t>
                      </a:r>
                      <a:r>
                        <a:rPr lang="ja-JP" sz="14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遠隔医療の実現に資する</a:t>
                      </a:r>
                      <a:r>
                        <a:rPr lang="ja-JP" altLang="ja-JP" sz="14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検査・</a:t>
                      </a:r>
                      <a:endParaRPr lang="en-US" altLang="ja-JP" sz="14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a:p>
                      <a:pPr marL="266700" indent="-266700" algn="just">
                        <a:lnSpc>
                          <a:spcPts val="1800"/>
                        </a:lnSpc>
                        <a:spcAft>
                          <a:spcPts val="0"/>
                        </a:spcAft>
                      </a:pPr>
                      <a:r>
                        <a:rPr lang="ja-JP" altLang="en-US" sz="14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　　　 </a:t>
                      </a:r>
                      <a:r>
                        <a:rPr lang="ja-JP" sz="14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診療機器の開発</a:t>
                      </a:r>
                    </a:p>
                  </a:txBody>
                  <a:tcPr marL="68580" marR="68580" marT="0" marB="0" anchor="ctr">
                    <a:solidFill>
                      <a:srgbClr val="E9EDF4"/>
                    </a:solidFill>
                  </a:tcPr>
                </a:tc>
                <a:tc>
                  <a:txBody>
                    <a:bodyPr/>
                    <a:lstStyle/>
                    <a:p>
                      <a:pPr marL="0" marR="0" lvl="0" indent="0" algn="l" defTabSz="914400" rtl="0" eaLnBrk="1" fontAlgn="auto" latinLnBrk="0" hangingPunct="1">
                        <a:lnSpc>
                          <a:spcPts val="2400"/>
                        </a:lnSpc>
                        <a:spcBef>
                          <a:spcPts val="0"/>
                        </a:spcBef>
                        <a:spcAft>
                          <a:spcPts val="0"/>
                        </a:spcAft>
                        <a:buClrTx/>
                        <a:buSzTx/>
                        <a:buFontTx/>
                        <a:buNone/>
                        <a:tabLst/>
                        <a:defRPr/>
                      </a:pPr>
                      <a:r>
                        <a:rPr lang="ja-JP" altLang="en-US" sz="1600" dirty="0">
                          <a:solidFill>
                            <a:prstClr val="black"/>
                          </a:solidFill>
                          <a:latin typeface="HGPｺﾞｼｯｸE" panose="020B0900000000000000" pitchFamily="50" charset="-128"/>
                          <a:ea typeface="HGPｺﾞｼｯｸE" panose="020B0900000000000000" pitchFamily="50" charset="-128"/>
                        </a:rPr>
                        <a:t>競争優位性が確立できる、医療機器の実用化や事業化につながる</a:t>
                      </a:r>
                      <a:r>
                        <a:rPr lang="ja-JP" altLang="en-US" sz="1600" dirty="0">
                          <a:solidFill>
                            <a:schemeClr val="accent1"/>
                          </a:solidFill>
                          <a:latin typeface="HGPｺﾞｼｯｸE" panose="020B0900000000000000" pitchFamily="50" charset="-128"/>
                          <a:ea typeface="HGPｺﾞｼｯｸE" panose="020B0900000000000000" pitchFamily="50" charset="-128"/>
                        </a:rPr>
                        <a:t>協調領域の要素技術の開発</a:t>
                      </a:r>
                      <a:r>
                        <a:rPr lang="ja-JP" altLang="en-US" sz="1600" dirty="0">
                          <a:solidFill>
                            <a:schemeClr val="tx1"/>
                          </a:solidFill>
                          <a:latin typeface="HGPｺﾞｼｯｸE" panose="020B0900000000000000" pitchFamily="50" charset="-128"/>
                          <a:ea typeface="HGPｺﾞｼｯｸE" panose="020B0900000000000000" pitchFamily="50" charset="-128"/>
                        </a:rPr>
                        <a:t>となります。</a:t>
                      </a:r>
                      <a:endParaRPr lang="en-US" altLang="ja-JP" sz="1600" dirty="0">
                        <a:solidFill>
                          <a:schemeClr val="tx1"/>
                        </a:solidFill>
                        <a:latin typeface="HGPｺﾞｼｯｸE" panose="020B0900000000000000" pitchFamily="50" charset="-128"/>
                        <a:ea typeface="HGPｺﾞｼｯｸE" panose="020B0900000000000000" pitchFamily="50" charset="-128"/>
                      </a:endParaRPr>
                    </a:p>
                  </a:txBody>
                  <a:tcPr marL="144000" marR="144000" marT="0" marB="0" anchor="ctr">
                    <a:solidFill>
                      <a:srgbClr val="D0D8E8"/>
                    </a:solidFill>
                  </a:tcPr>
                </a:tc>
                <a:extLst>
                  <a:ext uri="{0D108BD9-81ED-4DB2-BD59-A6C34878D82A}">
                    <a16:rowId xmlns:a16="http://schemas.microsoft.com/office/drawing/2014/main" val="10002"/>
                  </a:ext>
                </a:extLst>
              </a:tr>
              <a:tr h="1013908">
                <a:tc>
                  <a:txBody>
                    <a:bodyPr/>
                    <a:lstStyle/>
                    <a:p>
                      <a:pPr marL="266700" indent="-266700" algn="ctr">
                        <a:lnSpc>
                          <a:spcPts val="1800"/>
                        </a:lnSpc>
                        <a:spcAft>
                          <a:spcPts val="0"/>
                        </a:spcAft>
                      </a:pPr>
                      <a:r>
                        <a:rPr lang="en-US" alt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2</a:t>
                      </a:r>
                      <a:endParaRPr 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a:txBody>
                  <a:tcPr marL="68580" marR="68580" marT="0" marB="0" anchor="ctr">
                    <a:solidFill>
                      <a:srgbClr val="D0D8E8"/>
                    </a:solidFill>
                  </a:tcPr>
                </a:tc>
                <a:tc>
                  <a:txBody>
                    <a:bodyPr/>
                    <a:lstStyle/>
                    <a:p>
                      <a:pPr marL="266700" indent="-266700" algn="just">
                        <a:lnSpc>
                          <a:spcPts val="1800"/>
                        </a:lnSpc>
                        <a:spcAft>
                          <a:spcPts val="0"/>
                        </a:spcAft>
                      </a:pPr>
                      <a:r>
                        <a:rPr lang="ja-JP" sz="18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共通基盤的な研究開発課題</a:t>
                      </a:r>
                      <a:endParaRPr lang="en-US" altLang="ja-JP" sz="18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a:p>
                      <a:pPr marL="266700" indent="-266700" algn="just">
                        <a:lnSpc>
                          <a:spcPts val="1800"/>
                        </a:lnSpc>
                        <a:spcAft>
                          <a:spcPts val="0"/>
                        </a:spcAft>
                      </a:pPr>
                      <a:r>
                        <a:rPr lang="ja-JP" altLang="en-US" sz="14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　</a:t>
                      </a:r>
                      <a:r>
                        <a:rPr lang="en-US" sz="14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(b) </a:t>
                      </a:r>
                      <a:r>
                        <a:rPr lang="ja-JP" sz="14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医療機器から診療の中で</a:t>
                      </a:r>
                      <a:r>
                        <a:rPr lang="ja-JP" altLang="ja-JP" sz="14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出力</a:t>
                      </a:r>
                      <a:endParaRPr lang="en-US" altLang="ja-JP" sz="14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a:p>
                      <a:pPr marL="266700" indent="-266700" algn="just">
                        <a:lnSpc>
                          <a:spcPts val="1800"/>
                        </a:lnSpc>
                        <a:spcAft>
                          <a:spcPts val="0"/>
                        </a:spcAft>
                      </a:pPr>
                      <a:r>
                        <a:rPr lang="ja-JP" altLang="en-US" sz="14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　　　 </a:t>
                      </a:r>
                      <a:r>
                        <a:rPr lang="ja-JP" sz="14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されるデータを用いて</a:t>
                      </a:r>
                      <a:r>
                        <a:rPr lang="en-US" altLang="ja-JP" sz="16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a:t>
                      </a:r>
                      <a:r>
                        <a:rPr lang="ja-JP" sz="14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構築する</a:t>
                      </a:r>
                      <a:endParaRPr lang="en-US" altLang="ja-JP" sz="14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a:p>
                      <a:pPr marL="266700" indent="-266700" algn="just">
                        <a:lnSpc>
                          <a:spcPts val="1800"/>
                        </a:lnSpc>
                        <a:spcAft>
                          <a:spcPts val="0"/>
                        </a:spcAft>
                      </a:pPr>
                      <a:r>
                        <a:rPr lang="ja-JP" altLang="en-US" sz="14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　　　 </a:t>
                      </a:r>
                      <a:r>
                        <a:rPr lang="ja-JP" sz="14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システム開発</a:t>
                      </a:r>
                    </a:p>
                  </a:txBody>
                  <a:tcPr marL="68580" marR="68580" marT="0" marB="0" anchor="ctr">
                    <a:solidFill>
                      <a:srgbClr val="E9EDF4"/>
                    </a:solidFill>
                  </a:tcPr>
                </a:tc>
                <a:tc>
                  <a:txBody>
                    <a:bodyPr/>
                    <a:lstStyle/>
                    <a:p>
                      <a:pPr marL="0" marR="0" lvl="0" indent="0" algn="l" defTabSz="914400" rtl="0" eaLnBrk="1" fontAlgn="auto" latinLnBrk="0" hangingPunct="1">
                        <a:lnSpc>
                          <a:spcPts val="2400"/>
                        </a:lnSpc>
                        <a:spcBef>
                          <a:spcPts val="0"/>
                        </a:spcBef>
                        <a:spcAft>
                          <a:spcPts val="0"/>
                        </a:spcAft>
                        <a:buClrTx/>
                        <a:buSzTx/>
                        <a:buFontTx/>
                        <a:buNone/>
                        <a:tabLst/>
                        <a:defRPr/>
                      </a:pPr>
                      <a:r>
                        <a:rPr lang="ja-JP" altLang="en-US" sz="1600" dirty="0">
                          <a:solidFill>
                            <a:prstClr val="black"/>
                          </a:solidFill>
                          <a:latin typeface="HGPｺﾞｼｯｸE" panose="020B0900000000000000" pitchFamily="50" charset="-128"/>
                          <a:ea typeface="HGPｺﾞｼｯｸE" panose="020B0900000000000000" pitchFamily="50" charset="-128"/>
                        </a:rPr>
                        <a:t>医療機器・システムの開発に必要なツールとしての</a:t>
                      </a:r>
                      <a:endParaRPr lang="en-US" altLang="ja-JP" sz="1600" dirty="0">
                        <a:solidFill>
                          <a:prstClr val="black"/>
                        </a:solidFill>
                        <a:latin typeface="HGPｺﾞｼｯｸE" panose="020B0900000000000000" pitchFamily="50" charset="-128"/>
                        <a:ea typeface="HGPｺﾞｼｯｸE" panose="020B0900000000000000" pitchFamily="50" charset="-128"/>
                      </a:endParaRPr>
                    </a:p>
                    <a:p>
                      <a:pPr marL="0" marR="0" lvl="0" indent="0" algn="l" defTabSz="914400" rtl="0" eaLnBrk="1" fontAlgn="auto" latinLnBrk="0" hangingPunct="1">
                        <a:lnSpc>
                          <a:spcPts val="2400"/>
                        </a:lnSpc>
                        <a:spcBef>
                          <a:spcPts val="0"/>
                        </a:spcBef>
                        <a:spcAft>
                          <a:spcPts val="0"/>
                        </a:spcAft>
                        <a:buClrTx/>
                        <a:buSzTx/>
                        <a:buFontTx/>
                        <a:buNone/>
                        <a:tabLst/>
                        <a:defRPr/>
                      </a:pPr>
                      <a:r>
                        <a:rPr lang="ja-JP" altLang="en-US" sz="1600" dirty="0">
                          <a:solidFill>
                            <a:prstClr val="black"/>
                          </a:solidFill>
                          <a:latin typeface="HGPｺﾞｼｯｸE" panose="020B0900000000000000" pitchFamily="50" charset="-128"/>
                          <a:ea typeface="HGPｺﾞｼｯｸE" panose="020B0900000000000000" pitchFamily="50" charset="-128"/>
                        </a:rPr>
                        <a:t>基盤システムの構築</a:t>
                      </a:r>
                      <a:r>
                        <a:rPr lang="en-US" altLang="ja-JP" sz="1600" dirty="0">
                          <a:solidFill>
                            <a:prstClr val="black"/>
                          </a:solidFill>
                          <a:latin typeface="HGPｺﾞｼｯｸE" panose="020B0900000000000000" pitchFamily="50" charset="-128"/>
                          <a:ea typeface="HGPｺﾞｼｯｸE" panose="020B0900000000000000" pitchFamily="50" charset="-128"/>
                        </a:rPr>
                        <a:t>/</a:t>
                      </a:r>
                      <a:r>
                        <a:rPr lang="ja-JP" altLang="en-US" sz="1600" dirty="0">
                          <a:solidFill>
                            <a:prstClr val="black"/>
                          </a:solidFill>
                          <a:latin typeface="HGPｺﾞｼｯｸE" panose="020B0900000000000000" pitchFamily="50" charset="-128"/>
                          <a:ea typeface="HGPｺﾞｼｯｸE" panose="020B0900000000000000" pitchFamily="50" charset="-128"/>
                        </a:rPr>
                        <a:t>実証のための</a:t>
                      </a:r>
                      <a:r>
                        <a:rPr lang="ja-JP" altLang="en-US" sz="1600" dirty="0">
                          <a:solidFill>
                            <a:schemeClr val="accent1"/>
                          </a:solidFill>
                          <a:latin typeface="HGPｺﾞｼｯｸE" panose="020B0900000000000000" pitchFamily="50" charset="-128"/>
                          <a:ea typeface="HGPｺﾞｼｯｸE" panose="020B0900000000000000" pitchFamily="50" charset="-128"/>
                        </a:rPr>
                        <a:t>基盤システム開発</a:t>
                      </a:r>
                      <a:endParaRPr lang="en-US" altLang="ja-JP" sz="1600" dirty="0">
                        <a:solidFill>
                          <a:schemeClr val="accent1"/>
                        </a:solidFill>
                        <a:latin typeface="HGPｺﾞｼｯｸE" panose="020B0900000000000000" pitchFamily="50" charset="-128"/>
                        <a:ea typeface="HGPｺﾞｼｯｸE" panose="020B0900000000000000" pitchFamily="50" charset="-128"/>
                      </a:endParaRPr>
                    </a:p>
                    <a:p>
                      <a:pPr marL="0" marR="0" lvl="0" indent="0" algn="l" defTabSz="914400" rtl="0" eaLnBrk="1" fontAlgn="auto" latinLnBrk="0" hangingPunct="1">
                        <a:lnSpc>
                          <a:spcPts val="2400"/>
                        </a:lnSpc>
                        <a:spcBef>
                          <a:spcPts val="0"/>
                        </a:spcBef>
                        <a:spcAft>
                          <a:spcPts val="0"/>
                        </a:spcAft>
                        <a:buClrTx/>
                        <a:buSzTx/>
                        <a:buFontTx/>
                        <a:buNone/>
                        <a:tabLst/>
                        <a:defRPr/>
                      </a:pPr>
                      <a:r>
                        <a:rPr lang="ja-JP" altLang="en-US" sz="1600" dirty="0">
                          <a:solidFill>
                            <a:schemeClr val="tx1"/>
                          </a:solidFill>
                          <a:latin typeface="HGPｺﾞｼｯｸE" panose="020B0900000000000000" pitchFamily="50" charset="-128"/>
                          <a:ea typeface="HGPｺﾞｼｯｸE" panose="020B0900000000000000" pitchFamily="50" charset="-128"/>
                        </a:rPr>
                        <a:t>となります。</a:t>
                      </a:r>
                      <a:endParaRPr kumimoji="1" lang="ja-JP" altLang="ja-JP" sz="1600" b="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endParaRPr>
                    </a:p>
                  </a:txBody>
                  <a:tcPr marL="144000" marR="144000" marT="0" marB="0" anchor="ctr">
                    <a:solidFill>
                      <a:srgbClr val="D0D8E8"/>
                    </a:solidFill>
                  </a:tcPr>
                </a:tc>
                <a:extLst>
                  <a:ext uri="{0D108BD9-81ED-4DB2-BD59-A6C34878D82A}">
                    <a16:rowId xmlns:a16="http://schemas.microsoft.com/office/drawing/2014/main" val="345008764"/>
                  </a:ext>
                </a:extLst>
              </a:tr>
            </a:tbl>
          </a:graphicData>
        </a:graphic>
      </p:graphicFrame>
      <p:sp>
        <p:nvSpPr>
          <p:cNvPr id="3" name="タイトル 2"/>
          <p:cNvSpPr>
            <a:spLocks noGrp="1"/>
          </p:cNvSpPr>
          <p:nvPr>
            <p:ph type="title"/>
          </p:nvPr>
        </p:nvSpPr>
        <p:spPr>
          <a:xfrm>
            <a:off x="385985" y="562076"/>
            <a:ext cx="7603116" cy="280711"/>
          </a:xfrm>
        </p:spPr>
        <p:txBody>
          <a:bodyPr lIns="36000" tIns="0" rIns="36000" bIns="0" anchor="ctr" anchorCtr="0"/>
          <a:lstStyle/>
          <a:p>
            <a:r>
              <a:rPr lang="ja-JP" altLang="en-US" sz="2200" dirty="0">
                <a:latin typeface="HGPｺﾞｼｯｸE" panose="020B0900000000000000" pitchFamily="50" charset="-128"/>
                <a:ea typeface="HGPｺﾞｼｯｸE" panose="020B0900000000000000" pitchFamily="50" charset="-128"/>
              </a:rPr>
              <a:t>本プロジェクトの狙いと対象研究タイプ</a:t>
            </a:r>
            <a:endParaRPr lang="ja-JP" altLang="en-US" sz="2200" dirty="0"/>
          </a:p>
        </p:txBody>
      </p:sp>
      <p:sp>
        <p:nvSpPr>
          <p:cNvPr id="5" name="タイトル 2"/>
          <p:cNvSpPr txBox="1">
            <a:spLocks/>
          </p:cNvSpPr>
          <p:nvPr/>
        </p:nvSpPr>
        <p:spPr>
          <a:xfrm>
            <a:off x="385985" y="1463630"/>
            <a:ext cx="6221951" cy="280711"/>
          </a:xfrm>
          <a:prstGeom prst="rect">
            <a:avLst/>
          </a:prstGeom>
        </p:spPr>
        <p:txBody>
          <a:bodyPr lIns="36000" tIns="0" rIns="36000" bIns="0" anchor="ctr" anchorCtr="0"/>
          <a:lstStyle>
            <a:lvl1pPr algn="l" defTabSz="914400" rtl="0" eaLnBrk="1" latinLnBrk="0" hangingPunct="1">
              <a:lnSpc>
                <a:spcPct val="90000"/>
              </a:lnSpc>
              <a:spcBef>
                <a:spcPct val="0"/>
              </a:spcBef>
              <a:buNone/>
              <a:defRPr kumimoji="1" sz="2400" kern="1200">
                <a:solidFill>
                  <a:schemeClr val="tx1"/>
                </a:solidFill>
                <a:latin typeface="HGSｺﾞｼｯｸM" panose="020B0600000000000000" pitchFamily="50" charset="-128"/>
                <a:ea typeface="HGSｺﾞｼｯｸM" panose="020B0600000000000000" pitchFamily="50"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j-cs"/>
              </a:rPr>
              <a:t>　</a:t>
            </a:r>
          </a:p>
        </p:txBody>
      </p:sp>
      <p:sp>
        <p:nvSpPr>
          <p:cNvPr id="16" name="タイトル 2">
            <a:extLst>
              <a:ext uri="{FF2B5EF4-FFF2-40B4-BE49-F238E27FC236}">
                <a16:creationId xmlns:a16="http://schemas.microsoft.com/office/drawing/2014/main" id="{EC05DBC8-EC7C-493C-B58D-BA5C090123D2}"/>
              </a:ext>
            </a:extLst>
          </p:cNvPr>
          <p:cNvSpPr txBox="1">
            <a:spLocks/>
          </p:cNvSpPr>
          <p:nvPr/>
        </p:nvSpPr>
        <p:spPr>
          <a:xfrm>
            <a:off x="7079225" y="1078897"/>
            <a:ext cx="1860657" cy="221599"/>
          </a:xfrm>
          <a:prstGeom prst="rect">
            <a:avLst/>
          </a:prstGeom>
        </p:spPr>
        <p:txBody>
          <a:bodyPr wrap="square" lIns="36000" tIns="0" rIns="36000" bIns="0" anchor="t" anchorCtr="0">
            <a:spAutoFit/>
          </a:bodyPr>
          <a:lstStyle>
            <a:lvl1pPr algn="l" defTabSz="914400" rtl="0" eaLnBrk="1" latinLnBrk="0" hangingPunct="1">
              <a:lnSpc>
                <a:spcPct val="90000"/>
              </a:lnSpc>
              <a:spcBef>
                <a:spcPct val="0"/>
              </a:spcBef>
              <a:buNone/>
              <a:defRPr kumimoji="1" sz="2400" kern="1200">
                <a:solidFill>
                  <a:schemeClr val="tx1"/>
                </a:solidFill>
                <a:latin typeface="HGSｺﾞｼｯｸM" panose="020B0600000000000000" pitchFamily="50" charset="-128"/>
                <a:ea typeface="HGSｺﾞｼｯｸM" panose="020B0600000000000000" pitchFamily="50" charset="-128"/>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j-cs"/>
              </a:rPr>
              <a:t>公募要領</a:t>
            </a: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j-cs"/>
              </a:rPr>
              <a:t>【P4,15】</a:t>
            </a:r>
            <a:endPar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j-cs"/>
            </a:endParaRPr>
          </a:p>
        </p:txBody>
      </p:sp>
      <p:sp>
        <p:nvSpPr>
          <p:cNvPr id="17" name="タイトル 2">
            <a:extLst>
              <a:ext uri="{FF2B5EF4-FFF2-40B4-BE49-F238E27FC236}">
                <a16:creationId xmlns:a16="http://schemas.microsoft.com/office/drawing/2014/main" id="{348A28E5-6A62-427E-8FDF-29AC27A61B4C}"/>
              </a:ext>
            </a:extLst>
          </p:cNvPr>
          <p:cNvSpPr txBox="1">
            <a:spLocks/>
          </p:cNvSpPr>
          <p:nvPr/>
        </p:nvSpPr>
        <p:spPr>
          <a:xfrm>
            <a:off x="385985" y="1382350"/>
            <a:ext cx="4186015" cy="350652"/>
          </a:xfrm>
          <a:prstGeom prst="rect">
            <a:avLst/>
          </a:prstGeom>
        </p:spPr>
        <p:txBody>
          <a:bodyPr lIns="36000" tIns="0" rIns="36000" bIns="0" anchor="ctr" anchorCtr="0"/>
          <a:lstStyle>
            <a:lvl1pPr algn="l" defTabSz="914400" rtl="0" eaLnBrk="1" latinLnBrk="0" hangingPunct="1">
              <a:lnSpc>
                <a:spcPct val="90000"/>
              </a:lnSpc>
              <a:spcBef>
                <a:spcPct val="0"/>
              </a:spcBef>
              <a:buNone/>
              <a:defRPr kumimoji="1" sz="2400" kern="1200">
                <a:solidFill>
                  <a:schemeClr val="tx1"/>
                </a:solidFill>
                <a:latin typeface="HGSｺﾞｼｯｸM" panose="020B0600000000000000" pitchFamily="50" charset="-128"/>
                <a:ea typeface="HGSｺﾞｼｯｸM" panose="020B0600000000000000" pitchFamily="50" charset="-128"/>
                <a:cs typeface="+mj-cs"/>
              </a:defRPr>
            </a:lvl1pPr>
          </a:lstStyle>
          <a:p>
            <a:r>
              <a:rPr lang="ja-JP" altLang="en-US" sz="1800" dirty="0">
                <a:latin typeface="HGPｺﾞｼｯｸE" panose="020B0900000000000000" pitchFamily="50" charset="-128"/>
                <a:ea typeface="HGPｺﾞｼｯｸE" panose="020B0900000000000000" pitchFamily="50" charset="-128"/>
              </a:rPr>
              <a:t>■基盤技術開発プロジェクトの狙い</a:t>
            </a:r>
          </a:p>
        </p:txBody>
      </p:sp>
      <p:sp>
        <p:nvSpPr>
          <p:cNvPr id="18" name="角丸四角形 15">
            <a:extLst>
              <a:ext uri="{FF2B5EF4-FFF2-40B4-BE49-F238E27FC236}">
                <a16:creationId xmlns:a16="http://schemas.microsoft.com/office/drawing/2014/main" id="{E8CC5891-2E61-4B51-B618-D0970674FB22}"/>
              </a:ext>
            </a:extLst>
          </p:cNvPr>
          <p:cNvSpPr/>
          <p:nvPr/>
        </p:nvSpPr>
        <p:spPr>
          <a:xfrm>
            <a:off x="457200" y="1739028"/>
            <a:ext cx="8315326" cy="924273"/>
          </a:xfrm>
          <a:prstGeom prst="roundRect">
            <a:avLst>
              <a:gd name="adj" fmla="val 8621"/>
            </a:avLst>
          </a:prstGeom>
          <a:solidFill>
            <a:schemeClr val="bg1"/>
          </a:solidFill>
          <a:ln w="28575">
            <a:solidFill>
              <a:srgbClr val="413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5A47D7B0-B396-435D-91B0-CD3E9273B314}"/>
              </a:ext>
            </a:extLst>
          </p:cNvPr>
          <p:cNvSpPr txBox="1"/>
          <p:nvPr/>
        </p:nvSpPr>
        <p:spPr>
          <a:xfrm>
            <a:off x="457200" y="1819643"/>
            <a:ext cx="8315326" cy="738664"/>
          </a:xfrm>
          <a:prstGeom prst="rect">
            <a:avLst/>
          </a:prstGeom>
          <a:noFill/>
        </p:spPr>
        <p:txBody>
          <a:bodyPr wrap="square" lIns="108000" tIns="0" rIns="0" bIns="0" rtlCol="0">
            <a:spAutoFit/>
          </a:bodyPr>
          <a:lstStyle/>
          <a:p>
            <a:r>
              <a:rPr lang="ja-JP" altLang="en-US" sz="1600" dirty="0">
                <a:latin typeface="HGPｺﾞｼｯｸE" panose="020B0900000000000000" pitchFamily="50" charset="-128"/>
                <a:ea typeface="HGPｺﾞｼｯｸE" panose="020B0900000000000000" pitchFamily="50" charset="-128"/>
              </a:rPr>
              <a:t>・</a:t>
            </a:r>
            <a:r>
              <a:rPr lang="en-US" altLang="ja-JP" sz="1600" dirty="0">
                <a:latin typeface="HGPｺﾞｼｯｸE" panose="020B0900000000000000" pitchFamily="50" charset="-128"/>
                <a:ea typeface="HGPｺﾞｼｯｸE" panose="020B0900000000000000" pitchFamily="50" charset="-128"/>
              </a:rPr>
              <a:t>5</a:t>
            </a:r>
            <a:r>
              <a:rPr lang="ja-JP" altLang="en-US" sz="1600" dirty="0">
                <a:latin typeface="HGPｺﾞｼｯｸE" panose="020B0900000000000000" pitchFamily="50" charset="-128"/>
                <a:ea typeface="HGPｺﾞｼｯｸE" panose="020B0900000000000000" pitchFamily="50" charset="-128"/>
              </a:rPr>
              <a:t>つの重点分野を対象に、我が国医療機器産業における複数企業が抱える共通の研究</a:t>
            </a:r>
            <a:endParaRPr lang="en-US" altLang="ja-JP" sz="1600" dirty="0">
              <a:latin typeface="HGPｺﾞｼｯｸE" panose="020B0900000000000000" pitchFamily="50" charset="-128"/>
              <a:ea typeface="HGPｺﾞｼｯｸE" panose="020B0900000000000000" pitchFamily="50" charset="-128"/>
            </a:endParaRPr>
          </a:p>
          <a:p>
            <a:r>
              <a:rPr lang="ja-JP" altLang="en-US" sz="1600" dirty="0">
                <a:latin typeface="HGPｺﾞｼｯｸE" panose="020B0900000000000000" pitchFamily="50" charset="-128"/>
                <a:ea typeface="HGPｺﾞｼｯｸE" panose="020B0900000000000000" pitchFamily="50" charset="-128"/>
              </a:rPr>
              <a:t>　開発課題や、協調領域の研究開発課題の解決を目指します。</a:t>
            </a:r>
            <a:endParaRPr lang="en-US" altLang="ja-JP" sz="1600" dirty="0">
              <a:latin typeface="HGPｺﾞｼｯｸE" panose="020B0900000000000000" pitchFamily="50" charset="-128"/>
              <a:ea typeface="HGPｺﾞｼｯｸE" panose="020B0900000000000000" pitchFamily="50" charset="-128"/>
            </a:endParaRPr>
          </a:p>
          <a:p>
            <a:r>
              <a:rPr lang="ja-JP" altLang="en-US" sz="1600" dirty="0">
                <a:latin typeface="HGPｺﾞｼｯｸE" panose="020B0900000000000000" pitchFamily="50" charset="-128"/>
                <a:ea typeface="HGPｺﾞｼｯｸE" panose="020B0900000000000000" pitchFamily="50" charset="-128"/>
              </a:rPr>
              <a:t>・特定企業等による機器・システムの開発（いわゆる競争領域）を支援するものではありません。</a:t>
            </a:r>
            <a:endParaRPr lang="en-US" altLang="ja-JP" sz="1600" dirty="0">
              <a:latin typeface="HGPｺﾞｼｯｸE" panose="020B0900000000000000" pitchFamily="50" charset="-128"/>
              <a:ea typeface="HGPｺﾞｼｯｸE" panose="020B0900000000000000" pitchFamily="50" charset="-128"/>
            </a:endParaRPr>
          </a:p>
        </p:txBody>
      </p:sp>
      <p:sp>
        <p:nvSpPr>
          <p:cNvPr id="20" name="タイトル 2">
            <a:extLst>
              <a:ext uri="{FF2B5EF4-FFF2-40B4-BE49-F238E27FC236}">
                <a16:creationId xmlns:a16="http://schemas.microsoft.com/office/drawing/2014/main" id="{36585952-C284-4992-8457-475AEEA2D684}"/>
              </a:ext>
            </a:extLst>
          </p:cNvPr>
          <p:cNvSpPr txBox="1">
            <a:spLocks/>
          </p:cNvSpPr>
          <p:nvPr/>
        </p:nvSpPr>
        <p:spPr>
          <a:xfrm>
            <a:off x="385985" y="3553054"/>
            <a:ext cx="4186015" cy="350652"/>
          </a:xfrm>
          <a:prstGeom prst="rect">
            <a:avLst/>
          </a:prstGeom>
        </p:spPr>
        <p:txBody>
          <a:bodyPr lIns="36000" tIns="0" rIns="36000" bIns="0" anchor="ctr" anchorCtr="0"/>
          <a:lstStyle>
            <a:lvl1pPr algn="l" defTabSz="914400" rtl="0" eaLnBrk="1" latinLnBrk="0" hangingPunct="1">
              <a:lnSpc>
                <a:spcPct val="90000"/>
              </a:lnSpc>
              <a:spcBef>
                <a:spcPct val="0"/>
              </a:spcBef>
              <a:buNone/>
              <a:defRPr kumimoji="1" sz="2400" kern="1200">
                <a:solidFill>
                  <a:schemeClr val="tx1"/>
                </a:solidFill>
                <a:latin typeface="HGSｺﾞｼｯｸM" panose="020B0600000000000000" pitchFamily="50" charset="-128"/>
                <a:ea typeface="HGSｺﾞｼｯｸM" panose="020B0600000000000000" pitchFamily="50" charset="-128"/>
                <a:cs typeface="+mj-cs"/>
              </a:defRPr>
            </a:lvl1pPr>
          </a:lstStyle>
          <a:p>
            <a:r>
              <a:rPr lang="ja-JP" altLang="en-US" sz="1800" dirty="0">
                <a:latin typeface="HGPｺﾞｼｯｸE" panose="020B0900000000000000" pitchFamily="50" charset="-128"/>
                <a:ea typeface="HGPｺﾞｼｯｸE" panose="020B0900000000000000" pitchFamily="50" charset="-128"/>
              </a:rPr>
              <a:t>■</a:t>
            </a:r>
            <a:r>
              <a:rPr lang="ja-JP" altLang="en-US" sz="1800" dirty="0">
                <a:solidFill>
                  <a:prstClr val="black"/>
                </a:solidFill>
                <a:latin typeface="HGPｺﾞｼｯｸE" panose="020B0900000000000000" pitchFamily="50" charset="-128"/>
                <a:ea typeface="HGPｺﾞｼｯｸE" panose="020B0900000000000000" pitchFamily="50" charset="-128"/>
              </a:rPr>
              <a:t>対象となる２つの研究タイプ</a:t>
            </a:r>
          </a:p>
        </p:txBody>
      </p:sp>
      <p:sp>
        <p:nvSpPr>
          <p:cNvPr id="12" name="テキスト ボックス 11">
            <a:extLst>
              <a:ext uri="{FF2B5EF4-FFF2-40B4-BE49-F238E27FC236}">
                <a16:creationId xmlns:a16="http://schemas.microsoft.com/office/drawing/2014/main" id="{9F83F568-473B-4DFF-8668-711D6BBB4392}"/>
              </a:ext>
            </a:extLst>
          </p:cNvPr>
          <p:cNvSpPr txBox="1"/>
          <p:nvPr/>
        </p:nvSpPr>
        <p:spPr>
          <a:xfrm>
            <a:off x="643870" y="2720060"/>
            <a:ext cx="8158962" cy="739946"/>
          </a:xfrm>
          <a:prstGeom prst="rect">
            <a:avLst/>
          </a:prstGeom>
          <a:noFill/>
        </p:spPr>
        <p:txBody>
          <a:bodyPr wrap="square" lIns="72000" tIns="0" rIns="0" bIns="0" rtlCol="0">
            <a:spAutoFit/>
          </a:bodyPr>
          <a:lstStyle/>
          <a:p>
            <a:pPr>
              <a:lnSpc>
                <a:spcPts val="2000"/>
              </a:lnSpc>
            </a:pPr>
            <a:r>
              <a:rPr lang="en-US" altLang="ja-JP" sz="1600" dirty="0">
                <a:solidFill>
                  <a:prstClr val="black"/>
                </a:solidFill>
                <a:latin typeface="HGPｺﾞｼｯｸE" panose="020B0900000000000000" pitchFamily="50" charset="-128"/>
                <a:ea typeface="HGPｺﾞｼｯｸE" panose="020B0900000000000000" pitchFamily="50" charset="-128"/>
              </a:rPr>
              <a:t>※</a:t>
            </a:r>
            <a:r>
              <a:rPr lang="ja-JP" altLang="en-US" sz="1600" dirty="0">
                <a:solidFill>
                  <a:prstClr val="black"/>
                </a:solidFill>
                <a:latin typeface="HGPｺﾞｼｯｸE" panose="020B0900000000000000" pitchFamily="50" charset="-128"/>
                <a:ea typeface="HGPｺﾞｼｯｸE" panose="020B0900000000000000" pitchFamily="50" charset="-128"/>
              </a:rPr>
              <a:t> </a:t>
            </a:r>
            <a:r>
              <a:rPr lang="en-US" altLang="ja-JP" sz="1600" dirty="0">
                <a:latin typeface="HGPｺﾞｼｯｸE" panose="020B0900000000000000" pitchFamily="50" charset="-128"/>
                <a:ea typeface="HGPｺﾞｼｯｸE" panose="020B0900000000000000" pitchFamily="50" charset="-128"/>
              </a:rPr>
              <a:t>AMED</a:t>
            </a:r>
            <a:r>
              <a:rPr lang="ja-JP" altLang="ja-JP" sz="1600" dirty="0">
                <a:latin typeface="HGPｺﾞｼｯｸE" panose="020B0900000000000000" pitchFamily="50" charset="-128"/>
                <a:ea typeface="HGPｺﾞｼｯｸE" panose="020B0900000000000000" pitchFamily="50" charset="-128"/>
              </a:rPr>
              <a:t>では</a:t>
            </a:r>
            <a:r>
              <a:rPr lang="ja-JP" altLang="en-US" sz="1600" dirty="0">
                <a:latin typeface="HGPｺﾞｼｯｸE" panose="020B0900000000000000" pitchFamily="50" charset="-128"/>
                <a:ea typeface="HGPｺﾞｼｯｸE" panose="020B0900000000000000" pitchFamily="50" charset="-128"/>
              </a:rPr>
              <a:t>、医療機器開発の</a:t>
            </a:r>
            <a:r>
              <a:rPr lang="ja-JP" altLang="en-US" sz="1600" dirty="0">
                <a:solidFill>
                  <a:schemeClr val="accent1"/>
                </a:solidFill>
                <a:latin typeface="HGPｺﾞｼｯｸE" panose="020B0900000000000000" pitchFamily="50" charset="-128"/>
                <a:ea typeface="HGPｺﾞｼｯｸE" panose="020B0900000000000000" pitchFamily="50" charset="-128"/>
              </a:rPr>
              <a:t>５つの</a:t>
            </a:r>
            <a:r>
              <a:rPr lang="ja-JP" altLang="ja-JP" sz="1600" dirty="0">
                <a:solidFill>
                  <a:schemeClr val="accent1"/>
                </a:solidFill>
                <a:latin typeface="HGPｺﾞｼｯｸE" panose="020B0900000000000000" pitchFamily="50" charset="-128"/>
                <a:ea typeface="HGPｺﾞｼｯｸE" panose="020B0900000000000000" pitchFamily="50" charset="-128"/>
              </a:rPr>
              <a:t>重点分野</a:t>
            </a:r>
            <a:r>
              <a:rPr lang="ja-JP" altLang="en-US" sz="1600" dirty="0">
                <a:solidFill>
                  <a:schemeClr val="accent1"/>
                </a:solidFill>
                <a:latin typeface="HGPｺﾞｼｯｸE" panose="020B0900000000000000" pitchFamily="50" charset="-128"/>
                <a:ea typeface="HGPｺﾞｼｯｸE" panose="020B0900000000000000" pitchFamily="50" charset="-128"/>
              </a:rPr>
              <a:t> </a:t>
            </a:r>
            <a:r>
              <a:rPr lang="en-US" altLang="ja-JP" sz="1600" dirty="0">
                <a:latin typeface="HGPｺﾞｼｯｸE" panose="020B0900000000000000" pitchFamily="50" charset="-128"/>
                <a:ea typeface="HGPｺﾞｼｯｸE" panose="020B0900000000000000" pitchFamily="50" charset="-128"/>
              </a:rPr>
              <a:t>①</a:t>
            </a:r>
            <a:r>
              <a:rPr lang="ja-JP" altLang="ja-JP" sz="1600" dirty="0">
                <a:latin typeface="HGPｺﾞｼｯｸE" panose="020B0900000000000000" pitchFamily="50" charset="-128"/>
                <a:ea typeface="HGPｺﾞｼｯｸE" panose="020B0900000000000000" pitchFamily="50" charset="-128"/>
              </a:rPr>
              <a:t>検査・診断の一層の早期化、簡易化</a:t>
            </a:r>
            <a:endParaRPr lang="en-US" altLang="ja-JP" sz="1600" dirty="0">
              <a:latin typeface="HGPｺﾞｼｯｸE" panose="020B0900000000000000" pitchFamily="50" charset="-128"/>
              <a:ea typeface="HGPｺﾞｼｯｸE" panose="020B0900000000000000" pitchFamily="50" charset="-128"/>
            </a:endParaRPr>
          </a:p>
          <a:p>
            <a:pPr>
              <a:lnSpc>
                <a:spcPts val="2000"/>
              </a:lnSpc>
            </a:pPr>
            <a:r>
              <a:rPr lang="ja-JP" altLang="en-US" sz="1600" dirty="0">
                <a:latin typeface="HGPｺﾞｼｯｸE" panose="020B0900000000000000" pitchFamily="50" charset="-128"/>
                <a:ea typeface="HGPｺﾞｼｯｸE" panose="020B0900000000000000" pitchFamily="50" charset="-128"/>
              </a:rPr>
              <a:t>　</a:t>
            </a:r>
            <a:r>
              <a:rPr lang="ja-JP" altLang="ja-JP" sz="1600" dirty="0">
                <a:latin typeface="HGPｺﾞｼｯｸE" panose="020B0900000000000000" pitchFamily="50" charset="-128"/>
                <a:ea typeface="HGPｺﾞｼｯｸE" panose="020B0900000000000000" pitchFamily="50" charset="-128"/>
              </a:rPr>
              <a:t>　</a:t>
            </a:r>
            <a:r>
              <a:rPr lang="en-US" altLang="ja-JP" sz="1600" dirty="0">
                <a:latin typeface="HGPｺﾞｼｯｸE" panose="020B0900000000000000" pitchFamily="50" charset="-128"/>
                <a:ea typeface="HGPｺﾞｼｯｸE" panose="020B0900000000000000" pitchFamily="50" charset="-128"/>
              </a:rPr>
              <a:t>②</a:t>
            </a:r>
            <a:r>
              <a:rPr lang="ja-JP" altLang="ja-JP" sz="1600" dirty="0">
                <a:latin typeface="HGPｺﾞｼｯｸE" panose="020B0900000000000000" pitchFamily="50" charset="-128"/>
                <a:ea typeface="HGPｺﾞｼｯｸE" panose="020B0900000000000000" pitchFamily="50" charset="-128"/>
              </a:rPr>
              <a:t>アウトカム最大化を図る診断・治療の一体化　</a:t>
            </a:r>
            <a:r>
              <a:rPr lang="en-US" altLang="ja-JP" sz="1600" dirty="0">
                <a:latin typeface="HGPｺﾞｼｯｸE" panose="020B0900000000000000" pitchFamily="50" charset="-128"/>
                <a:ea typeface="HGPｺﾞｼｯｸE" panose="020B0900000000000000" pitchFamily="50" charset="-128"/>
              </a:rPr>
              <a:t>③</a:t>
            </a:r>
            <a:r>
              <a:rPr lang="ja-JP" altLang="ja-JP" sz="1600" dirty="0">
                <a:latin typeface="HGPｺﾞｼｯｸE" panose="020B0900000000000000" pitchFamily="50" charset="-128"/>
                <a:ea typeface="HGPｺﾞｼｯｸE" panose="020B0900000000000000" pitchFamily="50" charset="-128"/>
              </a:rPr>
              <a:t>予防　</a:t>
            </a:r>
            <a:r>
              <a:rPr lang="en-US" altLang="ja-JP" sz="1600" dirty="0">
                <a:latin typeface="HGPｺﾞｼｯｸE" panose="020B0900000000000000" pitchFamily="50" charset="-128"/>
                <a:ea typeface="HGPｺﾞｼｯｸE" panose="020B0900000000000000" pitchFamily="50" charset="-128"/>
              </a:rPr>
              <a:t>④</a:t>
            </a:r>
            <a:r>
              <a:rPr lang="ja-JP" altLang="ja-JP" sz="1600" dirty="0">
                <a:latin typeface="HGPｺﾞｼｯｸE" panose="020B0900000000000000" pitchFamily="50" charset="-128"/>
                <a:ea typeface="HGPｺﾞｼｯｸE" panose="020B0900000000000000" pitchFamily="50" charset="-128"/>
              </a:rPr>
              <a:t>高齢化により衰える機能の</a:t>
            </a:r>
            <a:endParaRPr lang="en-US" altLang="ja-JP" sz="1600" dirty="0">
              <a:latin typeface="HGPｺﾞｼｯｸE" panose="020B0900000000000000" pitchFamily="50" charset="-128"/>
              <a:ea typeface="HGPｺﾞｼｯｸE" panose="020B0900000000000000" pitchFamily="50" charset="-128"/>
            </a:endParaRPr>
          </a:p>
          <a:p>
            <a:pPr>
              <a:lnSpc>
                <a:spcPts val="2000"/>
              </a:lnSpc>
            </a:pPr>
            <a:r>
              <a:rPr lang="ja-JP" altLang="en-US" sz="1600" dirty="0">
                <a:latin typeface="HGPｺﾞｼｯｸE" panose="020B0900000000000000" pitchFamily="50" charset="-128"/>
                <a:ea typeface="HGPｺﾞｼｯｸE" panose="020B0900000000000000" pitchFamily="50" charset="-128"/>
              </a:rPr>
              <a:t>　　</a:t>
            </a:r>
            <a:r>
              <a:rPr lang="ja-JP" altLang="ja-JP" sz="1600" dirty="0">
                <a:latin typeface="HGPｺﾞｼｯｸE" panose="020B0900000000000000" pitchFamily="50" charset="-128"/>
                <a:ea typeface="HGPｺﾞｼｯｸE" panose="020B0900000000000000" pitchFamily="50" charset="-128"/>
              </a:rPr>
              <a:t>補完・</a:t>
            </a:r>
            <a:r>
              <a:rPr lang="en-US" altLang="ja-JP" sz="1600" dirty="0">
                <a:latin typeface="HGPｺﾞｼｯｸE" panose="020B0900000000000000" pitchFamily="50" charset="-128"/>
                <a:ea typeface="HGPｺﾞｼｯｸE" panose="020B0900000000000000" pitchFamily="50" charset="-128"/>
              </a:rPr>
              <a:t>QOL </a:t>
            </a:r>
            <a:r>
              <a:rPr lang="ja-JP" altLang="ja-JP" sz="1600" dirty="0">
                <a:latin typeface="HGPｺﾞｼｯｸE" panose="020B0900000000000000" pitchFamily="50" charset="-128"/>
                <a:ea typeface="HGPｺﾞｼｯｸE" panose="020B0900000000000000" pitchFamily="50" charset="-128"/>
              </a:rPr>
              <a:t>向上</a:t>
            </a:r>
            <a:r>
              <a:rPr lang="ja-JP" altLang="en-US" sz="1600" dirty="0">
                <a:latin typeface="HGPｺﾞｼｯｸE" panose="020B0900000000000000" pitchFamily="50" charset="-128"/>
                <a:ea typeface="HGPｺﾞｼｯｸE" panose="020B0900000000000000" pitchFamily="50" charset="-128"/>
              </a:rPr>
              <a:t>　</a:t>
            </a:r>
            <a:r>
              <a:rPr lang="en-US" altLang="ja-JP" sz="1600" dirty="0">
                <a:latin typeface="HGPｺﾞｼｯｸE" panose="020B0900000000000000" pitchFamily="50" charset="-128"/>
                <a:ea typeface="HGPｺﾞｼｯｸE" panose="020B0900000000000000" pitchFamily="50" charset="-128"/>
              </a:rPr>
              <a:t>⑤ </a:t>
            </a:r>
            <a:r>
              <a:rPr lang="ja-JP" altLang="ja-JP" sz="1600" dirty="0">
                <a:latin typeface="HGPｺﾞｼｯｸE" panose="020B0900000000000000" pitchFamily="50" charset="-128"/>
                <a:ea typeface="HGPｺﾞｼｯｸE" panose="020B0900000000000000" pitchFamily="50" charset="-128"/>
              </a:rPr>
              <a:t>デジタル化／データ利用による診断・治療の高度化</a:t>
            </a:r>
            <a:r>
              <a:rPr lang="en-US" altLang="ja-JP" sz="1600" dirty="0">
                <a:latin typeface="HGPｺﾞｼｯｸE" panose="020B0900000000000000" pitchFamily="50" charset="-128"/>
                <a:ea typeface="HGPｺﾞｼｯｸE" panose="020B0900000000000000" pitchFamily="50" charset="-128"/>
              </a:rPr>
              <a:t> </a:t>
            </a:r>
            <a:r>
              <a:rPr lang="ja-JP" altLang="ja-JP" sz="1600" dirty="0">
                <a:latin typeface="HGPｺﾞｼｯｸE" panose="020B0900000000000000" pitchFamily="50" charset="-128"/>
                <a:ea typeface="HGPｺﾞｼｯｸE" panose="020B0900000000000000" pitchFamily="50" charset="-128"/>
              </a:rPr>
              <a:t>を設定</a:t>
            </a:r>
            <a:r>
              <a:rPr lang="ja-JP" altLang="en-US" sz="1600" dirty="0">
                <a:latin typeface="HGPｺﾞｼｯｸE" panose="020B0900000000000000" pitchFamily="50" charset="-128"/>
                <a:ea typeface="HGPｺﾞｼｯｸE" panose="020B0900000000000000" pitchFamily="50" charset="-128"/>
              </a:rPr>
              <a:t>しました。</a:t>
            </a:r>
            <a:endParaRPr lang="en-US" altLang="ja-JP" sz="1600" dirty="0">
              <a:latin typeface="HGPｺﾞｼｯｸE" panose="020B0900000000000000" pitchFamily="50" charset="-128"/>
              <a:ea typeface="HGPｺﾞｼｯｸE" panose="020B0900000000000000" pitchFamily="50" charset="-128"/>
            </a:endParaRPr>
          </a:p>
        </p:txBody>
      </p:sp>
      <p:pic>
        <p:nvPicPr>
          <p:cNvPr id="6" name="オーディオ 5">
            <a:hlinkClick r:id="" action="ppaction://media"/>
            <a:extLst>
              <a:ext uri="{FF2B5EF4-FFF2-40B4-BE49-F238E27FC236}">
                <a16:creationId xmlns:a16="http://schemas.microsoft.com/office/drawing/2014/main" id="{AAA6E6BD-B45F-4D90-8225-87F80496243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892353773"/>
      </p:ext>
    </p:extLst>
  </p:cSld>
  <p:clrMapOvr>
    <a:masterClrMapping/>
  </p:clrMapOvr>
  <mc:AlternateContent xmlns:mc="http://schemas.openxmlformats.org/markup-compatibility/2006" xmlns:p14="http://schemas.microsoft.com/office/powerpoint/2010/main">
    <mc:Choice Requires="p14">
      <p:transition spd="slow" p14:dur="2000" advTm="107992"/>
    </mc:Choice>
    <mc:Fallback xmlns="">
      <p:transition spd="slow" advTm="1079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par>
                                <p:cTn id="7" presetID="42"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1000"/>
                                        <p:tgtEl>
                                          <p:spTgt spid="5"/>
                                        </p:tgtEl>
                                      </p:cBhvr>
                                    </p:animEffect>
                                    <p:anim calcmode="lin" valueType="num">
                                      <p:cBhvr>
                                        <p:cTn id="10" dur="1000" fill="hold"/>
                                        <p:tgtEl>
                                          <p:spTgt spid="5"/>
                                        </p:tgtEl>
                                        <p:attrNameLst>
                                          <p:attrName>ppt_x</p:attrName>
                                        </p:attrNameLst>
                                      </p:cBhvr>
                                      <p:tavLst>
                                        <p:tav tm="0">
                                          <p:val>
                                            <p:strVal val="#ppt_x"/>
                                          </p:val>
                                        </p:tav>
                                        <p:tav tm="100000">
                                          <p:val>
                                            <p:strVal val="#ppt_x"/>
                                          </p:val>
                                        </p:tav>
                                      </p:tavLst>
                                    </p:anim>
                                    <p:anim calcmode="lin" valueType="num">
                                      <p:cBhvr>
                                        <p:cTn id="11" dur="1000" fill="hold"/>
                                        <p:tgtEl>
                                          <p:spTgt spid="5"/>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100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100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2" fill="hold" display="0">
                  <p:stCondLst>
                    <p:cond delay="indefinite"/>
                  </p:stCondLst>
                  <p:endCondLst>
                    <p:cond evt="onStopAudio" delay="0">
                      <p:tgtEl>
                        <p:sldTgt/>
                      </p:tgtEl>
                    </p:cond>
                  </p:endCondLst>
                </p:cTn>
                <p:tgtEl>
                  <p:spTgt spid="6"/>
                </p:tgtEl>
              </p:cMediaNode>
            </p:audio>
          </p:childTnLst>
        </p:cTn>
      </p:par>
    </p:tnLst>
    <p:bldLst>
      <p:bldP spid="5" grpId="0"/>
      <p:bldP spid="17" grpId="0"/>
      <p:bldP spid="18" grpId="0" animBg="1"/>
      <p:bldP spid="19" grpId="0"/>
      <p:bldP spid="2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85985" y="562076"/>
            <a:ext cx="7603116" cy="280711"/>
          </a:xfrm>
        </p:spPr>
        <p:txBody>
          <a:bodyPr lIns="36000" tIns="0" rIns="36000" bIns="0" anchor="ctr" anchorCtr="0"/>
          <a:lstStyle/>
          <a:p>
            <a:r>
              <a:rPr lang="en-US" altLang="ja-JP" sz="2200" dirty="0">
                <a:latin typeface="HGPｺﾞｼｯｸE" panose="020B0900000000000000" pitchFamily="50" charset="-128"/>
                <a:ea typeface="HGPｺﾞｼｯｸE" panose="020B0900000000000000" pitchFamily="50" charset="-128"/>
              </a:rPr>
              <a:t>【</a:t>
            </a:r>
            <a:r>
              <a:rPr lang="ja-JP" altLang="en-US" sz="2200" dirty="0">
                <a:latin typeface="HGPｺﾞｼｯｸE" panose="020B0900000000000000" pitchFamily="50" charset="-128"/>
                <a:ea typeface="HGPｺﾞｼｯｸE" panose="020B0900000000000000" pitchFamily="50" charset="-128"/>
              </a:rPr>
              <a:t>重要</a:t>
            </a:r>
            <a:r>
              <a:rPr lang="en-US" altLang="ja-JP" sz="2200" dirty="0">
                <a:latin typeface="HGPｺﾞｼｯｸE" panose="020B0900000000000000" pitchFamily="50" charset="-128"/>
                <a:ea typeface="HGPｺﾞｼｯｸE" panose="020B0900000000000000" pitchFamily="50" charset="-128"/>
              </a:rPr>
              <a:t>】</a:t>
            </a:r>
            <a:r>
              <a:rPr lang="ja-JP" altLang="en-US" sz="2200" dirty="0">
                <a:latin typeface="HGPｺﾞｼｯｸE" panose="020B0900000000000000" pitchFamily="50" charset="-128"/>
                <a:ea typeface="HGPｺﾞｼｯｸE" panose="020B0900000000000000" pitchFamily="50" charset="-128"/>
              </a:rPr>
              <a:t>採択課題の評価方式</a:t>
            </a:r>
          </a:p>
        </p:txBody>
      </p:sp>
      <p:sp>
        <p:nvSpPr>
          <p:cNvPr id="11" name="タイトル 2"/>
          <p:cNvSpPr txBox="1">
            <a:spLocks/>
          </p:cNvSpPr>
          <p:nvPr/>
        </p:nvSpPr>
        <p:spPr>
          <a:xfrm>
            <a:off x="385985" y="1402670"/>
            <a:ext cx="4090765" cy="280711"/>
          </a:xfrm>
          <a:prstGeom prst="rect">
            <a:avLst/>
          </a:prstGeom>
        </p:spPr>
        <p:txBody>
          <a:bodyPr lIns="36000" tIns="0" rIns="36000" bIns="0" anchor="ctr" anchorCtr="0"/>
          <a:lstStyle>
            <a:lvl1pPr algn="l" defTabSz="914400" rtl="0" eaLnBrk="1" latinLnBrk="0" hangingPunct="1">
              <a:lnSpc>
                <a:spcPct val="90000"/>
              </a:lnSpc>
              <a:spcBef>
                <a:spcPct val="0"/>
              </a:spcBef>
              <a:buNone/>
              <a:defRPr kumimoji="1" sz="2400" kern="1200">
                <a:solidFill>
                  <a:schemeClr val="tx1"/>
                </a:solidFill>
                <a:latin typeface="HGSｺﾞｼｯｸM" panose="020B0600000000000000" pitchFamily="50" charset="-128"/>
                <a:ea typeface="HGSｺﾞｼｯｸM" panose="020B0600000000000000" pitchFamily="50" charset="-128"/>
                <a:cs typeface="+mj-cs"/>
              </a:defRPr>
            </a:lvl1pPr>
          </a:lstStyle>
          <a:p>
            <a:r>
              <a:rPr lang="ja-JP" altLang="en-US" sz="1800" dirty="0">
                <a:latin typeface="HGPｺﾞｼｯｸE" panose="020B0900000000000000" pitchFamily="50" charset="-128"/>
                <a:ea typeface="HGPｺﾞｼｯｸE" panose="020B0900000000000000" pitchFamily="50" charset="-128"/>
              </a:rPr>
              <a:t>■評価方式</a:t>
            </a:r>
            <a:endParaRPr lang="en-US" altLang="ja-JP" sz="1800" dirty="0">
              <a:latin typeface="HGPｺﾞｼｯｸE" panose="020B0900000000000000" pitchFamily="50" charset="-128"/>
              <a:ea typeface="HGPｺﾞｼｯｸE" panose="020B0900000000000000" pitchFamily="50" charset="-128"/>
            </a:endParaRPr>
          </a:p>
        </p:txBody>
      </p:sp>
      <p:sp>
        <p:nvSpPr>
          <p:cNvPr id="27" name="タイトル 2">
            <a:extLst>
              <a:ext uri="{FF2B5EF4-FFF2-40B4-BE49-F238E27FC236}">
                <a16:creationId xmlns:a16="http://schemas.microsoft.com/office/drawing/2014/main" id="{00482F3F-A416-430F-81EF-37CB79616DA6}"/>
              </a:ext>
            </a:extLst>
          </p:cNvPr>
          <p:cNvSpPr txBox="1">
            <a:spLocks/>
          </p:cNvSpPr>
          <p:nvPr/>
        </p:nvSpPr>
        <p:spPr>
          <a:xfrm>
            <a:off x="385985" y="3272458"/>
            <a:ext cx="6206544" cy="436587"/>
          </a:xfrm>
          <a:prstGeom prst="rect">
            <a:avLst/>
          </a:prstGeom>
        </p:spPr>
        <p:txBody>
          <a:bodyPr lIns="36000" tIns="0" rIns="36000" bIns="0" anchor="ctr" anchorCtr="0"/>
          <a:lstStyle>
            <a:lvl1pPr algn="l" defTabSz="914400" rtl="0" eaLnBrk="1" latinLnBrk="0" hangingPunct="1">
              <a:lnSpc>
                <a:spcPct val="90000"/>
              </a:lnSpc>
              <a:spcBef>
                <a:spcPct val="0"/>
              </a:spcBef>
              <a:buNone/>
              <a:defRPr kumimoji="1" sz="2400" kern="1200">
                <a:solidFill>
                  <a:schemeClr val="tx1"/>
                </a:solidFill>
                <a:latin typeface="HGSｺﾞｼｯｸM" panose="020B0600000000000000" pitchFamily="50" charset="-128"/>
                <a:ea typeface="HGSｺﾞｼｯｸM" panose="020B0600000000000000" pitchFamily="50" charset="-128"/>
                <a:cs typeface="+mj-cs"/>
              </a:defRPr>
            </a:lvl1pPr>
          </a:lstStyle>
          <a:p>
            <a:r>
              <a:rPr lang="ja-JP" altLang="en-US" sz="1800" dirty="0">
                <a:latin typeface="HGPｺﾞｼｯｸE" panose="020B0900000000000000" pitchFamily="50" charset="-128"/>
                <a:ea typeface="HGPｺﾞｼｯｸE" panose="020B0900000000000000" pitchFamily="50" charset="-128"/>
              </a:rPr>
              <a:t>■中間評価と事後評価</a:t>
            </a:r>
          </a:p>
        </p:txBody>
      </p:sp>
      <p:sp>
        <p:nvSpPr>
          <p:cNvPr id="28" name="正方形/長方形 27">
            <a:extLst>
              <a:ext uri="{FF2B5EF4-FFF2-40B4-BE49-F238E27FC236}">
                <a16:creationId xmlns:a16="http://schemas.microsoft.com/office/drawing/2014/main" id="{BCA2D822-F61B-429B-A963-5E86E5322A04}"/>
              </a:ext>
            </a:extLst>
          </p:cNvPr>
          <p:cNvSpPr/>
          <p:nvPr/>
        </p:nvSpPr>
        <p:spPr>
          <a:xfrm>
            <a:off x="407186" y="3686038"/>
            <a:ext cx="8374305" cy="360000"/>
          </a:xfrm>
          <a:prstGeom prst="rect">
            <a:avLst/>
          </a:prstGeom>
          <a:solidFill>
            <a:srgbClr val="413047"/>
          </a:solidFill>
          <a:ln w="19050">
            <a:solidFill>
              <a:srgbClr val="413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8A74B86E-32E6-4FBA-BA1A-BAB049007415}"/>
              </a:ext>
            </a:extLst>
          </p:cNvPr>
          <p:cNvSpPr txBox="1"/>
          <p:nvPr/>
        </p:nvSpPr>
        <p:spPr>
          <a:xfrm>
            <a:off x="754106" y="3728437"/>
            <a:ext cx="1101005" cy="255911"/>
          </a:xfrm>
          <a:prstGeom prst="rect">
            <a:avLst/>
          </a:prstGeom>
          <a:noFill/>
        </p:spPr>
        <p:txBody>
          <a:bodyPr wrap="square" lIns="108000" tIns="0" rIns="0" bIns="0" rtlCol="0">
            <a:spAutoFit/>
          </a:bodyPr>
          <a:lstStyle/>
          <a:p>
            <a:r>
              <a:rPr lang="ja-JP" altLang="en-US" sz="1600" dirty="0">
                <a:solidFill>
                  <a:schemeClr val="bg1"/>
                </a:solidFill>
                <a:latin typeface="HGPｺﾞｼｯｸE" panose="020B0900000000000000" pitchFamily="50" charset="-128"/>
                <a:ea typeface="HGPｺﾞｼｯｸE" panose="020B0900000000000000" pitchFamily="50" charset="-128"/>
              </a:rPr>
              <a:t>令和</a:t>
            </a:r>
            <a:r>
              <a:rPr lang="en-US" altLang="ja-JP" sz="1600" dirty="0">
                <a:solidFill>
                  <a:schemeClr val="bg1"/>
                </a:solidFill>
                <a:latin typeface="HGPｺﾞｼｯｸE" panose="020B0900000000000000" pitchFamily="50" charset="-128"/>
                <a:ea typeface="HGPｺﾞｼｯｸE" panose="020B0900000000000000" pitchFamily="50" charset="-128"/>
              </a:rPr>
              <a:t>3</a:t>
            </a:r>
            <a:r>
              <a:rPr lang="ja-JP" altLang="en-US" sz="1600" dirty="0">
                <a:solidFill>
                  <a:schemeClr val="bg1"/>
                </a:solidFill>
                <a:latin typeface="HGPｺﾞｼｯｸE" panose="020B0900000000000000" pitchFamily="50" charset="-128"/>
                <a:ea typeface="HGPｺﾞｼｯｸE" panose="020B0900000000000000" pitchFamily="50" charset="-128"/>
              </a:rPr>
              <a:t>年度</a:t>
            </a:r>
            <a:endParaRPr lang="ja-JP" altLang="ja-JP" sz="1600" dirty="0">
              <a:solidFill>
                <a:schemeClr val="bg1"/>
              </a:solidFill>
              <a:latin typeface="HGPｺﾞｼｯｸE" panose="020B0900000000000000" pitchFamily="50" charset="-128"/>
              <a:ea typeface="HGPｺﾞｼｯｸE" panose="020B0900000000000000" pitchFamily="50" charset="-128"/>
            </a:endParaRPr>
          </a:p>
        </p:txBody>
      </p:sp>
      <p:sp>
        <p:nvSpPr>
          <p:cNvPr id="34" name="右矢印 1">
            <a:extLst>
              <a:ext uri="{FF2B5EF4-FFF2-40B4-BE49-F238E27FC236}">
                <a16:creationId xmlns:a16="http://schemas.microsoft.com/office/drawing/2014/main" id="{69C3DB93-CE86-4D92-B54A-BF93E5E392E5}"/>
              </a:ext>
            </a:extLst>
          </p:cNvPr>
          <p:cNvSpPr/>
          <p:nvPr/>
        </p:nvSpPr>
        <p:spPr>
          <a:xfrm>
            <a:off x="525301" y="4600517"/>
            <a:ext cx="2922763" cy="515222"/>
          </a:xfrm>
          <a:prstGeom prst="rightArrow">
            <a:avLst>
              <a:gd name="adj1" fmla="val 100000"/>
              <a:gd name="adj2" fmla="val 50000"/>
            </a:avLst>
          </a:prstGeom>
          <a:solidFill>
            <a:srgbClr val="E9EDF4"/>
          </a:solidFill>
          <a:ln>
            <a:solidFill>
              <a:srgbClr val="413047"/>
            </a:solidFill>
          </a:ln>
          <a:effectLst>
            <a:outerShdw blurRad="50800" dist="38100" dir="60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右矢印 20">
            <a:extLst>
              <a:ext uri="{FF2B5EF4-FFF2-40B4-BE49-F238E27FC236}">
                <a16:creationId xmlns:a16="http://schemas.microsoft.com/office/drawing/2014/main" id="{8776673F-734F-4DE9-9D13-F1BEFE97E917}"/>
              </a:ext>
            </a:extLst>
          </p:cNvPr>
          <p:cNvSpPr/>
          <p:nvPr/>
        </p:nvSpPr>
        <p:spPr>
          <a:xfrm>
            <a:off x="3689133" y="5429089"/>
            <a:ext cx="3822010" cy="515222"/>
          </a:xfrm>
          <a:prstGeom prst="rightArrow">
            <a:avLst>
              <a:gd name="adj1" fmla="val 100000"/>
              <a:gd name="adj2" fmla="val 50000"/>
            </a:avLst>
          </a:prstGeom>
          <a:solidFill>
            <a:srgbClr val="D0D8E8"/>
          </a:solidFill>
          <a:ln>
            <a:solidFill>
              <a:srgbClr val="413047"/>
            </a:solidFill>
          </a:ln>
          <a:effectLst>
            <a:outerShdw blurRad="50800" dist="38100" dir="60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868C809B-71D0-4127-BCEE-5F5FD07E0DCC}"/>
              </a:ext>
            </a:extLst>
          </p:cNvPr>
          <p:cNvSpPr txBox="1"/>
          <p:nvPr/>
        </p:nvSpPr>
        <p:spPr>
          <a:xfrm>
            <a:off x="3322097" y="4797314"/>
            <a:ext cx="3497317" cy="492443"/>
          </a:xfrm>
          <a:prstGeom prst="rect">
            <a:avLst/>
          </a:prstGeom>
          <a:noFill/>
        </p:spPr>
        <p:txBody>
          <a:bodyPr wrap="square" lIns="108000" tIns="0" rIns="0" bIns="0" rtlCol="0">
            <a:spAutoFit/>
          </a:bodyPr>
          <a:lstStyle/>
          <a:p>
            <a:r>
              <a:rPr lang="ja-JP" altLang="en-US" sz="1600" dirty="0">
                <a:latin typeface="HGPｺﾞｼｯｸE" panose="020B0900000000000000" pitchFamily="50" charset="-128"/>
                <a:ea typeface="HGPｺﾞｼｯｸE" panose="020B0900000000000000" pitchFamily="50" charset="-128"/>
              </a:rPr>
              <a:t>▲令和</a:t>
            </a:r>
            <a:r>
              <a:rPr lang="en-US" altLang="ja-JP" sz="1600" dirty="0">
                <a:latin typeface="HGPｺﾞｼｯｸE" panose="020B0900000000000000" pitchFamily="50" charset="-128"/>
                <a:ea typeface="HGPｺﾞｼｯｸE" panose="020B0900000000000000" pitchFamily="50" charset="-128"/>
              </a:rPr>
              <a:t>4</a:t>
            </a:r>
            <a:r>
              <a:rPr lang="ja-JP" altLang="en-US" sz="1600" dirty="0">
                <a:latin typeface="HGPｺﾞｼｯｸE" panose="020B0900000000000000" pitchFamily="50" charset="-128"/>
                <a:ea typeface="HGPｺﾞｼｯｸE" panose="020B0900000000000000" pitchFamily="50" charset="-128"/>
              </a:rPr>
              <a:t>年</a:t>
            </a:r>
            <a:r>
              <a:rPr lang="en-US" altLang="ja-JP" sz="1600" dirty="0">
                <a:latin typeface="HGPｺﾞｼｯｸE" panose="020B0900000000000000" pitchFamily="50" charset="-128"/>
                <a:ea typeface="HGPｺﾞｼｯｸE" panose="020B0900000000000000" pitchFamily="50" charset="-128"/>
              </a:rPr>
              <a:t>1</a:t>
            </a:r>
            <a:r>
              <a:rPr lang="ja-JP" altLang="en-US" sz="1600" dirty="0">
                <a:latin typeface="HGPｺﾞｼｯｸE" panose="020B0900000000000000" pitchFamily="50" charset="-128"/>
                <a:ea typeface="HGPｺﾞｼｯｸE" panose="020B0900000000000000" pitchFamily="50" charset="-128"/>
              </a:rPr>
              <a:t>月～</a:t>
            </a:r>
            <a:r>
              <a:rPr lang="en-US" altLang="ja-JP" sz="1600" dirty="0">
                <a:latin typeface="HGPｺﾞｼｯｸE" panose="020B0900000000000000" pitchFamily="50" charset="-128"/>
                <a:ea typeface="HGPｺﾞｼｯｸE" panose="020B0900000000000000" pitchFamily="50" charset="-128"/>
              </a:rPr>
              <a:t>3</a:t>
            </a:r>
            <a:r>
              <a:rPr lang="ja-JP" altLang="en-US" sz="1600" dirty="0">
                <a:latin typeface="HGPｺﾞｼｯｸE" panose="020B0900000000000000" pitchFamily="50" charset="-128"/>
                <a:ea typeface="HGPｺﾞｼｯｸE" panose="020B0900000000000000" pitchFamily="50" charset="-128"/>
              </a:rPr>
              <a:t>月頃</a:t>
            </a:r>
            <a:endParaRPr lang="en-US" altLang="ja-JP" sz="1600" dirty="0">
              <a:latin typeface="HGPｺﾞｼｯｸE" panose="020B0900000000000000" pitchFamily="50" charset="-128"/>
              <a:ea typeface="HGPｺﾞｼｯｸE" panose="020B0900000000000000" pitchFamily="50" charset="-128"/>
            </a:endParaRPr>
          </a:p>
          <a:p>
            <a:r>
              <a:rPr lang="ja-JP" altLang="en-US" sz="1600" dirty="0">
                <a:latin typeface="HGPｺﾞｼｯｸE" panose="020B0900000000000000" pitchFamily="50" charset="-128"/>
                <a:ea typeface="HGPｺﾞｼｯｸE" panose="020B0900000000000000" pitchFamily="50" charset="-128"/>
              </a:rPr>
              <a:t>　　中間評価</a:t>
            </a:r>
            <a:endParaRPr lang="ja-JP" altLang="ja-JP" sz="1600" dirty="0">
              <a:latin typeface="HGPｺﾞｼｯｸE" panose="020B0900000000000000" pitchFamily="50" charset="-128"/>
              <a:ea typeface="HGPｺﾞｼｯｸE" panose="020B0900000000000000" pitchFamily="50" charset="-128"/>
            </a:endParaRPr>
          </a:p>
        </p:txBody>
      </p:sp>
      <p:sp>
        <p:nvSpPr>
          <p:cNvPr id="37" name="テキスト ボックス 36">
            <a:extLst>
              <a:ext uri="{FF2B5EF4-FFF2-40B4-BE49-F238E27FC236}">
                <a16:creationId xmlns:a16="http://schemas.microsoft.com/office/drawing/2014/main" id="{FEF39965-2EAD-4314-8078-BECAB311FF43}"/>
              </a:ext>
            </a:extLst>
          </p:cNvPr>
          <p:cNvSpPr txBox="1"/>
          <p:nvPr/>
        </p:nvSpPr>
        <p:spPr>
          <a:xfrm>
            <a:off x="7356355" y="5802500"/>
            <a:ext cx="1507887" cy="246221"/>
          </a:xfrm>
          <a:prstGeom prst="rect">
            <a:avLst/>
          </a:prstGeom>
          <a:noFill/>
        </p:spPr>
        <p:txBody>
          <a:bodyPr wrap="square" lIns="108000" tIns="0" rIns="0" bIns="0" rtlCol="0">
            <a:spAutoFit/>
          </a:bodyPr>
          <a:lstStyle/>
          <a:p>
            <a:r>
              <a:rPr lang="ja-JP" altLang="en-US" sz="1600" dirty="0">
                <a:latin typeface="HGPｺﾞｼｯｸE" panose="020B0900000000000000" pitchFamily="50" charset="-128"/>
                <a:ea typeface="HGPｺﾞｼｯｸE" panose="020B0900000000000000" pitchFamily="50" charset="-128"/>
              </a:rPr>
              <a:t>▲ 事後評価</a:t>
            </a:r>
            <a:endParaRPr lang="ja-JP" altLang="ja-JP" sz="1600" dirty="0">
              <a:latin typeface="HGPｺﾞｼｯｸE" panose="020B0900000000000000" pitchFamily="50" charset="-128"/>
              <a:ea typeface="HGPｺﾞｼｯｸE" panose="020B0900000000000000" pitchFamily="50" charset="-128"/>
            </a:endParaRPr>
          </a:p>
        </p:txBody>
      </p:sp>
      <p:cxnSp>
        <p:nvCxnSpPr>
          <p:cNvPr id="38" name="直線矢印コネクタ 37">
            <a:extLst>
              <a:ext uri="{FF2B5EF4-FFF2-40B4-BE49-F238E27FC236}">
                <a16:creationId xmlns:a16="http://schemas.microsoft.com/office/drawing/2014/main" id="{341E1008-B7A2-4DF9-8AEF-EFEFB7A3D89D}"/>
              </a:ext>
            </a:extLst>
          </p:cNvPr>
          <p:cNvCxnSpPr/>
          <p:nvPr/>
        </p:nvCxnSpPr>
        <p:spPr>
          <a:xfrm>
            <a:off x="495805" y="4271920"/>
            <a:ext cx="7308000" cy="0"/>
          </a:xfrm>
          <a:prstGeom prst="straightConnector1">
            <a:avLst/>
          </a:prstGeom>
          <a:ln w="41275">
            <a:solidFill>
              <a:srgbClr val="3793C6"/>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8B3D43F6-4900-4951-AE0A-2A7A84D73310}"/>
              </a:ext>
            </a:extLst>
          </p:cNvPr>
          <p:cNvSpPr txBox="1"/>
          <p:nvPr/>
        </p:nvSpPr>
        <p:spPr>
          <a:xfrm>
            <a:off x="1085595" y="4744323"/>
            <a:ext cx="1507886" cy="276999"/>
          </a:xfrm>
          <a:prstGeom prst="rect">
            <a:avLst/>
          </a:prstGeom>
          <a:noFill/>
        </p:spPr>
        <p:txBody>
          <a:bodyPr wrap="square" lIns="108000" tIns="0" rIns="0" bIns="0" rtlCol="0">
            <a:spAutoFit/>
          </a:bodyPr>
          <a:lstStyle/>
          <a:p>
            <a:r>
              <a:rPr lang="en-US" altLang="ja-JP" dirty="0">
                <a:latin typeface="HGPｺﾞｼｯｸE" panose="020B0900000000000000" pitchFamily="50" charset="-128"/>
                <a:ea typeface="HGPｺﾞｼｯｸE" panose="020B0900000000000000" pitchFamily="50" charset="-128"/>
              </a:rPr>
              <a:t>1</a:t>
            </a:r>
            <a:r>
              <a:rPr lang="en-US" altLang="ja-JP" baseline="30000" dirty="0">
                <a:latin typeface="HGPｺﾞｼｯｸE" panose="020B0900000000000000" pitchFamily="50" charset="-128"/>
                <a:ea typeface="HGPｺﾞｼｯｸE" panose="020B0900000000000000" pitchFamily="50" charset="-128"/>
              </a:rPr>
              <a:t>st</a:t>
            </a:r>
            <a:r>
              <a:rPr lang="en-US" altLang="ja-JP" dirty="0">
                <a:latin typeface="HGPｺﾞｼｯｸE" panose="020B0900000000000000" pitchFamily="50" charset="-128"/>
                <a:ea typeface="HGPｺﾞｼｯｸE" panose="020B0900000000000000" pitchFamily="50" charset="-128"/>
              </a:rPr>
              <a:t> </a:t>
            </a:r>
            <a:r>
              <a:rPr lang="ja-JP" altLang="en-US" dirty="0">
                <a:latin typeface="HGPｺﾞｼｯｸE" panose="020B0900000000000000" pitchFamily="50" charset="-128"/>
                <a:ea typeface="HGPｺﾞｼｯｸE" panose="020B0900000000000000" pitchFamily="50" charset="-128"/>
              </a:rPr>
              <a:t>ステップ</a:t>
            </a:r>
            <a:endParaRPr lang="ja-JP" altLang="ja-JP" dirty="0">
              <a:latin typeface="HGPｺﾞｼｯｸE" panose="020B0900000000000000" pitchFamily="50" charset="-128"/>
              <a:ea typeface="HGPｺﾞｼｯｸE" panose="020B0900000000000000" pitchFamily="50" charset="-128"/>
            </a:endParaRPr>
          </a:p>
        </p:txBody>
      </p:sp>
      <p:sp>
        <p:nvSpPr>
          <p:cNvPr id="40" name="テキスト ボックス 39">
            <a:extLst>
              <a:ext uri="{FF2B5EF4-FFF2-40B4-BE49-F238E27FC236}">
                <a16:creationId xmlns:a16="http://schemas.microsoft.com/office/drawing/2014/main" id="{119C45E0-53E3-47A9-BFE2-A68BE08B0E37}"/>
              </a:ext>
            </a:extLst>
          </p:cNvPr>
          <p:cNvSpPr txBox="1"/>
          <p:nvPr/>
        </p:nvSpPr>
        <p:spPr>
          <a:xfrm>
            <a:off x="2865709" y="4325575"/>
            <a:ext cx="2826548" cy="246221"/>
          </a:xfrm>
          <a:prstGeom prst="rect">
            <a:avLst/>
          </a:prstGeom>
          <a:noFill/>
        </p:spPr>
        <p:txBody>
          <a:bodyPr wrap="square" lIns="108000" tIns="0" rIns="0" bIns="0" rtlCol="0">
            <a:spAutoFit/>
          </a:bodyPr>
          <a:lstStyle/>
          <a:p>
            <a:pPr algn="ctr"/>
            <a:r>
              <a:rPr lang="ja-JP" altLang="en-US" sz="1600" dirty="0">
                <a:solidFill>
                  <a:srgbClr val="3793C6"/>
                </a:solidFill>
                <a:latin typeface="HGPｺﾞｼｯｸE" panose="020B0900000000000000" pitchFamily="50" charset="-128"/>
                <a:ea typeface="HGPｺﾞｼｯｸE" panose="020B0900000000000000" pitchFamily="50" charset="-128"/>
              </a:rPr>
              <a:t>実施期間</a:t>
            </a:r>
            <a:r>
              <a:rPr lang="en-US" altLang="ja-JP" sz="1600" dirty="0">
                <a:solidFill>
                  <a:srgbClr val="3793C6"/>
                </a:solidFill>
                <a:latin typeface="HGPｺﾞｼｯｸE" panose="020B0900000000000000" pitchFamily="50" charset="-128"/>
                <a:ea typeface="HGPｺﾞｼｯｸE" panose="020B0900000000000000" pitchFamily="50" charset="-128"/>
              </a:rPr>
              <a:t>(</a:t>
            </a:r>
            <a:r>
              <a:rPr lang="ja-JP" altLang="en-US" sz="1600" dirty="0">
                <a:solidFill>
                  <a:srgbClr val="3793C6"/>
                </a:solidFill>
                <a:latin typeface="HGPｺﾞｼｯｸE" panose="020B0900000000000000" pitchFamily="50" charset="-128"/>
                <a:ea typeface="HGPｺﾞｼｯｸE" panose="020B0900000000000000" pitchFamily="50" charset="-128"/>
              </a:rPr>
              <a:t>最長</a:t>
            </a:r>
            <a:r>
              <a:rPr lang="en-US" altLang="ja-JP" sz="1600" dirty="0">
                <a:solidFill>
                  <a:srgbClr val="3793C6"/>
                </a:solidFill>
                <a:latin typeface="HGPｺﾞｼｯｸE" panose="020B0900000000000000" pitchFamily="50" charset="-128"/>
                <a:ea typeface="HGPｺﾞｼｯｸE" panose="020B0900000000000000" pitchFamily="50" charset="-128"/>
              </a:rPr>
              <a:t>3</a:t>
            </a:r>
            <a:r>
              <a:rPr lang="ja-JP" altLang="en-US" sz="1600" dirty="0">
                <a:solidFill>
                  <a:srgbClr val="3793C6"/>
                </a:solidFill>
                <a:latin typeface="HGPｺﾞｼｯｸE" panose="020B0900000000000000" pitchFamily="50" charset="-128"/>
                <a:ea typeface="HGPｺﾞｼｯｸE" panose="020B0900000000000000" pitchFamily="50" charset="-128"/>
              </a:rPr>
              <a:t>年間</a:t>
            </a:r>
            <a:r>
              <a:rPr lang="en-US" altLang="ja-JP" sz="1600" dirty="0">
                <a:solidFill>
                  <a:srgbClr val="3793C6"/>
                </a:solidFill>
                <a:latin typeface="HGPｺﾞｼｯｸE" panose="020B0900000000000000" pitchFamily="50" charset="-128"/>
                <a:ea typeface="HGPｺﾞｼｯｸE" panose="020B0900000000000000" pitchFamily="50" charset="-128"/>
              </a:rPr>
              <a:t>)</a:t>
            </a:r>
            <a:endParaRPr lang="ja-JP" altLang="ja-JP" sz="1600" dirty="0">
              <a:solidFill>
                <a:srgbClr val="3793C6"/>
              </a:solidFill>
              <a:latin typeface="HGPｺﾞｼｯｸE" panose="020B0900000000000000" pitchFamily="50" charset="-128"/>
              <a:ea typeface="HGPｺﾞｼｯｸE" panose="020B0900000000000000" pitchFamily="50" charset="-128"/>
            </a:endParaRPr>
          </a:p>
        </p:txBody>
      </p:sp>
      <p:sp>
        <p:nvSpPr>
          <p:cNvPr id="41" name="テキスト ボックス 40">
            <a:extLst>
              <a:ext uri="{FF2B5EF4-FFF2-40B4-BE49-F238E27FC236}">
                <a16:creationId xmlns:a16="http://schemas.microsoft.com/office/drawing/2014/main" id="{C11F9DB5-1C5D-41D2-816E-D331E767EECA}"/>
              </a:ext>
            </a:extLst>
          </p:cNvPr>
          <p:cNvSpPr txBox="1"/>
          <p:nvPr/>
        </p:nvSpPr>
        <p:spPr>
          <a:xfrm>
            <a:off x="4525308" y="5562793"/>
            <a:ext cx="1507886" cy="276999"/>
          </a:xfrm>
          <a:prstGeom prst="rect">
            <a:avLst/>
          </a:prstGeom>
          <a:noFill/>
        </p:spPr>
        <p:txBody>
          <a:bodyPr wrap="square" lIns="108000" tIns="0" rIns="0" bIns="0" rtlCol="0">
            <a:spAutoFit/>
          </a:bodyPr>
          <a:lstStyle/>
          <a:p>
            <a:r>
              <a:rPr lang="en-US" altLang="ja-JP" dirty="0">
                <a:latin typeface="HGPｺﾞｼｯｸE" panose="020B0900000000000000" pitchFamily="50" charset="-128"/>
                <a:ea typeface="HGPｺﾞｼｯｸE" panose="020B0900000000000000" pitchFamily="50" charset="-128"/>
              </a:rPr>
              <a:t>2</a:t>
            </a:r>
            <a:r>
              <a:rPr lang="en-US" altLang="ja-JP" baseline="30000" dirty="0">
                <a:latin typeface="HGPｺﾞｼｯｸE" panose="020B0900000000000000" pitchFamily="50" charset="-128"/>
                <a:ea typeface="HGPｺﾞｼｯｸE" panose="020B0900000000000000" pitchFamily="50" charset="-128"/>
              </a:rPr>
              <a:t>nd</a:t>
            </a:r>
            <a:r>
              <a:rPr lang="ja-JP" altLang="en-US" baseline="30000" dirty="0">
                <a:latin typeface="HGPｺﾞｼｯｸE" panose="020B0900000000000000" pitchFamily="50" charset="-128"/>
                <a:ea typeface="HGPｺﾞｼｯｸE" panose="020B0900000000000000" pitchFamily="50" charset="-128"/>
              </a:rPr>
              <a:t>　</a:t>
            </a:r>
            <a:r>
              <a:rPr lang="ja-JP" altLang="en-US" dirty="0">
                <a:latin typeface="HGPｺﾞｼｯｸE" panose="020B0900000000000000" pitchFamily="50" charset="-128"/>
                <a:ea typeface="HGPｺﾞｼｯｸE" panose="020B0900000000000000" pitchFamily="50" charset="-128"/>
              </a:rPr>
              <a:t>ステップ</a:t>
            </a:r>
            <a:endParaRPr lang="ja-JP" altLang="ja-JP" dirty="0">
              <a:latin typeface="HGPｺﾞｼｯｸE" panose="020B0900000000000000" pitchFamily="50" charset="-128"/>
              <a:ea typeface="HGPｺﾞｼｯｸE" panose="020B0900000000000000" pitchFamily="50" charset="-128"/>
            </a:endParaRPr>
          </a:p>
        </p:txBody>
      </p:sp>
      <p:grpSp>
        <p:nvGrpSpPr>
          <p:cNvPr id="4" name="グループ化 3">
            <a:extLst>
              <a:ext uri="{FF2B5EF4-FFF2-40B4-BE49-F238E27FC236}">
                <a16:creationId xmlns:a16="http://schemas.microsoft.com/office/drawing/2014/main" id="{A089FF9B-531F-4CB7-84AB-B328D1BCEE5C}"/>
              </a:ext>
            </a:extLst>
          </p:cNvPr>
          <p:cNvGrpSpPr/>
          <p:nvPr/>
        </p:nvGrpSpPr>
        <p:grpSpPr>
          <a:xfrm>
            <a:off x="457200" y="5441228"/>
            <a:ext cx="3104178" cy="826008"/>
            <a:chOff x="565102" y="5004348"/>
            <a:chExt cx="2954681" cy="826008"/>
          </a:xfrm>
        </p:grpSpPr>
        <p:sp>
          <p:nvSpPr>
            <p:cNvPr id="42" name="角丸四角形吹き出し 28">
              <a:extLst>
                <a:ext uri="{FF2B5EF4-FFF2-40B4-BE49-F238E27FC236}">
                  <a16:creationId xmlns:a16="http://schemas.microsoft.com/office/drawing/2014/main" id="{FCDAE61B-9588-4AC5-A457-BAE569DFC3E8}"/>
                </a:ext>
              </a:extLst>
            </p:cNvPr>
            <p:cNvSpPr/>
            <p:nvPr/>
          </p:nvSpPr>
          <p:spPr>
            <a:xfrm flipH="1">
              <a:off x="565102" y="5004348"/>
              <a:ext cx="2954681" cy="826008"/>
            </a:xfrm>
            <a:prstGeom prst="wedgeRoundRectCallout">
              <a:avLst>
                <a:gd name="adj1" fmla="val -41241"/>
                <a:gd name="adj2" fmla="val -73121"/>
                <a:gd name="adj3" fmla="val 16667"/>
              </a:avLst>
            </a:prstGeom>
            <a:solidFill>
              <a:schemeClr val="bg1"/>
            </a:solidFill>
            <a:ln>
              <a:solidFill>
                <a:srgbClr val="413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テキスト ボックス 42">
              <a:extLst>
                <a:ext uri="{FF2B5EF4-FFF2-40B4-BE49-F238E27FC236}">
                  <a16:creationId xmlns:a16="http://schemas.microsoft.com/office/drawing/2014/main" id="{882063BE-FC3C-4345-9830-8E50B0DCE96A}"/>
                </a:ext>
              </a:extLst>
            </p:cNvPr>
            <p:cNvSpPr txBox="1"/>
            <p:nvPr/>
          </p:nvSpPr>
          <p:spPr>
            <a:xfrm>
              <a:off x="631333" y="5095064"/>
              <a:ext cx="2809340" cy="646331"/>
            </a:xfrm>
            <a:prstGeom prst="rect">
              <a:avLst/>
            </a:prstGeom>
            <a:noFill/>
          </p:spPr>
          <p:txBody>
            <a:bodyPr wrap="square" lIns="108000" tIns="0" rIns="0" bIns="0" rtlCol="0">
              <a:spAutoFit/>
            </a:bodyPr>
            <a:lstStyle/>
            <a:p>
              <a:r>
                <a:rPr lang="ja-JP" altLang="en-US" sz="1400" dirty="0">
                  <a:latin typeface="HGPｺﾞｼｯｸE" panose="020B0900000000000000" pitchFamily="50" charset="-128"/>
                  <a:ea typeface="HGPｺﾞｼｯｸE" panose="020B0900000000000000" pitchFamily="50" charset="-128"/>
                </a:rPr>
                <a:t>必要と認める課題については時期を</a:t>
              </a:r>
              <a:endParaRPr lang="en-US" altLang="ja-JP" sz="1400" dirty="0">
                <a:latin typeface="HGPｺﾞｼｯｸE" panose="020B0900000000000000" pitchFamily="50" charset="-128"/>
                <a:ea typeface="HGPｺﾞｼｯｸE" panose="020B0900000000000000" pitchFamily="50" charset="-128"/>
              </a:endParaRPr>
            </a:p>
            <a:p>
              <a:r>
                <a:rPr lang="ja-JP" altLang="en-US" sz="1400" dirty="0">
                  <a:latin typeface="HGPｺﾞｼｯｸE" panose="020B0900000000000000" pitchFamily="50" charset="-128"/>
                  <a:ea typeface="HGPｺﾞｼｯｸE" panose="020B0900000000000000" pitchFamily="50" charset="-128"/>
                </a:rPr>
                <a:t>問わず、中間評価を実施することが</a:t>
              </a:r>
              <a:endParaRPr lang="en-US" altLang="ja-JP" sz="1400" dirty="0">
                <a:latin typeface="HGPｺﾞｼｯｸE" panose="020B0900000000000000" pitchFamily="50" charset="-128"/>
                <a:ea typeface="HGPｺﾞｼｯｸE" panose="020B0900000000000000" pitchFamily="50" charset="-128"/>
              </a:endParaRPr>
            </a:p>
            <a:p>
              <a:r>
                <a:rPr lang="ja-JP" altLang="en-US" sz="1400" dirty="0">
                  <a:latin typeface="HGPｺﾞｼｯｸE" panose="020B0900000000000000" pitchFamily="50" charset="-128"/>
                  <a:ea typeface="HGPｺﾞｼｯｸE" panose="020B0900000000000000" pitchFamily="50" charset="-128"/>
                </a:rPr>
                <a:t>あります。</a:t>
              </a:r>
              <a:endParaRPr lang="ja-JP" altLang="ja-JP" sz="1400" dirty="0">
                <a:latin typeface="HGPｺﾞｼｯｸE" panose="020B0900000000000000" pitchFamily="50" charset="-128"/>
                <a:ea typeface="HGPｺﾞｼｯｸE" panose="020B0900000000000000" pitchFamily="50" charset="-128"/>
              </a:endParaRPr>
            </a:p>
          </p:txBody>
        </p:sp>
      </p:grpSp>
      <p:sp>
        <p:nvSpPr>
          <p:cNvPr id="44" name="角丸四角形 15">
            <a:extLst>
              <a:ext uri="{FF2B5EF4-FFF2-40B4-BE49-F238E27FC236}">
                <a16:creationId xmlns:a16="http://schemas.microsoft.com/office/drawing/2014/main" id="{75EDCDC3-8A2F-4ACD-85F3-B844CD5B8067}"/>
              </a:ext>
            </a:extLst>
          </p:cNvPr>
          <p:cNvSpPr/>
          <p:nvPr/>
        </p:nvSpPr>
        <p:spPr>
          <a:xfrm>
            <a:off x="457200" y="1739028"/>
            <a:ext cx="8315326" cy="1471740"/>
          </a:xfrm>
          <a:prstGeom prst="roundRect">
            <a:avLst>
              <a:gd name="adj" fmla="val 8621"/>
            </a:avLst>
          </a:prstGeom>
          <a:solidFill>
            <a:schemeClr val="bg1"/>
          </a:solidFill>
          <a:ln w="28575">
            <a:solidFill>
              <a:srgbClr val="413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0D528809-2560-4406-84F7-D9CB6DEC2B63}"/>
              </a:ext>
            </a:extLst>
          </p:cNvPr>
          <p:cNvSpPr txBox="1"/>
          <p:nvPr/>
        </p:nvSpPr>
        <p:spPr>
          <a:xfrm>
            <a:off x="457200" y="1819643"/>
            <a:ext cx="8315326" cy="738664"/>
          </a:xfrm>
          <a:prstGeom prst="rect">
            <a:avLst/>
          </a:prstGeom>
          <a:noFill/>
        </p:spPr>
        <p:txBody>
          <a:bodyPr wrap="square" lIns="108000" tIns="0" rIns="0" bIns="0" rtlCol="0">
            <a:spAutoFit/>
          </a:bodyPr>
          <a:lstStyle/>
          <a:p>
            <a:r>
              <a:rPr lang="ja-JP" altLang="en-US" sz="1600" dirty="0">
                <a:latin typeface="HGPｺﾞｼｯｸE" panose="020B0900000000000000" pitchFamily="50" charset="-128"/>
                <a:ea typeface="HGPｺﾞｼｯｸE" panose="020B0900000000000000" pitchFamily="50" charset="-128"/>
              </a:rPr>
              <a:t>・令和</a:t>
            </a:r>
            <a:r>
              <a:rPr lang="en-US" altLang="ja-JP" sz="1600" dirty="0">
                <a:latin typeface="HGPｺﾞｼｯｸE" panose="020B0900000000000000" pitchFamily="50" charset="-128"/>
                <a:ea typeface="HGPｺﾞｼｯｸE" panose="020B0900000000000000" pitchFamily="50" charset="-128"/>
              </a:rPr>
              <a:t>3</a:t>
            </a:r>
            <a:r>
              <a:rPr lang="ja-JP" altLang="en-US" sz="1600" dirty="0">
                <a:latin typeface="HGPｺﾞｼｯｸE" panose="020B0900000000000000" pitchFamily="50" charset="-128"/>
                <a:ea typeface="HGPｺﾞｼｯｸE" panose="020B0900000000000000" pitchFamily="50" charset="-128"/>
              </a:rPr>
              <a:t>年度</a:t>
            </a:r>
            <a:r>
              <a:rPr lang="en-US" altLang="ja-JP" sz="1600" dirty="0">
                <a:latin typeface="HGPｺﾞｼｯｸE" panose="020B0900000000000000" pitchFamily="50" charset="-128"/>
                <a:ea typeface="HGPｺﾞｼｯｸE" panose="020B0900000000000000" pitchFamily="50" charset="-128"/>
              </a:rPr>
              <a:t>(1</a:t>
            </a:r>
            <a:r>
              <a:rPr lang="ja-JP" altLang="en-US" sz="1600" dirty="0">
                <a:latin typeface="HGPｺﾞｼｯｸE" panose="020B0900000000000000" pitchFamily="50" charset="-128"/>
                <a:ea typeface="HGPｺﾞｼｯｸE" panose="020B0900000000000000" pitchFamily="50" charset="-128"/>
              </a:rPr>
              <a:t>年度目</a:t>
            </a:r>
            <a:r>
              <a:rPr lang="en-US" altLang="ja-JP" sz="1600" dirty="0">
                <a:latin typeface="HGPｺﾞｼｯｸE" panose="020B0900000000000000" pitchFamily="50" charset="-128"/>
                <a:ea typeface="HGPｺﾞｼｯｸE" panose="020B0900000000000000" pitchFamily="50" charset="-128"/>
              </a:rPr>
              <a:t>)</a:t>
            </a:r>
            <a:r>
              <a:rPr lang="ja-JP" altLang="en-US" sz="1600" dirty="0">
                <a:latin typeface="HGPｺﾞｼｯｸE" panose="020B0900000000000000" pitchFamily="50" charset="-128"/>
                <a:ea typeface="HGPｺﾞｼｯｸE" panose="020B0900000000000000" pitchFamily="50" charset="-128"/>
              </a:rPr>
              <a:t>に求められる成果の達成状況について中間評価を実施します。</a:t>
            </a:r>
            <a:endParaRPr lang="en-US" altLang="ja-JP" sz="1600" dirty="0">
              <a:latin typeface="HGPｺﾞｼｯｸE" panose="020B0900000000000000" pitchFamily="50" charset="-128"/>
              <a:ea typeface="HGPｺﾞｼｯｸE" panose="020B0900000000000000" pitchFamily="50" charset="-128"/>
            </a:endParaRPr>
          </a:p>
          <a:p>
            <a:r>
              <a:rPr lang="ja-JP" altLang="en-US" sz="1600" dirty="0">
                <a:latin typeface="HGPｺﾞｼｯｸE" panose="020B0900000000000000" pitchFamily="50" charset="-128"/>
                <a:ea typeface="HGPｺﾞｼｯｸE" panose="020B0900000000000000" pitchFamily="50" charset="-128"/>
              </a:rPr>
              <a:t>　本プロジェクトでは</a:t>
            </a:r>
            <a:r>
              <a:rPr lang="en-US" altLang="ja-JP" sz="1600" dirty="0">
                <a:latin typeface="HGPｺﾞｼｯｸE" panose="020B0900000000000000" pitchFamily="50" charset="-128"/>
                <a:ea typeface="HGPｺﾞｼｯｸE" panose="020B0900000000000000" pitchFamily="50" charset="-128"/>
              </a:rPr>
              <a:t>､</a:t>
            </a:r>
            <a:r>
              <a:rPr lang="ja-JP" altLang="en-US" sz="1600" u="sng" dirty="0">
                <a:solidFill>
                  <a:schemeClr val="accent1"/>
                </a:solidFill>
                <a:latin typeface="HGPｺﾞｼｯｸE" panose="020B0900000000000000" pitchFamily="50" charset="-128"/>
                <a:ea typeface="HGPｺﾞｼｯｸE" panose="020B0900000000000000" pitchFamily="50" charset="-128"/>
              </a:rPr>
              <a:t>中間評価の結果、令和４年度以降に本研究開発を実施することが</a:t>
            </a:r>
            <a:endParaRPr lang="en-US" altLang="ja-JP" sz="1600" u="sng" dirty="0">
              <a:solidFill>
                <a:schemeClr val="accent1"/>
              </a:solidFill>
              <a:latin typeface="HGPｺﾞｼｯｸE" panose="020B0900000000000000" pitchFamily="50" charset="-128"/>
              <a:ea typeface="HGPｺﾞｼｯｸE" panose="020B0900000000000000" pitchFamily="50" charset="-128"/>
            </a:endParaRPr>
          </a:p>
          <a:p>
            <a:r>
              <a:rPr lang="ja-JP" altLang="en-US" sz="1600" dirty="0">
                <a:solidFill>
                  <a:schemeClr val="accent1"/>
                </a:solidFill>
                <a:latin typeface="HGPｺﾞｼｯｸE" panose="020B0900000000000000" pitchFamily="50" charset="-128"/>
                <a:ea typeface="HGPｺﾞｼｯｸE" panose="020B0900000000000000" pitchFamily="50" charset="-128"/>
              </a:rPr>
              <a:t>　</a:t>
            </a:r>
            <a:r>
              <a:rPr lang="ja-JP" altLang="en-US" sz="1600" u="sng" dirty="0">
                <a:solidFill>
                  <a:schemeClr val="accent1"/>
                </a:solidFill>
                <a:latin typeface="HGPｺﾞｼｯｸE" panose="020B0900000000000000" pitchFamily="50" charset="-128"/>
                <a:ea typeface="HGPｺﾞｼｯｸE" panose="020B0900000000000000" pitchFamily="50" charset="-128"/>
              </a:rPr>
              <a:t>妥当と判断された課題</a:t>
            </a:r>
            <a:r>
              <a:rPr lang="en-US" altLang="ja-JP" sz="1600" u="sng" dirty="0">
                <a:solidFill>
                  <a:schemeClr val="accent1"/>
                </a:solidFill>
                <a:latin typeface="HGPｺﾞｼｯｸE" panose="020B0900000000000000" pitchFamily="50" charset="-128"/>
                <a:ea typeface="HGPｺﾞｼｯｸE" panose="020B0900000000000000" pitchFamily="50" charset="-128"/>
              </a:rPr>
              <a:t>(</a:t>
            </a:r>
            <a:r>
              <a:rPr lang="ja-JP" altLang="en-US" sz="1600" u="sng" dirty="0">
                <a:solidFill>
                  <a:schemeClr val="accent1"/>
                </a:solidFill>
                <a:latin typeface="HGPｺﾞｼｯｸE" panose="020B0900000000000000" pitchFamily="50" charset="-128"/>
                <a:ea typeface="HGPｺﾞｼｯｸE" panose="020B0900000000000000" pitchFamily="50" charset="-128"/>
              </a:rPr>
              <a:t>０～２課題</a:t>
            </a:r>
            <a:r>
              <a:rPr lang="en-US" altLang="ja-JP" sz="1600" u="sng" dirty="0">
                <a:solidFill>
                  <a:schemeClr val="accent1"/>
                </a:solidFill>
                <a:latin typeface="HGPｺﾞｼｯｸE" panose="020B0900000000000000" pitchFamily="50" charset="-128"/>
                <a:ea typeface="HGPｺﾞｼｯｸE" panose="020B0900000000000000" pitchFamily="50" charset="-128"/>
              </a:rPr>
              <a:t>)</a:t>
            </a:r>
            <a:r>
              <a:rPr lang="ja-JP" altLang="en-US" sz="1600" u="sng" dirty="0">
                <a:solidFill>
                  <a:schemeClr val="accent1"/>
                </a:solidFill>
                <a:latin typeface="HGPｺﾞｼｯｸE" panose="020B0900000000000000" pitchFamily="50" charset="-128"/>
                <a:ea typeface="HGPｺﾞｼｯｸE" panose="020B0900000000000000" pitchFamily="50" charset="-128"/>
              </a:rPr>
              <a:t>についてのみ、研究開発費を継続して配分</a:t>
            </a:r>
            <a:r>
              <a:rPr lang="ja-JP" altLang="en-US" sz="1600" dirty="0">
                <a:latin typeface="HGPｺﾞｼｯｸE" panose="020B0900000000000000" pitchFamily="50" charset="-128"/>
                <a:ea typeface="HGPｺﾞｼｯｸE" panose="020B0900000000000000" pitchFamily="50" charset="-128"/>
              </a:rPr>
              <a:t>します。</a:t>
            </a:r>
            <a:endParaRPr lang="en-US" altLang="ja-JP" sz="1600" dirty="0">
              <a:latin typeface="HGPｺﾞｼｯｸE" panose="020B0900000000000000" pitchFamily="50" charset="-128"/>
              <a:ea typeface="HGPｺﾞｼｯｸE" panose="020B0900000000000000" pitchFamily="50" charset="-128"/>
            </a:endParaRPr>
          </a:p>
        </p:txBody>
      </p:sp>
      <p:sp>
        <p:nvSpPr>
          <p:cNvPr id="24" name="タイトル 2">
            <a:extLst>
              <a:ext uri="{FF2B5EF4-FFF2-40B4-BE49-F238E27FC236}">
                <a16:creationId xmlns:a16="http://schemas.microsoft.com/office/drawing/2014/main" id="{C44CB2D8-58FE-4FDE-B67B-0CA39AC5061C}"/>
              </a:ext>
            </a:extLst>
          </p:cNvPr>
          <p:cNvSpPr txBox="1">
            <a:spLocks/>
          </p:cNvSpPr>
          <p:nvPr/>
        </p:nvSpPr>
        <p:spPr>
          <a:xfrm>
            <a:off x="7079225" y="1078897"/>
            <a:ext cx="1860657" cy="221599"/>
          </a:xfrm>
          <a:prstGeom prst="rect">
            <a:avLst/>
          </a:prstGeom>
        </p:spPr>
        <p:txBody>
          <a:bodyPr wrap="square" lIns="36000" tIns="0" rIns="36000" bIns="0" anchor="t" anchorCtr="0">
            <a:spAutoFit/>
          </a:bodyPr>
          <a:lstStyle>
            <a:lvl1pPr algn="l" defTabSz="914400" rtl="0" eaLnBrk="1" latinLnBrk="0" hangingPunct="1">
              <a:lnSpc>
                <a:spcPct val="90000"/>
              </a:lnSpc>
              <a:spcBef>
                <a:spcPct val="0"/>
              </a:spcBef>
              <a:buNone/>
              <a:defRPr kumimoji="1" sz="2400" kern="1200">
                <a:solidFill>
                  <a:schemeClr val="tx1"/>
                </a:solidFill>
                <a:latin typeface="HGSｺﾞｼｯｸM" panose="020B0600000000000000" pitchFamily="50" charset="-128"/>
                <a:ea typeface="HGSｺﾞｼｯｸM" panose="020B0600000000000000" pitchFamily="50" charset="-128"/>
                <a:cs typeface="+mj-cs"/>
              </a:defRPr>
            </a:lvl1pPr>
          </a:lstStyle>
          <a:p>
            <a:pPr algn="r"/>
            <a:r>
              <a:rPr lang="ja-JP" altLang="en-US" sz="1600" dirty="0">
                <a:latin typeface="HGPｺﾞｼｯｸE" panose="020B0900000000000000" pitchFamily="50" charset="-128"/>
                <a:ea typeface="HGPｺﾞｼｯｸE" panose="020B0900000000000000" pitchFamily="50" charset="-128"/>
              </a:rPr>
              <a:t>公募要領</a:t>
            </a:r>
            <a:r>
              <a:rPr lang="en-US" altLang="ja-JP" sz="1600" dirty="0">
                <a:latin typeface="HGPｺﾞｼｯｸE" panose="020B0900000000000000" pitchFamily="50" charset="-128"/>
                <a:ea typeface="HGPｺﾞｼｯｸE" panose="020B0900000000000000" pitchFamily="50" charset="-128"/>
              </a:rPr>
              <a:t>【P35】</a:t>
            </a:r>
            <a:endParaRPr lang="ja-JP" altLang="en-US" sz="1600" dirty="0">
              <a:latin typeface="HGPｺﾞｼｯｸE" panose="020B0900000000000000" pitchFamily="50" charset="-128"/>
              <a:ea typeface="HGPｺﾞｼｯｸE" panose="020B0900000000000000" pitchFamily="50" charset="-128"/>
            </a:endParaRPr>
          </a:p>
        </p:txBody>
      </p:sp>
      <p:sp>
        <p:nvSpPr>
          <p:cNvPr id="26" name="テキスト ボックス 25">
            <a:extLst>
              <a:ext uri="{FF2B5EF4-FFF2-40B4-BE49-F238E27FC236}">
                <a16:creationId xmlns:a16="http://schemas.microsoft.com/office/drawing/2014/main" id="{A675DA64-FC62-44BE-A830-238D05B684F6}"/>
              </a:ext>
            </a:extLst>
          </p:cNvPr>
          <p:cNvSpPr txBox="1"/>
          <p:nvPr/>
        </p:nvSpPr>
        <p:spPr>
          <a:xfrm>
            <a:off x="3485276" y="3728437"/>
            <a:ext cx="1101005" cy="246221"/>
          </a:xfrm>
          <a:prstGeom prst="rect">
            <a:avLst/>
          </a:prstGeom>
          <a:noFill/>
        </p:spPr>
        <p:txBody>
          <a:bodyPr wrap="square" lIns="108000" tIns="0" rIns="0" bIns="0" rtlCol="0">
            <a:spAutoFit/>
          </a:bodyPr>
          <a:lstStyle/>
          <a:p>
            <a:r>
              <a:rPr lang="ja-JP" altLang="en-US" sz="1600" dirty="0">
                <a:solidFill>
                  <a:schemeClr val="bg1"/>
                </a:solidFill>
                <a:latin typeface="HGPｺﾞｼｯｸE" panose="020B0900000000000000" pitchFamily="50" charset="-128"/>
                <a:ea typeface="HGPｺﾞｼｯｸE" panose="020B0900000000000000" pitchFamily="50" charset="-128"/>
              </a:rPr>
              <a:t>令和</a:t>
            </a:r>
            <a:r>
              <a:rPr lang="en-US" altLang="ja-JP" sz="1600" dirty="0">
                <a:solidFill>
                  <a:schemeClr val="bg1"/>
                </a:solidFill>
                <a:latin typeface="HGPｺﾞｼｯｸE" panose="020B0900000000000000" pitchFamily="50" charset="-128"/>
                <a:ea typeface="HGPｺﾞｼｯｸE" panose="020B0900000000000000" pitchFamily="50" charset="-128"/>
              </a:rPr>
              <a:t>4</a:t>
            </a:r>
            <a:r>
              <a:rPr lang="ja-JP" altLang="en-US" sz="1600" dirty="0">
                <a:solidFill>
                  <a:schemeClr val="bg1"/>
                </a:solidFill>
                <a:latin typeface="HGPｺﾞｼｯｸE" panose="020B0900000000000000" pitchFamily="50" charset="-128"/>
                <a:ea typeface="HGPｺﾞｼｯｸE" panose="020B0900000000000000" pitchFamily="50" charset="-128"/>
              </a:rPr>
              <a:t>年度</a:t>
            </a:r>
            <a:endParaRPr lang="ja-JP" altLang="ja-JP" sz="1600" dirty="0">
              <a:solidFill>
                <a:schemeClr val="bg1"/>
              </a:solidFill>
              <a:latin typeface="HGPｺﾞｼｯｸE" panose="020B0900000000000000" pitchFamily="50" charset="-128"/>
              <a:ea typeface="HGPｺﾞｼｯｸE" panose="020B0900000000000000" pitchFamily="50" charset="-128"/>
            </a:endParaRPr>
          </a:p>
        </p:txBody>
      </p:sp>
      <p:sp>
        <p:nvSpPr>
          <p:cNvPr id="46" name="テキスト ボックス 45">
            <a:extLst>
              <a:ext uri="{FF2B5EF4-FFF2-40B4-BE49-F238E27FC236}">
                <a16:creationId xmlns:a16="http://schemas.microsoft.com/office/drawing/2014/main" id="{2D51E9D9-001D-42A6-9334-896783BB6159}"/>
              </a:ext>
            </a:extLst>
          </p:cNvPr>
          <p:cNvSpPr txBox="1"/>
          <p:nvPr/>
        </p:nvSpPr>
        <p:spPr>
          <a:xfrm>
            <a:off x="6512165" y="3749582"/>
            <a:ext cx="1101005" cy="255911"/>
          </a:xfrm>
          <a:prstGeom prst="rect">
            <a:avLst/>
          </a:prstGeom>
          <a:noFill/>
        </p:spPr>
        <p:txBody>
          <a:bodyPr wrap="square" lIns="108000" tIns="0" rIns="0" bIns="0" rtlCol="0">
            <a:spAutoFit/>
          </a:bodyPr>
          <a:lstStyle/>
          <a:p>
            <a:r>
              <a:rPr lang="ja-JP" altLang="en-US" sz="1600" dirty="0">
                <a:solidFill>
                  <a:schemeClr val="bg1"/>
                </a:solidFill>
                <a:latin typeface="HGPｺﾞｼｯｸE" panose="020B0900000000000000" pitchFamily="50" charset="-128"/>
                <a:ea typeface="HGPｺﾞｼｯｸE" panose="020B0900000000000000" pitchFamily="50" charset="-128"/>
              </a:rPr>
              <a:t>令和</a:t>
            </a:r>
            <a:r>
              <a:rPr lang="en-US" altLang="ja-JP" sz="1600" dirty="0">
                <a:solidFill>
                  <a:schemeClr val="bg1"/>
                </a:solidFill>
                <a:latin typeface="HGPｺﾞｼｯｸE" panose="020B0900000000000000" pitchFamily="50" charset="-128"/>
                <a:ea typeface="HGPｺﾞｼｯｸE" panose="020B0900000000000000" pitchFamily="50" charset="-128"/>
              </a:rPr>
              <a:t>5</a:t>
            </a:r>
            <a:r>
              <a:rPr lang="ja-JP" altLang="en-US" sz="1600" dirty="0">
                <a:solidFill>
                  <a:schemeClr val="bg1"/>
                </a:solidFill>
                <a:latin typeface="HGPｺﾞｼｯｸE" panose="020B0900000000000000" pitchFamily="50" charset="-128"/>
                <a:ea typeface="HGPｺﾞｼｯｸE" panose="020B0900000000000000" pitchFamily="50" charset="-128"/>
              </a:rPr>
              <a:t>年度</a:t>
            </a:r>
            <a:endParaRPr lang="ja-JP" altLang="ja-JP" sz="1600" dirty="0">
              <a:solidFill>
                <a:schemeClr val="bg1"/>
              </a:solidFill>
              <a:latin typeface="HGPｺﾞｼｯｸE" panose="020B0900000000000000" pitchFamily="50" charset="-128"/>
              <a:ea typeface="HGPｺﾞｼｯｸE" panose="020B0900000000000000" pitchFamily="50" charset="-128"/>
            </a:endParaRPr>
          </a:p>
        </p:txBody>
      </p:sp>
      <p:sp>
        <p:nvSpPr>
          <p:cNvPr id="49" name="テキスト ボックス 48">
            <a:extLst>
              <a:ext uri="{FF2B5EF4-FFF2-40B4-BE49-F238E27FC236}">
                <a16:creationId xmlns:a16="http://schemas.microsoft.com/office/drawing/2014/main" id="{AD0756C7-093F-4714-BB7D-16093FA1351C}"/>
              </a:ext>
            </a:extLst>
          </p:cNvPr>
          <p:cNvSpPr txBox="1"/>
          <p:nvPr/>
        </p:nvSpPr>
        <p:spPr>
          <a:xfrm>
            <a:off x="457200" y="2611961"/>
            <a:ext cx="8315326" cy="492443"/>
          </a:xfrm>
          <a:prstGeom prst="rect">
            <a:avLst/>
          </a:prstGeom>
          <a:noFill/>
        </p:spPr>
        <p:txBody>
          <a:bodyPr wrap="square" lIns="108000" tIns="0" rIns="0" bIns="0" rtlCol="0">
            <a:spAutoFit/>
          </a:bodyPr>
          <a:lstStyle/>
          <a:p>
            <a:r>
              <a:rPr lang="ja-JP" altLang="en-US" sz="1600" dirty="0">
                <a:latin typeface="HGPｺﾞｼｯｸE" panose="020B0900000000000000" pitchFamily="50" charset="-128"/>
                <a:ea typeface="HGPｺﾞｼｯｸE" panose="020B0900000000000000" pitchFamily="50" charset="-128"/>
              </a:rPr>
              <a:t>・</a:t>
            </a:r>
            <a:r>
              <a:rPr lang="ja-JP" altLang="ja-JP" sz="1600" dirty="0">
                <a:latin typeface="HGPｺﾞｼｯｸE" panose="020B0900000000000000" pitchFamily="50" charset="-128"/>
                <a:ea typeface="HGPｺﾞｼｯｸE" panose="020B0900000000000000" pitchFamily="50" charset="-128"/>
              </a:rPr>
              <a:t>課題終了前後の適切な時期に事後評価を実施します。また必要に応じて、課題終了後</a:t>
            </a:r>
            <a:endParaRPr lang="en-US" altLang="ja-JP" sz="1600" dirty="0">
              <a:latin typeface="HGPｺﾞｼｯｸE" panose="020B0900000000000000" pitchFamily="50" charset="-128"/>
              <a:ea typeface="HGPｺﾞｼｯｸE" panose="020B0900000000000000" pitchFamily="50" charset="-128"/>
            </a:endParaRPr>
          </a:p>
          <a:p>
            <a:r>
              <a:rPr lang="ja-JP" altLang="en-US" sz="1600" dirty="0">
                <a:latin typeface="HGPｺﾞｼｯｸE" panose="020B0900000000000000" pitchFamily="50" charset="-128"/>
                <a:ea typeface="HGPｺﾞｼｯｸE" panose="020B0900000000000000" pitchFamily="50" charset="-128"/>
              </a:rPr>
              <a:t>　</a:t>
            </a:r>
            <a:r>
              <a:rPr lang="ja-JP" altLang="ja-JP" sz="1600" dirty="0">
                <a:latin typeface="HGPｺﾞｼｯｸE" panose="020B0900000000000000" pitchFamily="50" charset="-128"/>
                <a:ea typeface="HGPｺﾞｼｯｸE" panose="020B0900000000000000" pitchFamily="50" charset="-128"/>
              </a:rPr>
              <a:t>一定の時間を経過した後に追跡評価を実施することがあります。</a:t>
            </a:r>
            <a:endParaRPr lang="en-US" altLang="ja-JP" sz="1600" dirty="0">
              <a:latin typeface="HGPｺﾞｼｯｸE" panose="020B0900000000000000" pitchFamily="50" charset="-128"/>
              <a:ea typeface="HGPｺﾞｼｯｸE" panose="020B0900000000000000" pitchFamily="50" charset="-128"/>
            </a:endParaRPr>
          </a:p>
        </p:txBody>
      </p:sp>
      <p:pic>
        <p:nvPicPr>
          <p:cNvPr id="2" name="オーディオ 1">
            <a:hlinkClick r:id="" action="ppaction://media"/>
            <a:extLst>
              <a:ext uri="{FF2B5EF4-FFF2-40B4-BE49-F238E27FC236}">
                <a16:creationId xmlns:a16="http://schemas.microsoft.com/office/drawing/2014/main" id="{C668F320-2C59-4844-9EEE-1E2B54BA8A2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721573698"/>
      </p:ext>
    </p:extLst>
  </p:cSld>
  <p:clrMapOvr>
    <a:masterClrMapping/>
  </p:clrMapOvr>
  <mc:AlternateContent xmlns:mc="http://schemas.openxmlformats.org/markup-compatibility/2006" xmlns:p14="http://schemas.microsoft.com/office/powerpoint/2010/main">
    <mc:Choice Requires="p14">
      <p:transition spd="slow" p14:dur="2000" advTm="71309"/>
    </mc:Choice>
    <mc:Fallback xmlns="">
      <p:transition spd="slow" advTm="713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500"/>
                                        <p:tgtEl>
                                          <p:spTgt spid="4"/>
                                        </p:tgtEl>
                                      </p:cBhvr>
                                    </p:animEffect>
                                    <p:anim calcmode="lin" valueType="num">
                                      <p:cBhvr>
                                        <p:cTn id="11" dur="1500" fill="hold"/>
                                        <p:tgtEl>
                                          <p:spTgt spid="4"/>
                                        </p:tgtEl>
                                        <p:attrNameLst>
                                          <p:attrName>ppt_x</p:attrName>
                                        </p:attrNameLst>
                                      </p:cBhvr>
                                      <p:tavLst>
                                        <p:tav tm="0">
                                          <p:val>
                                            <p:strVal val="#ppt_x"/>
                                          </p:val>
                                        </p:tav>
                                        <p:tav tm="100000">
                                          <p:val>
                                            <p:strVal val="#ppt_x"/>
                                          </p:val>
                                        </p:tav>
                                      </p:tavLst>
                                    </p:anim>
                                    <p:anim calcmode="lin" valueType="num">
                                      <p:cBhvr>
                                        <p:cTn id="12" dur="1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別紙３）　AMEDパワーポイントテンプレート（最終案）">
  <a:themeElements>
    <a:clrScheme name="紫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EDパワーポイントテンプレート.potx" id="{BBC761AE-DEB1-4596-93DF-2F663210119F}" vid="{58C44FF9-7420-47F8-91A0-84376FD1043B}"/>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（別紙３）　AMEDパワーポイントテンプレート（最終案）</Template>
  <TotalTime>10098</TotalTime>
  <Words>1190</Words>
  <PresentationFormat>画面に合わせる (4:3)</PresentationFormat>
  <Paragraphs>235</Paragraphs>
  <Slides>10</Slides>
  <Notes>10</Notes>
  <HiddenSlides>0</HiddenSlides>
  <MMClips>9</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HGPｺﾞｼｯｸE</vt:lpstr>
      <vt:lpstr>HGPｺﾞｼｯｸM</vt:lpstr>
      <vt:lpstr>HGSｺﾞｼｯｸM</vt:lpstr>
      <vt:lpstr>Arial</vt:lpstr>
      <vt:lpstr>Calibri</vt:lpstr>
      <vt:lpstr>（別紙３）　AMEDパワーポイントテンプレート（最終案）</vt:lpstr>
      <vt:lpstr>基盤技術開発プロジェクト</vt:lpstr>
      <vt:lpstr>Contents</vt:lpstr>
      <vt:lpstr>１．事業の概要</vt:lpstr>
      <vt:lpstr>本事業の狙い</vt:lpstr>
      <vt:lpstr>本事業の構成</vt:lpstr>
      <vt:lpstr>2．研究開発課題の概要</vt:lpstr>
      <vt:lpstr>研究開発課題の概要</vt:lpstr>
      <vt:lpstr>本プロジェクトの狙いと対象研究タイプ</vt:lpstr>
      <vt:lpstr>【重要】採択課題の評価方式</vt:lpstr>
      <vt:lpstr>公募要領説明資料(1/2)へ続きます。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2021-02-04T04:44:34Z</cp:lastPrinted>
  <dcterms:created xsi:type="dcterms:W3CDTF">2017-01-27T00:37:25Z</dcterms:created>
  <dcterms:modified xsi:type="dcterms:W3CDTF">2021-02-08T02:04:57Z</dcterms:modified>
</cp:coreProperties>
</file>