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3"/>
  </p:notesMasterIdLst>
  <p:handoutMasterIdLst>
    <p:handoutMasterId r:id="rId14"/>
  </p:handoutMasterIdLst>
  <p:sldIdLst>
    <p:sldId id="428" r:id="rId2"/>
    <p:sldId id="381" r:id="rId3"/>
    <p:sldId id="426" r:id="rId4"/>
    <p:sldId id="418" r:id="rId5"/>
    <p:sldId id="427" r:id="rId6"/>
    <p:sldId id="424" r:id="rId7"/>
    <p:sldId id="425" r:id="rId8"/>
    <p:sldId id="419" r:id="rId9"/>
    <p:sldId id="376" r:id="rId10"/>
    <p:sldId id="317" r:id="rId11"/>
    <p:sldId id="379" r:id="rId12"/>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6C4080"/>
    <a:srgbClr val="0000FF"/>
    <a:srgbClr val="F9F8FA"/>
    <a:srgbClr val="F3F0F4"/>
    <a:srgbClr val="D5C9D9"/>
    <a:srgbClr val="EAE4EC"/>
    <a:srgbClr val="E1D8E4"/>
    <a:srgbClr val="885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38" autoAdjust="0"/>
    <p:restoredTop sz="86667" autoAdjust="0"/>
  </p:normalViewPr>
  <p:slideViewPr>
    <p:cSldViewPr snapToGrid="0">
      <p:cViewPr varScale="1">
        <p:scale>
          <a:sx n="59" d="100"/>
          <a:sy n="59" d="100"/>
        </p:scale>
        <p:origin x="380" y="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3" d="100"/>
          <a:sy n="43" d="100"/>
        </p:scale>
        <p:origin x="251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9041" cy="513789"/>
          </a:xfrm>
          <a:prstGeom prst="rect">
            <a:avLst/>
          </a:prstGeom>
        </p:spPr>
        <p:txBody>
          <a:bodyPr vert="horz" lIns="95485" tIns="47743" rIns="95485" bIns="47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48" y="0"/>
            <a:ext cx="3079040" cy="513789"/>
          </a:xfrm>
          <a:prstGeom prst="rect">
            <a:avLst/>
          </a:prstGeom>
        </p:spPr>
        <p:txBody>
          <a:bodyPr vert="horz" lIns="95485" tIns="47743" rIns="95485" bIns="47743" rtlCol="0"/>
          <a:lstStyle>
            <a:lvl1pPr algn="r">
              <a:defRPr sz="1200"/>
            </a:lvl1pPr>
          </a:lstStyle>
          <a:p>
            <a:fld id="{39D445FA-A228-4BB0-AE4E-495F08C982D1}" type="datetimeFigureOut">
              <a:rPr kumimoji="1" lang="ja-JP" altLang="en-US" smtClean="0"/>
              <a:t>2021/2/8</a:t>
            </a:fld>
            <a:endParaRPr kumimoji="1" lang="ja-JP" altLang="en-US"/>
          </a:p>
        </p:txBody>
      </p:sp>
      <p:sp>
        <p:nvSpPr>
          <p:cNvPr id="4" name="フッター プレースホルダー 3"/>
          <p:cNvSpPr>
            <a:spLocks noGrp="1"/>
          </p:cNvSpPr>
          <p:nvPr>
            <p:ph type="ftr" sz="quarter" idx="2"/>
          </p:nvPr>
        </p:nvSpPr>
        <p:spPr>
          <a:xfrm>
            <a:off x="3" y="9720824"/>
            <a:ext cx="3079041" cy="513789"/>
          </a:xfrm>
          <a:prstGeom prst="rect">
            <a:avLst/>
          </a:prstGeom>
        </p:spPr>
        <p:txBody>
          <a:bodyPr vert="horz" lIns="95485" tIns="47743" rIns="95485" bIns="47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48" y="9720824"/>
            <a:ext cx="3079040" cy="513789"/>
          </a:xfrm>
          <a:prstGeom prst="rect">
            <a:avLst/>
          </a:prstGeom>
        </p:spPr>
        <p:txBody>
          <a:bodyPr vert="horz" lIns="95485" tIns="47743" rIns="95485" bIns="47743" rtlCol="0" anchor="b"/>
          <a:lstStyle>
            <a:lvl1pPr algn="r">
              <a:defRPr sz="1200"/>
            </a:lvl1pPr>
          </a:lstStyle>
          <a:p>
            <a:fld id="{7331D325-956E-43B1-A725-E2DE1D2327A7}" type="slidenum">
              <a:rPr kumimoji="1" lang="ja-JP" altLang="en-US" smtClean="0"/>
              <a:t>‹#›</a:t>
            </a:fld>
            <a:endParaRPr kumimoji="1" lang="ja-JP" altLang="en-US"/>
          </a:p>
        </p:txBody>
      </p:sp>
    </p:spTree>
    <p:extLst>
      <p:ext uri="{BB962C8B-B14F-4D97-AF65-F5344CB8AC3E}">
        <p14:creationId xmlns:p14="http://schemas.microsoft.com/office/powerpoint/2010/main" val="10653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8428" cy="513508"/>
          </a:xfrm>
          <a:prstGeom prst="rect">
            <a:avLst/>
          </a:prstGeom>
        </p:spPr>
        <p:txBody>
          <a:bodyPr vert="horz" lIns="95485" tIns="47743" rIns="95485" bIns="4774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2"/>
            <a:ext cx="3078428" cy="513508"/>
          </a:xfrm>
          <a:prstGeom prst="rect">
            <a:avLst/>
          </a:prstGeom>
        </p:spPr>
        <p:txBody>
          <a:bodyPr vert="horz" lIns="95485" tIns="47743" rIns="95485" bIns="47743" rtlCol="0"/>
          <a:lstStyle>
            <a:lvl1pPr algn="r">
              <a:defRPr sz="1200"/>
            </a:lvl1pPr>
          </a:lstStyle>
          <a:p>
            <a:fld id="{1D39EA24-6E27-43E5-8FAE-A693B5BBE4B0}" type="datetimeFigureOut">
              <a:rPr kumimoji="1" lang="ja-JP" altLang="en-US" smtClean="0"/>
              <a:t>2021/2/8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2813"/>
          </a:xfrm>
          <a:prstGeom prst="rect">
            <a:avLst/>
          </a:prstGeom>
          <a:noFill/>
          <a:ln w="12700">
            <a:solidFill>
              <a:prstClr val="black"/>
            </a:solidFill>
          </a:ln>
        </p:spPr>
        <p:txBody>
          <a:bodyPr vert="horz" lIns="95485" tIns="47743" rIns="95485" bIns="47743" rtlCol="0" anchor="ctr"/>
          <a:lstStyle/>
          <a:p>
            <a:endParaRPr lang="ja-JP" altLang="en-US"/>
          </a:p>
        </p:txBody>
      </p:sp>
      <p:sp>
        <p:nvSpPr>
          <p:cNvPr id="5" name="ノート プレースホルダー 4"/>
          <p:cNvSpPr>
            <a:spLocks noGrp="1"/>
          </p:cNvSpPr>
          <p:nvPr>
            <p:ph type="body" sz="quarter" idx="3"/>
          </p:nvPr>
        </p:nvSpPr>
        <p:spPr>
          <a:xfrm>
            <a:off x="710408" y="4925409"/>
            <a:ext cx="5683250" cy="4029880"/>
          </a:xfrm>
          <a:prstGeom prst="rect">
            <a:avLst/>
          </a:prstGeom>
        </p:spPr>
        <p:txBody>
          <a:bodyPr vert="horz" lIns="95485" tIns="47743" rIns="95485" bIns="477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8428" cy="513507"/>
          </a:xfrm>
          <a:prstGeom prst="rect">
            <a:avLst/>
          </a:prstGeom>
        </p:spPr>
        <p:txBody>
          <a:bodyPr vert="horz" lIns="95485" tIns="47743" rIns="95485" bIns="477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8" cy="513507"/>
          </a:xfrm>
          <a:prstGeom prst="rect">
            <a:avLst/>
          </a:prstGeom>
        </p:spPr>
        <p:txBody>
          <a:bodyPr vert="horz" lIns="95485" tIns="47743" rIns="95485" bIns="47743" rtlCol="0" anchor="b"/>
          <a:lstStyle>
            <a:lvl1pPr algn="r">
              <a:defRPr sz="1200"/>
            </a:lvl1pPr>
          </a:lstStyle>
          <a:p>
            <a:fld id="{1F8AE72A-607F-4D00-B6FE-FD5AB5353419}" type="slidenum">
              <a:rPr kumimoji="1" lang="ja-JP" altLang="en-US" smtClean="0"/>
              <a:t>‹#›</a:t>
            </a:fld>
            <a:endParaRPr kumimoji="1" lang="ja-JP" altLang="en-US"/>
          </a:p>
        </p:txBody>
      </p:sp>
    </p:spTree>
    <p:extLst>
      <p:ext uri="{BB962C8B-B14F-4D97-AF65-F5344CB8AC3E}">
        <p14:creationId xmlns:p14="http://schemas.microsoft.com/office/powerpoint/2010/main" val="38104269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これより、令和</a:t>
            </a:r>
            <a:r>
              <a:rPr kumimoji="1" lang="en-US" altLang="ja-JP" dirty="0"/>
              <a:t>3</a:t>
            </a:r>
            <a:r>
              <a:rPr kumimoji="1" lang="ja-JP" altLang="en-US" dirty="0"/>
              <a:t>年度</a:t>
            </a:r>
            <a:endParaRPr kumimoji="1" lang="en-US" altLang="ja-JP" dirty="0"/>
          </a:p>
          <a:p>
            <a:r>
              <a:rPr kumimoji="1" lang="ja-JP" altLang="en-US" dirty="0"/>
              <a:t>「医療機器等における先進的研究開発・開発体制強靭化事業」、</a:t>
            </a:r>
            <a:endParaRPr kumimoji="1" lang="en-US" altLang="ja-JP" dirty="0"/>
          </a:p>
          <a:p>
            <a:r>
              <a:rPr kumimoji="1" lang="ja-JP" altLang="en-US" dirty="0"/>
              <a:t>「基盤技術開発プロジェクト」につきまして、</a:t>
            </a:r>
            <a:endParaRPr kumimoji="1" lang="en-US" altLang="ja-JP" dirty="0"/>
          </a:p>
          <a:p>
            <a:r>
              <a:rPr kumimoji="1" lang="ja-JP" altLang="en-US" dirty="0"/>
              <a:t>公募要領の内容を中心に事業の概要、</a:t>
            </a:r>
            <a:endParaRPr kumimoji="1" lang="en-US" altLang="ja-JP" dirty="0"/>
          </a:p>
          <a:p>
            <a:r>
              <a:rPr kumimoji="1" lang="ja-JP" altLang="en-US" dirty="0"/>
              <a:t>並びに、研究開発課題の内容について、説明して参ります。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1</a:t>
            </a:fld>
            <a:endParaRPr kumimoji="1" lang="ja-JP" altLang="en-US"/>
          </a:p>
        </p:txBody>
      </p:sp>
    </p:spTree>
    <p:extLst>
      <p:ext uri="{BB962C8B-B14F-4D97-AF65-F5344CB8AC3E}">
        <p14:creationId xmlns:p14="http://schemas.microsoft.com/office/powerpoint/2010/main" val="203860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最後に、日程のご案内となります。</a:t>
            </a:r>
            <a:endParaRPr kumimoji="1" lang="en-US" altLang="ja-JP" dirty="0"/>
          </a:p>
          <a:p>
            <a:pPr defTabSz="946678">
              <a:defRPr/>
            </a:pPr>
            <a:r>
              <a:rPr kumimoji="1" lang="ja-JP" altLang="en-US" dirty="0"/>
              <a:t>本公募における提出書類の受付期間、選考スケジュールは、</a:t>
            </a:r>
            <a:endParaRPr kumimoji="1" lang="en-US" altLang="ja-JP" dirty="0"/>
          </a:p>
          <a:p>
            <a:pPr defTabSz="946678">
              <a:defRPr/>
            </a:pPr>
            <a:r>
              <a:rPr kumimoji="1" lang="ja-JP" altLang="en-US" dirty="0"/>
              <a:t>以下のとおり予定しています。</a:t>
            </a:r>
            <a:endParaRPr kumimoji="1" lang="en-US" altLang="ja-JP" dirty="0"/>
          </a:p>
          <a:p>
            <a:pPr defTabSz="946678">
              <a:defRPr/>
            </a:pPr>
            <a:endParaRPr kumimoji="1" lang="en-US" altLang="ja-JP" dirty="0"/>
          </a:p>
          <a:p>
            <a:pPr defTabSz="946678">
              <a:defRPr/>
            </a:pPr>
            <a:r>
              <a:rPr kumimoji="1" lang="ja-JP" altLang="en-US" dirty="0"/>
              <a:t>応募の締め切りは、</a:t>
            </a:r>
            <a:r>
              <a:rPr lang="en-US" altLang="zh-TW" dirty="0">
                <a:latin typeface="HGPｺﾞｼｯｸE" panose="020B0900000000000000" pitchFamily="50" charset="-128"/>
                <a:ea typeface="HGPｺﾞｼｯｸE" panose="020B0900000000000000" pitchFamily="50" charset="-128"/>
              </a:rPr>
              <a:t>3</a:t>
            </a:r>
            <a:r>
              <a:rPr lang="zh-TW" altLang="en-US" dirty="0">
                <a:latin typeface="HGPｺﾞｼｯｸE" panose="020B0900000000000000" pitchFamily="50" charset="-128"/>
                <a:ea typeface="HGPｺﾞｼｯｸE" panose="020B0900000000000000" pitchFamily="50" charset="-128"/>
              </a:rPr>
              <a:t>月</a:t>
            </a:r>
            <a:r>
              <a:rPr lang="en-US" altLang="zh-TW" dirty="0">
                <a:latin typeface="HGPｺﾞｼｯｸE" panose="020B0900000000000000" pitchFamily="50" charset="-128"/>
                <a:ea typeface="HGPｺﾞｼｯｸE" panose="020B0900000000000000" pitchFamily="50" charset="-128"/>
              </a:rPr>
              <a:t>8</a:t>
            </a:r>
            <a:r>
              <a:rPr lang="zh-TW" altLang="en-US" dirty="0">
                <a:latin typeface="HGPｺﾞｼｯｸE" panose="020B0900000000000000" pitchFamily="50" charset="-128"/>
                <a:ea typeface="HGPｺﾞｼｯｸE" panose="020B0900000000000000" pitchFamily="50" charset="-128"/>
              </a:rPr>
              <a:t>日</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月</a:t>
            </a:r>
            <a:r>
              <a:rPr lang="en-US" altLang="ja-JP" dirty="0">
                <a:latin typeface="HGPｺﾞｼｯｸE" panose="020B0900000000000000" pitchFamily="50" charset="-128"/>
                <a:ea typeface="HGPｺﾞｼｯｸE" panose="020B0900000000000000" pitchFamily="50" charset="-128"/>
              </a:rPr>
              <a:t>)</a:t>
            </a:r>
            <a:r>
              <a:rPr lang="en-US" altLang="zh-TW" dirty="0">
                <a:latin typeface="HGPｺﾞｼｯｸE" panose="020B0900000000000000" pitchFamily="50" charset="-128"/>
                <a:ea typeface="HGPｺﾞｼｯｸE" panose="020B0900000000000000" pitchFamily="50" charset="-128"/>
              </a:rPr>
              <a:t> 12</a:t>
            </a:r>
            <a:r>
              <a:rPr lang="zh-TW" altLang="en-US" dirty="0">
                <a:latin typeface="HGPｺﾞｼｯｸE" panose="020B0900000000000000" pitchFamily="50" charset="-128"/>
                <a:ea typeface="HGPｺﾞｼｯｸE" panose="020B0900000000000000" pitchFamily="50" charset="-128"/>
              </a:rPr>
              <a:t>時</a:t>
            </a:r>
            <a:r>
              <a:rPr lang="ja-JP" altLang="en-US" dirty="0">
                <a:latin typeface="HGPｺﾞｼｯｸE" panose="020B0900000000000000" pitchFamily="50" charset="-128"/>
                <a:ea typeface="HGPｺﾞｼｯｸE" panose="020B0900000000000000" pitchFamily="50" charset="-128"/>
              </a:rPr>
              <a:t>　</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厳守</a:t>
            </a:r>
            <a:r>
              <a:rPr lang="en-US" altLang="ja-JP" dirty="0">
                <a:latin typeface="HGPｺﾞｼｯｸE" panose="020B0900000000000000" pitchFamily="50" charset="-128"/>
                <a:ea typeface="HGPｺﾞｼｯｸE" panose="020B0900000000000000" pitchFamily="50" charset="-128"/>
              </a:rPr>
              <a:t>】</a:t>
            </a:r>
          </a:p>
          <a:p>
            <a:pPr defTabSz="946678">
              <a:defRPr/>
            </a:pPr>
            <a:r>
              <a:rPr lang="en-US" altLang="ja-JP" dirty="0">
                <a:latin typeface="HGPｺﾞｼｯｸE" panose="020B0900000000000000" pitchFamily="50" charset="-128"/>
                <a:ea typeface="HGPｺﾞｼｯｸE" panose="020B0900000000000000" pitchFamily="50" charset="-128"/>
              </a:rPr>
              <a:t>e</a:t>
            </a:r>
            <a:r>
              <a:rPr kumimoji="1" lang="en-US" altLang="ja-JP" dirty="0"/>
              <a:t>-Rad</a:t>
            </a:r>
            <a:r>
              <a:rPr kumimoji="1" lang="ja-JP" altLang="en-US" dirty="0"/>
              <a:t>システム上の </a:t>
            </a:r>
            <a:r>
              <a:rPr lang="en-US" altLang="zh-TW" dirty="0">
                <a:latin typeface="HGPｺﾞｼｯｸE" panose="020B0900000000000000" pitchFamily="50" charset="-128"/>
                <a:ea typeface="HGPｺﾞｼｯｸE" panose="020B0900000000000000" pitchFamily="50" charset="-128"/>
              </a:rPr>
              <a:t>12</a:t>
            </a:r>
            <a:r>
              <a:rPr lang="zh-TW" altLang="en-US" dirty="0">
                <a:latin typeface="HGPｺﾞｼｯｸE" panose="020B0900000000000000" pitchFamily="50" charset="-128"/>
                <a:ea typeface="HGPｺﾞｼｯｸE" panose="020B0900000000000000" pitchFamily="50" charset="-128"/>
              </a:rPr>
              <a:t>時</a:t>
            </a:r>
            <a:r>
              <a:rPr lang="en-US" altLang="zh-TW" dirty="0">
                <a:latin typeface="HGPｺﾞｼｯｸE" panose="020B0900000000000000" pitchFamily="50" charset="-128"/>
                <a:ea typeface="HGPｺﾞｼｯｸE" panose="020B0900000000000000" pitchFamily="50" charset="-128"/>
              </a:rPr>
              <a:t>00</a:t>
            </a:r>
            <a:r>
              <a:rPr lang="zh-TW" altLang="en-US" dirty="0">
                <a:latin typeface="HGPｺﾞｼｯｸE" panose="020B0900000000000000" pitchFamily="50" charset="-128"/>
                <a:ea typeface="HGPｺﾞｼｯｸE" panose="020B0900000000000000" pitchFamily="50" charset="-128"/>
              </a:rPr>
              <a:t>分</a:t>
            </a:r>
            <a:r>
              <a:rPr lang="en-US" altLang="zh-TW" dirty="0">
                <a:latin typeface="HGPｺﾞｼｯｸE" panose="020B0900000000000000" pitchFamily="50" charset="-128"/>
                <a:ea typeface="HGPｺﾞｼｯｸE" panose="020B0900000000000000" pitchFamily="50" charset="-128"/>
              </a:rPr>
              <a:t>00</a:t>
            </a:r>
            <a:r>
              <a:rPr lang="zh-TW" altLang="en-US" dirty="0">
                <a:latin typeface="HGPｺﾞｼｯｸE" panose="020B0900000000000000" pitchFamily="50" charset="-128"/>
                <a:ea typeface="HGPｺﾞｼｯｸE" panose="020B0900000000000000" pitchFamily="50" charset="-128"/>
              </a:rPr>
              <a:t>秒</a:t>
            </a:r>
            <a:r>
              <a:rPr lang="ja-JP" altLang="en-US" dirty="0">
                <a:latin typeface="HGPｺﾞｼｯｸE" panose="020B0900000000000000" pitchFamily="50" charset="-128"/>
                <a:ea typeface="HGPｺﾞｼｯｸE" panose="020B0900000000000000" pitchFamily="50" charset="-128"/>
              </a:rPr>
              <a:t>　となります。</a:t>
            </a:r>
            <a:endParaRPr lang="en-US" altLang="ja-JP" dirty="0">
              <a:latin typeface="HGPｺﾞｼｯｸE" panose="020B0900000000000000" pitchFamily="50" charset="-128"/>
              <a:ea typeface="HGPｺﾞｼｯｸE" panose="020B0900000000000000" pitchFamily="50" charset="-128"/>
            </a:endParaRPr>
          </a:p>
          <a:p>
            <a:pPr defTabSz="946678">
              <a:defRPr/>
            </a:pPr>
            <a:endParaRPr kumimoji="1" lang="en-US" altLang="ja-JP" dirty="0"/>
          </a:p>
          <a:p>
            <a:pPr defTabSz="946678">
              <a:defRPr/>
            </a:pPr>
            <a:r>
              <a:rPr lang="en-US" altLang="ja-JP" dirty="0">
                <a:solidFill>
                  <a:srgbClr val="6C4080"/>
                </a:solidFill>
                <a:latin typeface="HGPｺﾞｼｯｸE" panose="020B0900000000000000" pitchFamily="50" charset="-128"/>
                <a:ea typeface="HGPｺﾞｼｯｸE" panose="020B0900000000000000" pitchFamily="50" charset="-128"/>
              </a:rPr>
              <a:t>E-Rad</a:t>
            </a:r>
            <a:r>
              <a:rPr lang="ja-JP" altLang="en-US" dirty="0">
                <a:solidFill>
                  <a:srgbClr val="6C4080"/>
                </a:solidFill>
                <a:latin typeface="HGPｺﾞｼｯｸE" panose="020B0900000000000000" pitchFamily="50" charset="-128"/>
                <a:ea typeface="HGPｺﾞｼｯｸE" panose="020B0900000000000000" pitchFamily="50" charset="-128"/>
              </a:rPr>
              <a:t>システム上のトラブルに起因する以外の</a:t>
            </a:r>
            <a:r>
              <a:rPr lang="en-US" altLang="ja-JP" dirty="0">
                <a:solidFill>
                  <a:srgbClr val="6C4080"/>
                </a:solidFill>
                <a:latin typeface="HGPｺﾞｼｯｸE" panose="020B0900000000000000" pitchFamily="50" charset="-128"/>
                <a:ea typeface="HGPｺﾞｼｯｸE" panose="020B0900000000000000" pitchFamily="50" charset="-128"/>
              </a:rPr>
              <a:t>､ </a:t>
            </a:r>
            <a:r>
              <a:rPr lang="ja-JP" altLang="en-US" dirty="0">
                <a:solidFill>
                  <a:srgbClr val="6C4080"/>
                </a:solidFill>
                <a:latin typeface="HGPｺﾞｼｯｸE" panose="020B0900000000000000" pitchFamily="50" charset="-128"/>
                <a:ea typeface="HGPｺﾞｼｯｸE" panose="020B0900000000000000" pitchFamily="50" charset="-128"/>
              </a:rPr>
              <a:t>いかなる場合も</a:t>
            </a:r>
            <a:r>
              <a:rPr lang="en-US" altLang="ja-JP" dirty="0">
                <a:solidFill>
                  <a:srgbClr val="6C4080"/>
                </a:solidFill>
                <a:latin typeface="HGPｺﾞｼｯｸE" panose="020B0900000000000000" pitchFamily="50" charset="-128"/>
                <a:ea typeface="HGPｺﾞｼｯｸE" panose="020B0900000000000000" pitchFamily="50" charset="-128"/>
              </a:rPr>
              <a:t>､</a:t>
            </a:r>
          </a:p>
          <a:p>
            <a:pPr defTabSz="946678">
              <a:defRPr/>
            </a:pPr>
            <a:r>
              <a:rPr lang="ja-JP" altLang="en-US" dirty="0">
                <a:solidFill>
                  <a:srgbClr val="6C4080"/>
                </a:solidFill>
                <a:latin typeface="HGPｺﾞｼｯｸE" panose="020B0900000000000000" pitchFamily="50" charset="-128"/>
                <a:ea typeface="HGPｺﾞｼｯｸE" panose="020B0900000000000000" pitchFamily="50" charset="-128"/>
              </a:rPr>
              <a:t>期限を過ぎた場合には、 一切受理出来ませんので、 くれぐれもご注意ください。</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defTabSz="946678">
              <a:defRPr/>
            </a:pPr>
            <a:endParaRPr lang="en-US" altLang="ja-JP" dirty="0">
              <a:solidFill>
                <a:srgbClr val="6C4080"/>
              </a:solidFill>
              <a:latin typeface="HGPｺﾞｼｯｸE" panose="020B0900000000000000" pitchFamily="50" charset="-128"/>
              <a:ea typeface="HGPｺﾞｼｯｸE" panose="020B0900000000000000" pitchFamily="50" charset="-128"/>
            </a:endParaRPr>
          </a:p>
          <a:p>
            <a:pPr defTabSz="946678">
              <a:defRPr/>
            </a:pPr>
            <a:endParaRPr lang="en-US" altLang="ja-JP" dirty="0">
              <a:solidFill>
                <a:srgbClr val="6C4080"/>
              </a:solidFill>
              <a:latin typeface="HGPｺﾞｼｯｸE" panose="020B0900000000000000" pitchFamily="50" charset="-128"/>
              <a:ea typeface="HGPｺﾞｼｯｸE" panose="020B0900000000000000" pitchFamily="50" charset="-128"/>
            </a:endParaRPr>
          </a:p>
          <a:p>
            <a:pPr>
              <a:lnSpc>
                <a:spcPts val="2278"/>
              </a:lnSpc>
            </a:pPr>
            <a:r>
              <a:rPr kumimoji="1" lang="ja-JP" altLang="en-US" dirty="0"/>
              <a:t>以上をもちまして</a:t>
            </a:r>
            <a:r>
              <a:rPr kumimoji="1" lang="en-US" altLang="ja-JP" dirty="0"/>
              <a:t>､</a:t>
            </a:r>
            <a:r>
              <a:rPr kumimoji="1" lang="ja-JP" altLang="en-US" dirty="0"/>
              <a:t>事業の概要、 研究開発課題についての説明を終わります。</a:t>
            </a:r>
            <a:endParaRPr kumimoji="1" lang="en-US" altLang="ja-JP" dirty="0"/>
          </a:p>
          <a:p>
            <a:pPr>
              <a:lnSpc>
                <a:spcPts val="2278"/>
              </a:lnSpc>
            </a:pPr>
            <a:endParaRPr kumimoji="1" lang="en-US" altLang="ja-JP" dirty="0"/>
          </a:p>
          <a:p>
            <a:pPr>
              <a:lnSpc>
                <a:spcPts val="2278"/>
              </a:lnSpc>
            </a:pPr>
            <a:r>
              <a:rPr kumimoji="1" lang="ja-JP" altLang="en-US" dirty="0"/>
              <a:t>なお、 </a:t>
            </a:r>
            <a:r>
              <a:rPr lang="ja-JP" altLang="en-US" dirty="0">
                <a:latin typeface="HGPｺﾞｼｯｸE" panose="020B0900000000000000" pitchFamily="50" charset="-128"/>
                <a:ea typeface="HGPｺﾞｼｯｸE" panose="020B0900000000000000" pitchFamily="50" charset="-128"/>
                <a:cs typeface="メイリオ" panose="020B0604030504040204" pitchFamily="50" charset="-128"/>
              </a:rPr>
              <a:t>提出書類に関する留意点、並びに </a:t>
            </a:r>
            <a:r>
              <a:rPr lang="en-US" altLang="ja-JP" dirty="0">
                <a:latin typeface="HGPｺﾞｼｯｸE" panose="020B0900000000000000" pitchFamily="50" charset="-128"/>
                <a:ea typeface="HGPｺﾞｼｯｸE" panose="020B0900000000000000" pitchFamily="50" charset="-128"/>
              </a:rPr>
              <a:t>e-Rad</a:t>
            </a:r>
            <a:r>
              <a:rPr lang="ja-JP" altLang="en-US" dirty="0">
                <a:latin typeface="HGPｺﾞｼｯｸE" panose="020B0900000000000000" pitchFamily="50" charset="-128"/>
                <a:ea typeface="HGPｺﾞｼｯｸE" panose="020B0900000000000000" pitchFamily="50" charset="-128"/>
              </a:rPr>
              <a:t>応募にあたっての注意点　については、</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kumimoji="1" lang="ja-JP" altLang="en-US" dirty="0"/>
              <a:t>本公募ホームページ上に 「補足資料」を掲載してますので、ご一読の上、</a:t>
            </a:r>
            <a:endParaRPr kumimoji="1" lang="en-US" altLang="ja-JP" dirty="0"/>
          </a:p>
          <a:p>
            <a:pPr>
              <a:lnSpc>
                <a:spcPts val="2278"/>
              </a:lnSpc>
            </a:pPr>
            <a:r>
              <a:rPr kumimoji="1" lang="ja-JP" altLang="en-US" dirty="0"/>
              <a:t>ご応募をお願いします。</a:t>
            </a:r>
          </a:p>
          <a:p>
            <a:pPr defTabSz="946678">
              <a:defRPr/>
            </a:pPr>
            <a:endParaRPr lang="en-US" altLang="ja-JP" dirty="0">
              <a:solidFill>
                <a:srgbClr val="6C4080"/>
              </a:solidFill>
              <a:latin typeface="HGPｺﾞｼｯｸE" panose="020B0900000000000000" pitchFamily="50" charset="-128"/>
              <a:ea typeface="HGPｺﾞｼｯｸE" panose="020B0900000000000000" pitchFamily="50" charset="-128"/>
            </a:endParaRPr>
          </a:p>
          <a:p>
            <a:pPr defTabSz="946678">
              <a:defRPr/>
            </a:pPr>
            <a:endParaRPr lang="ja-JP" altLang="ja-JP" dirty="0">
              <a:solidFill>
                <a:srgbClr val="6C4080"/>
              </a:solidFill>
              <a:latin typeface="HGPｺﾞｼｯｸE" panose="020B0900000000000000" pitchFamily="50" charset="-128"/>
              <a:ea typeface="HGPｺﾞｼｯｸE" panose="020B0900000000000000" pitchFamily="50" charset="-128"/>
            </a:endParaRPr>
          </a:p>
          <a:p>
            <a:pPr defTabSz="946678">
              <a:defRPr/>
            </a:pPr>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10</a:t>
            </a:fld>
            <a:endParaRPr kumimoji="1" lang="ja-JP" altLang="en-US"/>
          </a:p>
        </p:txBody>
      </p:sp>
    </p:spTree>
    <p:extLst>
      <p:ext uri="{BB962C8B-B14F-4D97-AF65-F5344CB8AC3E}">
        <p14:creationId xmlns:p14="http://schemas.microsoft.com/office/powerpoint/2010/main" val="305170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11</a:t>
            </a:fld>
            <a:endParaRPr kumimoji="1" lang="ja-JP" altLang="en-US"/>
          </a:p>
        </p:txBody>
      </p:sp>
    </p:spTree>
    <p:extLst>
      <p:ext uri="{BB962C8B-B14F-4D97-AF65-F5344CB8AC3E}">
        <p14:creationId xmlns:p14="http://schemas.microsoft.com/office/powerpoint/2010/main" val="183278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引き続きまして、</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本プロジェクトで募集する　研究開発課題の概要 について</a:t>
            </a:r>
            <a:r>
              <a:rPr lang="en-US" altLang="ja-JP" dirty="0">
                <a:latin typeface="HGPｺﾞｼｯｸE" panose="020B0900000000000000" pitchFamily="50" charset="-128"/>
                <a:ea typeface="HGPｺﾞｼｯｸE" panose="020B0900000000000000" pitchFamily="50" charset="-128"/>
              </a:rPr>
              <a:t>､</a:t>
            </a:r>
          </a:p>
          <a:p>
            <a:r>
              <a:rPr kumimoji="1" lang="ja-JP" altLang="en-US" dirty="0"/>
              <a:t>公募要領に沿って、ポイントを説明して参ります。</a:t>
            </a:r>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2</a:t>
            </a:fld>
            <a:endParaRPr kumimoji="1" lang="ja-JP" altLang="en-US"/>
          </a:p>
        </p:txBody>
      </p:sp>
    </p:spTree>
    <p:extLst>
      <p:ext uri="{BB962C8B-B14F-4D97-AF65-F5344CB8AC3E}">
        <p14:creationId xmlns:p14="http://schemas.microsoft.com/office/powerpoint/2010/main" val="343648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それでは、募集する課題の詳細について説明を続けます。</a:t>
            </a:r>
            <a:endParaRPr kumimoji="1" lang="en-US" altLang="ja-JP" dirty="0"/>
          </a:p>
          <a:p>
            <a:pPr defTabSz="946678">
              <a:defRPr/>
            </a:pPr>
            <a:endParaRPr kumimoji="1" lang="en-US" altLang="ja-JP" dirty="0"/>
          </a:p>
          <a:p>
            <a:pPr defTabSz="946678">
              <a:defRPr/>
            </a:pPr>
            <a:r>
              <a:rPr kumimoji="1" lang="ja-JP" altLang="en-US" dirty="0"/>
              <a:t>まず</a:t>
            </a:r>
            <a:r>
              <a:rPr kumimoji="1" lang="en-US" altLang="ja-JP" dirty="0"/>
              <a:t>､</a:t>
            </a:r>
            <a:r>
              <a:rPr lang="ja-JP" altLang="en-US" dirty="0">
                <a:latin typeface="HGPｺﾞｼｯｸE" panose="020B0900000000000000" pitchFamily="50" charset="-128"/>
                <a:ea typeface="HGPｺﾞｼｯｸE" panose="020B0900000000000000" pitchFamily="50" charset="-128"/>
              </a:rPr>
              <a:t>応用フェーズの研究開発課題の</a:t>
            </a:r>
            <a:r>
              <a:rPr lang="en-US" altLang="ja-JP" dirty="0">
                <a:latin typeface="HGPｺﾞｼｯｸE" panose="020B0900000000000000" pitchFamily="50" charset="-128"/>
                <a:ea typeface="HGPｺﾞｼｯｸE" panose="020B0900000000000000" pitchFamily="50" charset="-128"/>
              </a:rPr>
              <a:t>(a)</a:t>
            </a:r>
            <a:r>
              <a:rPr lang="ja-JP" altLang="en-US" dirty="0">
                <a:latin typeface="HGPｺﾞｼｯｸE" panose="020B0900000000000000" pitchFamily="50" charset="-128"/>
                <a:ea typeface="HGPｺﾞｼｯｸE" panose="020B0900000000000000" pitchFamily="50" charset="-128"/>
              </a:rPr>
              <a:t>について説明します。</a:t>
            </a:r>
            <a:endParaRPr lang="en-US" altLang="ja-JP" dirty="0">
              <a:latin typeface="HGPｺﾞｼｯｸE" panose="020B0900000000000000" pitchFamily="50" charset="-128"/>
              <a:ea typeface="HGPｺﾞｼｯｸE" panose="020B0900000000000000" pitchFamily="50" charset="-128"/>
            </a:endParaRPr>
          </a:p>
          <a:p>
            <a:pPr defTabSz="946678">
              <a:defRPr/>
            </a:pPr>
            <a:endParaRPr kumimoji="1" lang="en-US" altLang="ja-JP" dirty="0"/>
          </a:p>
          <a:p>
            <a:pPr defTabSz="946678">
              <a:defRPr/>
            </a:pPr>
            <a:r>
              <a:rPr kumimoji="1" lang="ja-JP" altLang="en-US" dirty="0"/>
              <a:t>この課題は</a:t>
            </a:r>
            <a:r>
              <a:rPr kumimoji="1" lang="en-US" altLang="ja-JP" dirty="0"/>
              <a:t>､</a:t>
            </a:r>
            <a:r>
              <a:rPr kumimoji="1" lang="ja-JP" altLang="en-US" dirty="0"/>
              <a:t>　「</a:t>
            </a:r>
            <a:r>
              <a:rPr lang="ja-JP" altLang="en-US" dirty="0"/>
              <a:t>基礎フェーズ開発」と 「非臨床</a:t>
            </a:r>
            <a:r>
              <a:rPr lang="en-US" altLang="ja-JP" dirty="0"/>
              <a:t>/</a:t>
            </a:r>
            <a:r>
              <a:rPr lang="ja-JP" altLang="en-US" dirty="0"/>
              <a:t>臨床研究フェーズ開発」の橋渡しとなる開発フェーズを中心とした課題となります。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kumimoji="1" lang="ja-JP" altLang="en-US" dirty="0"/>
              <a:t>今回は</a:t>
            </a:r>
            <a:r>
              <a:rPr kumimoji="1" lang="en-US" altLang="ja-JP" dirty="0"/>
              <a:t>､</a:t>
            </a:r>
            <a:r>
              <a:rPr kumimoji="1" lang="ja-JP" altLang="en-US" dirty="0"/>
              <a:t>　</a:t>
            </a:r>
            <a:r>
              <a:rPr lang="ja-JP" altLang="en-US" dirty="0">
                <a:latin typeface="HGPｺﾞｼｯｸE" panose="020B0900000000000000" pitchFamily="50" charset="-128"/>
                <a:ea typeface="HGPｺﾞｼｯｸE" panose="020B0900000000000000" pitchFamily="50" charset="-128"/>
              </a:rPr>
              <a:t>遠隔診療を可能とするため、</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医師が病院にいながら、家庭など遠隔地にいる患者を、</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病院での検査・診察と同程度の診断補助ができるような、</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確定検査機器や五感を用いた診断補助用デバイスを開発します。</a:t>
            </a:r>
            <a:endParaRPr lang="en-US" altLang="ja-JP" dirty="0">
              <a:latin typeface="HGPｺﾞｼｯｸE" panose="020B0900000000000000" pitchFamily="50" charset="-128"/>
              <a:ea typeface="HGPｺﾞｼｯｸE" panose="020B0900000000000000" pitchFamily="50" charset="-128"/>
            </a:endParaRPr>
          </a:p>
          <a:p>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具体例については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こちらの</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例をご覧ください。</a:t>
            </a:r>
            <a:endParaRPr lang="en-US" altLang="ja-JP" dirty="0">
              <a:latin typeface="HGPｺﾞｼｯｸE" panose="020B0900000000000000" pitchFamily="50" charset="-128"/>
              <a:ea typeface="HGPｺﾞｼｯｸE" panose="020B0900000000000000" pitchFamily="50" charset="-128"/>
            </a:endParaRPr>
          </a:p>
          <a:p>
            <a:pPr lvl="0">
              <a:defRPr/>
            </a:pPr>
            <a:r>
              <a:rPr lang="ja-JP" altLang="en-US" dirty="0">
                <a:solidFill>
                  <a:prstClr val="black"/>
                </a:solidFill>
                <a:latin typeface="HGPｺﾞｼｯｸE" panose="020B0900000000000000" pitchFamily="50" charset="-128"/>
                <a:ea typeface="HGPｺﾞｼｯｸE" panose="020B0900000000000000" pitchFamily="50" charset="-128"/>
              </a:rPr>
              <a:t>ただし、この例示に限らず、　遠隔医療の実現に資する実用的な検査機器・診断補助機器であれば、</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lvl="0">
              <a:defRPr/>
            </a:pPr>
            <a:r>
              <a:rPr lang="ja-JP" altLang="en-US" dirty="0">
                <a:solidFill>
                  <a:prstClr val="black"/>
                </a:solidFill>
                <a:latin typeface="HGPｺﾞｼｯｸE" panose="020B0900000000000000" pitchFamily="50" charset="-128"/>
                <a:ea typeface="HGPｺﾞｼｯｸE" panose="020B0900000000000000" pitchFamily="50" charset="-128"/>
              </a:rPr>
              <a:t>応募になんら差し支えありません。</a:t>
            </a:r>
            <a:endParaRPr lang="en-US" altLang="ja-JP" dirty="0">
              <a:latin typeface="HGPｺﾞｼｯｸE" panose="020B0900000000000000" pitchFamily="50" charset="-128"/>
              <a:ea typeface="HGPｺﾞｼｯｸE" panose="020B09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3</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38474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引き続きまして、</a:t>
            </a:r>
            <a:endParaRPr kumimoji="1" lang="en-US" altLang="ja-JP" dirty="0"/>
          </a:p>
          <a:p>
            <a:pPr defTabSz="946678">
              <a:defRPr/>
            </a:pPr>
            <a:r>
              <a:rPr lang="ja-JP" altLang="en-US" dirty="0">
                <a:latin typeface="HGPｺﾞｼｯｸE" panose="020B0900000000000000" pitchFamily="50" charset="-128"/>
                <a:ea typeface="HGPｺﾞｼｯｸE" panose="020B0900000000000000" pitchFamily="50" charset="-128"/>
              </a:rPr>
              <a:t>応用フェーズの研究開発課題 </a:t>
            </a:r>
            <a:r>
              <a:rPr lang="en-US" altLang="ja-JP" dirty="0">
                <a:latin typeface="HGPｺﾞｼｯｸE" panose="020B0900000000000000" pitchFamily="50" charset="-128"/>
                <a:ea typeface="HGPｺﾞｼｯｸE" panose="020B0900000000000000" pitchFamily="50" charset="-128"/>
              </a:rPr>
              <a:t>(a)</a:t>
            </a:r>
            <a:r>
              <a:rPr lang="ja-JP" altLang="en-US" dirty="0">
                <a:latin typeface="HGPｺﾞｼｯｸE" panose="020B0900000000000000" pitchFamily="50" charset="-128"/>
                <a:ea typeface="HGPｺﾞｼｯｸE" panose="020B0900000000000000" pitchFamily="50" charset="-128"/>
              </a:rPr>
              <a:t>の中間評価、最終目標について説明します。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１年経過時、</a:t>
            </a:r>
            <a:r>
              <a:rPr lang="ja-JP" altLang="en-US" dirty="0">
                <a:latin typeface="HGPｺﾞｼｯｸE" panose="020B0900000000000000" pitchFamily="50" charset="-128"/>
                <a:ea typeface="HGPｺﾞｼｯｸE" panose="020B0900000000000000" pitchFamily="50" charset="-128"/>
              </a:rPr>
              <a:t>中間評価で求められる項目は４点あります。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dirty="0">
                <a:latin typeface="HGPｺﾞｼｯｸE" panose="020B0900000000000000" pitchFamily="50" charset="-128"/>
                <a:ea typeface="HGPｺﾞｼｯｸE" panose="020B0900000000000000" pitchFamily="50" charset="-128"/>
              </a:rPr>
              <a:t>まず、　</a:t>
            </a: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dirty="0">
                <a:latin typeface="HGPｺﾞｼｯｸE" panose="020B0900000000000000" pitchFamily="50" charset="-128"/>
                <a:ea typeface="HGPｺﾞｼｯｸE" panose="020B0900000000000000" pitchFamily="50" charset="-128"/>
              </a:rPr>
              <a:t>　・開発する機器のコンセプト決定と 要求仕様決定が完了していること。</a:t>
            </a:r>
          </a:p>
          <a:p>
            <a:pPr>
              <a:lnSpc>
                <a:spcPts val="2278"/>
              </a:lnSpc>
            </a:pPr>
            <a:r>
              <a:rPr lang="ja-JP" altLang="en-US" dirty="0">
                <a:latin typeface="HGPｺﾞｼｯｸE" panose="020B0900000000000000" pitchFamily="50" charset="-128"/>
                <a:ea typeface="HGPｺﾞｼｯｸE" panose="020B0900000000000000" pitchFamily="50" charset="-128"/>
              </a:rPr>
              <a:t>　・決定したコンセプト・要求仕様に基づき、プロトタイプを作成していること。</a:t>
            </a:r>
          </a:p>
          <a:p>
            <a:pPr>
              <a:lnSpc>
                <a:spcPts val="2278"/>
              </a:lnSpc>
            </a:pPr>
            <a:r>
              <a:rPr lang="ja-JP" altLang="en-US" dirty="0">
                <a:latin typeface="HGPｺﾞｼｯｸE" panose="020B0900000000000000" pitchFamily="50" charset="-128"/>
                <a:ea typeface="HGPｺﾞｼｯｸE" panose="020B0900000000000000" pitchFamily="50" charset="-128"/>
              </a:rPr>
              <a:t>　・最終目標までのロードマップが明確にされていること。</a:t>
            </a:r>
            <a:endParaRPr lang="en-US" altLang="ja-JP" dirty="0">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ts val="2278"/>
              </a:lnSpc>
              <a:spcBef>
                <a:spcPts val="0"/>
              </a:spcBef>
              <a:spcAft>
                <a:spcPts val="0"/>
              </a:spcAft>
              <a:buClrTx/>
              <a:buSzTx/>
              <a:buFontTx/>
              <a:buNone/>
              <a:tabLst/>
              <a:defRPr/>
            </a:pPr>
            <a:r>
              <a:rPr lang="ja-JP" altLang="en-US" dirty="0">
                <a:latin typeface="HGPｺﾞｼｯｸE" panose="020B0900000000000000" pitchFamily="50" charset="-128"/>
                <a:ea typeface="HGPｺﾞｼｯｸE" panose="020B0900000000000000" pitchFamily="50" charset="-128"/>
              </a:rPr>
              <a:t>　・そして、これら３項目に加えて、「</a:t>
            </a:r>
            <a:r>
              <a:rPr lang="ja-JP" altLang="en-US" b="1" dirty="0">
                <a:latin typeface="HGPｺﾞｼｯｸE" panose="020B0900000000000000" pitchFamily="50" charset="-128"/>
                <a:ea typeface="HGPｺﾞｼｯｸE" panose="020B0900000000000000" pitchFamily="50" charset="-128"/>
              </a:rPr>
              <a:t>開発機器の実現可能性</a:t>
            </a:r>
            <a:r>
              <a:rPr lang="ja-JP" altLang="en-US" dirty="0">
                <a:latin typeface="HGPｺﾞｼｯｸE" panose="020B0900000000000000" pitchFamily="50" charset="-128"/>
                <a:ea typeface="HGPｺﾞｼｯｸE" panose="020B0900000000000000" pitchFamily="50" charset="-128"/>
              </a:rPr>
              <a:t>」、</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a:t>
            </a:r>
            <a:r>
              <a:rPr lang="ja-JP" altLang="en-US" b="1" dirty="0">
                <a:latin typeface="HGPｺﾞｼｯｸE" panose="020B0900000000000000" pitchFamily="50" charset="-128"/>
                <a:ea typeface="HGPｺﾞｼｯｸE" panose="020B0900000000000000" pitchFamily="50" charset="-128"/>
              </a:rPr>
              <a:t>事業化の可能性</a:t>
            </a:r>
            <a:r>
              <a:rPr lang="ja-JP" altLang="en-US" dirty="0">
                <a:latin typeface="HGPｺﾞｼｯｸE" panose="020B0900000000000000" pitchFamily="50" charset="-128"/>
                <a:ea typeface="HGPｺﾞｼｯｸE" panose="020B0900000000000000" pitchFamily="50" charset="-128"/>
              </a:rPr>
              <a:t>」</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　「</a:t>
            </a:r>
            <a:r>
              <a:rPr lang="ja-JP" altLang="en-US" b="1" dirty="0">
                <a:latin typeface="HGPｺﾞｼｯｸE" panose="020B0900000000000000" pitchFamily="50" charset="-128"/>
                <a:ea typeface="HGPｺﾞｼｯｸE" panose="020B0900000000000000" pitchFamily="50" charset="-128"/>
              </a:rPr>
              <a:t>社会的なインパクト</a:t>
            </a:r>
            <a:r>
              <a:rPr lang="ja-JP" altLang="en-US" dirty="0">
                <a:latin typeface="HGPｺﾞｼｯｸE" panose="020B0900000000000000" pitchFamily="50" charset="-128"/>
                <a:ea typeface="HGPｺﾞｼｯｸE" panose="020B0900000000000000" pitchFamily="50" charset="-128"/>
              </a:rPr>
              <a:t>」 を基準に評価を行います。</a:t>
            </a:r>
          </a:p>
          <a:p>
            <a:pPr defTabSz="946678">
              <a:defRPr/>
            </a:pPr>
            <a:r>
              <a:rPr kumimoji="1" lang="ja-JP" altLang="en-US" dirty="0"/>
              <a:t>次に、　最終</a:t>
            </a:r>
            <a:r>
              <a:rPr lang="ja-JP" altLang="en-US" dirty="0">
                <a:latin typeface="HGPｺﾞｼｯｸE" panose="020B0900000000000000" pitchFamily="50" charset="-128"/>
                <a:ea typeface="HGPｺﾞｼｯｸE" panose="020B0900000000000000" pitchFamily="50" charset="-128"/>
              </a:rPr>
              <a:t>評価で求められる項目は２つあります。</a:t>
            </a:r>
            <a:endParaRPr lang="en-US" altLang="ja-JP" dirty="0">
              <a:latin typeface="HGPｺﾞｼｯｸE" panose="020B0900000000000000" pitchFamily="50" charset="-128"/>
              <a:ea typeface="HGPｺﾞｼｯｸE" panose="020B0900000000000000" pitchFamily="50" charset="-128"/>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・１年度目の成果を元に、機器の最終仕様を確定し、</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最終仕様を反映させた製品プロトタイプを完成させること。</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・そして、 医療機器申請に向けた審査等の手続きの体制を構築し、</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具体的な実装化シナリオや事業化計画を提案すること。　以上</a:t>
            </a:r>
            <a:r>
              <a:rPr lang="en-US" altLang="ja-JP" dirty="0">
                <a:latin typeface="HGPｺﾞｼｯｸE" panose="020B0900000000000000" pitchFamily="50" charset="-128"/>
                <a:ea typeface="HGPｺﾞｼｯｸE" panose="020B0900000000000000" pitchFamily="50" charset="-128"/>
                <a:cs typeface="Arial" panose="020B0604020202020204" pitchFamily="34" charset="0"/>
              </a:rPr>
              <a:t>､</a:t>
            </a: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となります。</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defTabSz="946678">
              <a:defRPr/>
            </a:pPr>
            <a:r>
              <a:rPr kumimoji="1" lang="ja-JP" altLang="en-US" b="1" dirty="0">
                <a:solidFill>
                  <a:schemeClr val="accent1"/>
                </a:solidFill>
              </a:rPr>
              <a:t>提案書の作成にあたっては</a:t>
            </a:r>
            <a:r>
              <a:rPr kumimoji="1" lang="en-US" altLang="ja-JP" b="1" dirty="0">
                <a:solidFill>
                  <a:schemeClr val="accent1"/>
                </a:solidFill>
              </a:rPr>
              <a:t>､</a:t>
            </a:r>
            <a:r>
              <a:rPr kumimoji="1" lang="ja-JP" altLang="en-US" b="1" dirty="0">
                <a:solidFill>
                  <a:schemeClr val="accent1"/>
                </a:solidFill>
              </a:rPr>
              <a:t>これらのポイントを</a:t>
            </a:r>
            <a:r>
              <a:rPr kumimoji="1" lang="en-US" altLang="ja-JP" b="1" dirty="0">
                <a:solidFill>
                  <a:schemeClr val="accent1"/>
                </a:solidFill>
              </a:rPr>
              <a:t>､</a:t>
            </a:r>
            <a:r>
              <a:rPr kumimoji="1" lang="ja-JP" altLang="en-US" b="1" dirty="0">
                <a:solidFill>
                  <a:schemeClr val="accent1"/>
                </a:solidFill>
              </a:rPr>
              <a:t>きっちりと盛り込んでいただくよう</a:t>
            </a:r>
            <a:r>
              <a:rPr kumimoji="1" lang="en-US" altLang="ja-JP" b="1" dirty="0">
                <a:solidFill>
                  <a:schemeClr val="accent1"/>
                </a:solidFill>
              </a:rPr>
              <a:t>､</a:t>
            </a:r>
            <a:r>
              <a:rPr kumimoji="1" lang="ja-JP" altLang="en-US" b="1" dirty="0">
                <a:solidFill>
                  <a:schemeClr val="accent1"/>
                </a:solidFill>
              </a:rPr>
              <a:t>お願いします。</a:t>
            </a:r>
            <a:endParaRPr kumimoji="1" lang="en-US" altLang="ja-JP" b="1" dirty="0">
              <a:solidFill>
                <a:schemeClr val="accent1"/>
              </a:solidFill>
            </a:endParaRPr>
          </a:p>
          <a:p>
            <a:pPr defTabSz="94667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4</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8985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引き続きまして、</a:t>
            </a:r>
            <a:r>
              <a:rPr lang="ja-JP" altLang="en-US" dirty="0">
                <a:latin typeface="HGPｺﾞｼｯｸE" panose="020B0900000000000000" pitchFamily="50" charset="-128"/>
                <a:ea typeface="HGPｺﾞｼｯｸE" panose="020B0900000000000000" pitchFamily="50" charset="-128"/>
              </a:rPr>
              <a:t>共通基盤的な研究開発課題 </a:t>
            </a:r>
            <a:r>
              <a:rPr lang="en-US" altLang="ja-JP" dirty="0">
                <a:latin typeface="HGPｺﾞｼｯｸE" panose="020B0900000000000000" pitchFamily="50" charset="-128"/>
                <a:ea typeface="HGPｺﾞｼｯｸE" panose="020B0900000000000000" pitchFamily="50" charset="-128"/>
              </a:rPr>
              <a:t>(b)</a:t>
            </a:r>
            <a:r>
              <a:rPr lang="ja-JP" altLang="en-US" dirty="0">
                <a:latin typeface="HGPｺﾞｼｯｸE" panose="020B0900000000000000" pitchFamily="50" charset="-128"/>
                <a:ea typeface="HGPｺﾞｼｯｸE" panose="020B0900000000000000" pitchFamily="50" charset="-128"/>
              </a:rPr>
              <a:t>について説明します。</a:t>
            </a:r>
            <a:endParaRPr lang="en-US" altLang="ja-JP" dirty="0">
              <a:latin typeface="HGPｺﾞｼｯｸE" panose="020B0900000000000000" pitchFamily="50" charset="-128"/>
              <a:ea typeface="HGPｺﾞｼｯｸE" panose="020B0900000000000000" pitchFamily="50" charset="-128"/>
            </a:endParaRPr>
          </a:p>
          <a:p>
            <a:pPr defTabSz="946678">
              <a:defRPr/>
            </a:pPr>
            <a:endParaRPr lang="en-US" altLang="ja-JP" dirty="0">
              <a:latin typeface="HGPｺﾞｼｯｸE" panose="020B0900000000000000" pitchFamily="50" charset="-128"/>
              <a:ea typeface="HGPｺﾞｼｯｸE" panose="020B0900000000000000" pitchFamily="50" charset="-128"/>
            </a:endParaRPr>
          </a:p>
          <a:p>
            <a:pPr defTabSz="946678">
              <a:defRPr/>
            </a:pPr>
            <a:r>
              <a:rPr kumimoji="1" lang="ja-JP" altLang="en-US" dirty="0"/>
              <a:t>この課題では</a:t>
            </a:r>
            <a:r>
              <a:rPr kumimoji="1" lang="en-US" altLang="ja-JP" dirty="0"/>
              <a:t>､</a:t>
            </a:r>
            <a:endParaRPr kumimoji="1" lang="ja-JP" altLang="en-US" dirty="0"/>
          </a:p>
          <a:p>
            <a:r>
              <a:rPr lang="ja-JP" altLang="en-US" dirty="0">
                <a:latin typeface="HGPｺﾞｼｯｸE" panose="020B0900000000000000" pitchFamily="50" charset="-128"/>
                <a:ea typeface="HGPｺﾞｼｯｸE" panose="020B0900000000000000" pitchFamily="50" charset="-128"/>
              </a:rPr>
              <a:t>医療機器から出力された検査結果等のデータを標準化し、</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その標準化されたデータを患者・</a:t>
            </a: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疾患レジストリに使用するシステム。</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また、</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電子カルテやレセプトに含まれるデータも標準化され、</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そのシステムに利用することで、</a:t>
            </a: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医療者による患者・疾患レジストリに</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入力する項目を省力化することができるシステムを開発します。</a:t>
            </a:r>
            <a:endParaRPr lang="en-US" altLang="ja-JP" dirty="0">
              <a:latin typeface="HGPｺﾞｼｯｸE" panose="020B0900000000000000" pitchFamily="50" charset="-128"/>
              <a:ea typeface="HGPｺﾞｼｯｸE" panose="020B0900000000000000" pitchFamily="50" charset="-128"/>
            </a:endParaRPr>
          </a:p>
          <a:p>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具体例については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こちらの</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例をご覧ください。</a:t>
            </a:r>
            <a:endParaRPr lang="en-US"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2579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引き続きまして、</a:t>
            </a:r>
            <a:r>
              <a:rPr lang="ja-JP" altLang="en-US" dirty="0">
                <a:latin typeface="HGPｺﾞｼｯｸE" panose="020B0900000000000000" pitchFamily="50" charset="-128"/>
                <a:ea typeface="HGPｺﾞｼｯｸE" panose="020B0900000000000000" pitchFamily="50" charset="-128"/>
              </a:rPr>
              <a:t>研究開発課題</a:t>
            </a:r>
            <a:r>
              <a:rPr lang="en-US" altLang="ja-JP" dirty="0">
                <a:latin typeface="HGPｺﾞｼｯｸE" panose="020B0900000000000000" pitchFamily="50" charset="-128"/>
                <a:ea typeface="HGPｺﾞｼｯｸE" panose="020B0900000000000000" pitchFamily="50" charset="-128"/>
              </a:rPr>
              <a:t>(b)</a:t>
            </a:r>
            <a:r>
              <a:rPr lang="ja-JP" altLang="en-US" dirty="0">
                <a:latin typeface="HGPｺﾞｼｯｸE" panose="020B0900000000000000" pitchFamily="50" charset="-128"/>
                <a:ea typeface="HGPｺﾞｼｯｸE" panose="020B0900000000000000" pitchFamily="50" charset="-128"/>
              </a:rPr>
              <a:t>で求められるの中間評価について説明します。</a:t>
            </a:r>
            <a:endParaRPr lang="en-US" altLang="ja-JP" dirty="0">
              <a:latin typeface="HGPｺﾞｼｯｸE" panose="020B0900000000000000" pitchFamily="50" charset="-128"/>
              <a:ea typeface="HGPｺﾞｼｯｸE" panose="020B0900000000000000" pitchFamily="50" charset="-128"/>
            </a:endParaRPr>
          </a:p>
          <a:p>
            <a:pPr defTabSz="946678">
              <a:defRPr/>
            </a:pP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１年経過時、</a:t>
            </a:r>
            <a:r>
              <a:rPr lang="ja-JP" altLang="en-US" dirty="0">
                <a:latin typeface="HGPｺﾞｼｯｸE" panose="020B0900000000000000" pitchFamily="50" charset="-128"/>
                <a:ea typeface="HGPｺﾞｼｯｸE" panose="020B0900000000000000" pitchFamily="50" charset="-128"/>
              </a:rPr>
              <a:t>中間評価で求められる項目は３点あります。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dirty="0">
                <a:latin typeface="HGPｺﾞｼｯｸE" panose="020B0900000000000000" pitchFamily="50" charset="-128"/>
                <a:ea typeface="HGPｺﾞｼｯｸE" panose="020B0900000000000000" pitchFamily="50" charset="-128"/>
              </a:rPr>
              <a:t>まず、</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・高齢化によって衰える感覚器・運動器領域のうち特定の疾患領域について、</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対象疾患を管理するために必要な検査部門データを精査し、</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当該データを抽出・標準化して　電子カルテ情報　または電子カルテから</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標準化出力されたデータとの突合を実現するための</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システム開発が完了していること。</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次に、</a:t>
            </a:r>
          </a:p>
          <a:p>
            <a:pPr>
              <a:lnSpc>
                <a:spcPts val="2278"/>
              </a:lnSpc>
            </a:pPr>
            <a:r>
              <a:rPr lang="ja-JP" altLang="en-US" dirty="0">
                <a:latin typeface="HGPｺﾞｼｯｸE" panose="020B0900000000000000" pitchFamily="50" charset="-128"/>
                <a:ea typeface="HGPｺﾞｼｯｸE" panose="020B0900000000000000" pitchFamily="50" charset="-128"/>
              </a:rPr>
              <a:t>　・構築予定のレジストリについての要求仕様等について</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事業者・学会等で検討を行い、</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少なくとも１医療機関でレジストリ実装を行い、</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他病院への展開に向けた課題等を明確にすること。</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そして、</a:t>
            </a:r>
          </a:p>
          <a:p>
            <a:pPr>
              <a:lnSpc>
                <a:spcPts val="2278"/>
              </a:lnSpc>
            </a:pPr>
            <a:r>
              <a:rPr lang="ja-JP" altLang="en-US" dirty="0">
                <a:latin typeface="HGPｺﾞｼｯｸE" panose="020B0900000000000000" pitchFamily="50" charset="-128"/>
                <a:ea typeface="HGPｺﾞｼｯｸE" panose="020B0900000000000000" pitchFamily="50" charset="-128"/>
              </a:rPr>
              <a:t>　・これらを踏まえて、他の疾患領域への横展開についても検討を行い、</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　　同様の仕組みで実現可能な疾患領域を明確にすること。</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66930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最終</a:t>
            </a:r>
            <a:r>
              <a:rPr lang="ja-JP" altLang="en-US" dirty="0">
                <a:latin typeface="HGPｺﾞｼｯｸE" panose="020B0900000000000000" pitchFamily="50" charset="-128"/>
                <a:ea typeface="HGPｺﾞｼｯｸE" panose="020B0900000000000000" pitchFamily="50" charset="-128"/>
              </a:rPr>
              <a:t>評価については、２点あります。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lang="ja-JP" altLang="en-US" dirty="0">
                <a:latin typeface="HGPｺﾞｼｯｸE" panose="020B0900000000000000" pitchFamily="50" charset="-128"/>
                <a:ea typeface="HGPｺﾞｼｯｸE" panose="020B0900000000000000" pitchFamily="50" charset="-128"/>
              </a:rPr>
              <a:t>まず、</a:t>
            </a:r>
            <a:endParaRPr lang="en-US" altLang="ja-JP" dirty="0">
              <a:latin typeface="HGPｺﾞｼｯｸE" panose="020B0900000000000000" pitchFamily="50" charset="-128"/>
              <a:ea typeface="HGPｺﾞｼｯｸE" panose="020B0900000000000000" pitchFamily="50" charset="-128"/>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a:t>
            </a:r>
            <a:r>
              <a:rPr lang="en-US" altLang="ja-JP" dirty="0">
                <a:latin typeface="HGPｺﾞｼｯｸE" panose="020B0900000000000000" pitchFamily="50" charset="-128"/>
                <a:ea typeface="HGPｺﾞｼｯｸE" panose="020B0900000000000000" pitchFamily="50" charset="-128"/>
                <a:cs typeface="Arial" panose="020B0604020202020204" pitchFamily="34" charset="0"/>
              </a:rPr>
              <a:t>1</a:t>
            </a: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年度目に構築したレジストリを、他の病院へ展開を行うこと。</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また、</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a:t>
            </a:r>
            <a:r>
              <a:rPr lang="en-US" altLang="ja-JP" dirty="0">
                <a:latin typeface="HGPｺﾞｼｯｸE" panose="020B0900000000000000" pitchFamily="50" charset="-128"/>
                <a:ea typeface="HGPｺﾞｼｯｸE" panose="020B0900000000000000" pitchFamily="50" charset="-128"/>
                <a:cs typeface="Arial" panose="020B0604020202020204" pitchFamily="34" charset="0"/>
              </a:rPr>
              <a:t>1</a:t>
            </a: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年度目に明確にした他の疾患領域への横展開を行うとともに、</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実装に向けた課題等の明確化・改善を行うこと。</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なお、システムにより標準化されたデータ、医療者により入力されたレジストリに関する情報は、</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　　医療機関内等で患者番号等と紐付いた形での保管システムを構築すること。</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r>
              <a:rPr lang="ja-JP" altLang="en-US" dirty="0">
                <a:latin typeface="HGPｺﾞｼｯｸE" panose="020B0900000000000000" pitchFamily="50" charset="-128"/>
                <a:ea typeface="HGPｺﾞｼｯｸE" panose="020B0900000000000000" pitchFamily="50" charset="-128"/>
                <a:cs typeface="Arial" panose="020B0604020202020204" pitchFamily="34" charset="0"/>
              </a:rPr>
              <a:t>となります。</a:t>
            </a: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marL="120307" indent="-120307">
              <a:lnSpc>
                <a:spcPts val="2278"/>
              </a:lnSpc>
            </a:pPr>
            <a:endParaRPr lang="en-US" altLang="ja-JP" dirty="0">
              <a:latin typeface="HGPｺﾞｼｯｸE" panose="020B0900000000000000" pitchFamily="50" charset="-128"/>
              <a:ea typeface="HGPｺﾞｼｯｸE" panose="020B0900000000000000" pitchFamily="50" charset="-128"/>
              <a:cs typeface="Arial" panose="020B0604020202020204" pitchFamily="34" charset="0"/>
            </a:endParaRPr>
          </a:p>
          <a:p>
            <a:pPr defTabSz="946678">
              <a:defRPr/>
            </a:pPr>
            <a:r>
              <a:rPr kumimoji="1" lang="ja-JP" altLang="en-US" dirty="0"/>
              <a:t>提案書の作成にあたっては</a:t>
            </a:r>
            <a:r>
              <a:rPr kumimoji="1" lang="en-US" altLang="ja-JP" dirty="0"/>
              <a:t>､</a:t>
            </a:r>
            <a:r>
              <a:rPr kumimoji="1" lang="ja-JP" altLang="en-US" dirty="0"/>
              <a:t>これらのポイントを</a:t>
            </a:r>
            <a:r>
              <a:rPr kumimoji="1" lang="en-US" altLang="ja-JP" dirty="0"/>
              <a:t>､</a:t>
            </a:r>
            <a:r>
              <a:rPr kumimoji="1" lang="ja-JP" altLang="en-US" dirty="0"/>
              <a:t>きっちりと盛り込んでいただくよう</a:t>
            </a:r>
            <a:r>
              <a:rPr kumimoji="1" lang="en-US" altLang="ja-JP" dirty="0"/>
              <a:t>､</a:t>
            </a:r>
            <a:r>
              <a:rPr kumimoji="1" lang="ja-JP" altLang="en-US" dirty="0"/>
              <a:t>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5221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引き続きまして、</a:t>
            </a:r>
            <a:r>
              <a:rPr lang="ja-JP" altLang="en-US" dirty="0">
                <a:latin typeface="HGPｺﾞｼｯｸE" panose="020B0900000000000000" pitchFamily="50" charset="-128"/>
                <a:ea typeface="HGPｺﾞｼｯｸE" panose="020B0900000000000000" pitchFamily="50" charset="-128"/>
              </a:rPr>
              <a:t>応募資格と コンソーシアム編成 について説明します。</a:t>
            </a:r>
            <a:endParaRPr kumimoji="1" lang="ja-JP" altLang="en-US" dirty="0"/>
          </a:p>
          <a:p>
            <a:r>
              <a:rPr kumimoji="1" lang="ja-JP" altLang="en-US" dirty="0"/>
              <a:t>まず</a:t>
            </a:r>
            <a:r>
              <a:rPr kumimoji="1" lang="en-US" altLang="ja-JP" dirty="0"/>
              <a:t>､</a:t>
            </a:r>
            <a:r>
              <a:rPr kumimoji="1" lang="ja-JP" altLang="en-US" dirty="0"/>
              <a:t>応募資格としましては、</a:t>
            </a:r>
            <a:endParaRPr kumimoji="1" lang="en-US" altLang="ja-JP" dirty="0"/>
          </a:p>
          <a:p>
            <a:pPr defTabSz="946678">
              <a:lnSpc>
                <a:spcPts val="2278"/>
              </a:lnSpc>
              <a:defRPr/>
            </a:pPr>
            <a:r>
              <a:rPr lang="ja-JP" altLang="en-US" dirty="0">
                <a:solidFill>
                  <a:prstClr val="black"/>
                </a:solidFill>
                <a:latin typeface="HGPｺﾞｼｯｸE" panose="020B0900000000000000" pitchFamily="50" charset="-128"/>
                <a:ea typeface="HGPｺﾞｼｯｸE" panose="020B0900000000000000" pitchFamily="50" charset="-128"/>
              </a:rPr>
              <a:t>企業や大学等の研究機関等、公募要領に提示の</a:t>
            </a:r>
            <a:r>
              <a:rPr lang="ja-JP" altLang="ja-JP" dirty="0">
                <a:latin typeface="HGPｺﾞｼｯｸE" panose="020B0900000000000000" pitchFamily="50" charset="-128"/>
                <a:ea typeface="HGPｺﾞｼｯｸE" panose="020B0900000000000000" pitchFamily="50" charset="-128"/>
              </a:rPr>
              <a:t>要件を満たす</a:t>
            </a:r>
            <a:endParaRPr lang="en-US" altLang="ja-JP" dirty="0">
              <a:latin typeface="HGPｺﾞｼｯｸE" panose="020B0900000000000000" pitchFamily="50" charset="-128"/>
              <a:ea typeface="HGPｺﾞｼｯｸE" panose="020B0900000000000000" pitchFamily="50" charset="-128"/>
            </a:endParaRPr>
          </a:p>
          <a:p>
            <a:pPr defTabSz="946678">
              <a:lnSpc>
                <a:spcPts val="2278"/>
              </a:lnSpc>
              <a:defRPr/>
            </a:pPr>
            <a:r>
              <a:rPr lang="ja-JP" altLang="ja-JP" dirty="0">
                <a:latin typeface="HGPｺﾞｼｯｸE" panose="020B0900000000000000" pitchFamily="50" charset="-128"/>
                <a:ea typeface="HGPｺﾞｼｯｸE" panose="020B0900000000000000" pitchFamily="50" charset="-128"/>
              </a:rPr>
              <a:t>国内の研究機関等に所属し、かつ、主たる研究場所とし、</a:t>
            </a:r>
            <a:endParaRPr lang="en-US" altLang="ja-JP" dirty="0">
              <a:latin typeface="HGPｺﾞｼｯｸE" panose="020B0900000000000000" pitchFamily="50" charset="-128"/>
              <a:ea typeface="HGPｺﾞｼｯｸE" panose="020B0900000000000000" pitchFamily="50" charset="-128"/>
            </a:endParaRPr>
          </a:p>
          <a:p>
            <a:pPr defTabSz="946678">
              <a:lnSpc>
                <a:spcPts val="2278"/>
              </a:lnSpc>
              <a:defRPr/>
            </a:pPr>
            <a:r>
              <a:rPr lang="ja-JP" altLang="ja-JP" dirty="0">
                <a:latin typeface="HGPｺﾞｼｯｸE" panose="020B0900000000000000" pitchFamily="50" charset="-128"/>
                <a:ea typeface="HGPｺﾞｼｯｸE" panose="020B0900000000000000" pitchFamily="50" charset="-128"/>
              </a:rPr>
              <a:t>研究開発課題について、実施計画の策定や</a:t>
            </a:r>
            <a:r>
              <a:rPr lang="ja-JP" altLang="en-US" dirty="0">
                <a:latin typeface="HGPｺﾞｼｯｸE" panose="020B0900000000000000" pitchFamily="50" charset="-128"/>
                <a:ea typeface="HGPｺﾞｼｯｸE" panose="020B0900000000000000" pitchFamily="50" charset="-128"/>
              </a:rPr>
              <a:t>、</a:t>
            </a:r>
            <a:r>
              <a:rPr lang="ja-JP" altLang="ja-JP" dirty="0">
                <a:latin typeface="HGPｺﾞｼｯｸE" panose="020B0900000000000000" pitchFamily="50" charset="-128"/>
                <a:ea typeface="HGPｺﾞｼｯｸE" panose="020B0900000000000000" pitchFamily="50" charset="-128"/>
              </a:rPr>
              <a:t>成果の取りまとめなどの</a:t>
            </a:r>
            <a:endParaRPr lang="en-US" altLang="ja-JP" dirty="0">
              <a:latin typeface="HGPｺﾞｼｯｸE" panose="020B0900000000000000" pitchFamily="50" charset="-128"/>
              <a:ea typeface="HGPｺﾞｼｯｸE" panose="020B0900000000000000" pitchFamily="50" charset="-128"/>
            </a:endParaRPr>
          </a:p>
          <a:p>
            <a:pPr defTabSz="946678">
              <a:lnSpc>
                <a:spcPts val="2278"/>
              </a:lnSpc>
              <a:defRPr/>
            </a:pPr>
            <a:r>
              <a:rPr lang="ja-JP" altLang="ja-JP" dirty="0">
                <a:latin typeface="HGPｺﾞｼｯｸE" panose="020B0900000000000000" pitchFamily="50" charset="-128"/>
                <a:ea typeface="HGPｺﾞｼｯｸE" panose="020B0900000000000000" pitchFamily="50" charset="-128"/>
              </a:rPr>
              <a:t>責任を担う研究者と</a:t>
            </a:r>
            <a:r>
              <a:rPr lang="ja-JP" altLang="en-US" dirty="0">
                <a:latin typeface="HGPｺﾞｼｯｸE" panose="020B0900000000000000" pitchFamily="50" charset="-128"/>
                <a:ea typeface="HGPｺﾞｼｯｸE" panose="020B0900000000000000" pitchFamily="50" charset="-128"/>
              </a:rPr>
              <a:t>なり</a:t>
            </a:r>
            <a:r>
              <a:rPr lang="ja-JP" altLang="ja-JP" dirty="0">
                <a:latin typeface="HGPｺﾞｼｯｸE" panose="020B0900000000000000" pitchFamily="50" charset="-128"/>
                <a:ea typeface="HGPｺﾞｼｯｸE" panose="020B0900000000000000" pitchFamily="50" charset="-128"/>
              </a:rPr>
              <a:t>ます。</a:t>
            </a:r>
            <a:endParaRPr lang="en-US" altLang="ja-JP" dirty="0">
              <a:latin typeface="HGPｺﾞｼｯｸE" panose="020B0900000000000000" pitchFamily="50" charset="-128"/>
              <a:ea typeface="HGPｺﾞｼｯｸE" panose="020B0900000000000000" pitchFamily="50" charset="-128"/>
            </a:endParaRPr>
          </a:p>
          <a:p>
            <a:pPr defTabSz="946678">
              <a:lnSpc>
                <a:spcPts val="2278"/>
              </a:lnSpc>
              <a:defRPr/>
            </a:pPr>
            <a:r>
              <a:rPr lang="ja-JP" altLang="en-US" dirty="0">
                <a:solidFill>
                  <a:prstClr val="black"/>
                </a:solidFill>
                <a:latin typeface="HGPｺﾞｼｯｸE" panose="020B0900000000000000" pitchFamily="50" charset="-128"/>
                <a:ea typeface="HGPｺﾞｼｯｸE" panose="020B0900000000000000" pitchFamily="50" charset="-128"/>
              </a:rPr>
              <a:t>詳細につきましては、公募要領からご確認ください。</a:t>
            </a:r>
            <a:endParaRPr lang="en-US" altLang="ja-JP" dirty="0">
              <a:solidFill>
                <a:prstClr val="black"/>
              </a:solidFill>
              <a:latin typeface="HGPｺﾞｼｯｸE" panose="020B0900000000000000" pitchFamily="50" charset="-128"/>
              <a:ea typeface="HGPｺﾞｼｯｸE" panose="020B0900000000000000" pitchFamily="50" charset="-128"/>
            </a:endParaRPr>
          </a:p>
          <a:p>
            <a:r>
              <a:rPr kumimoji="1" lang="ja-JP" altLang="en-US" b="1" dirty="0"/>
              <a:t>次に、  </a:t>
            </a:r>
            <a:endParaRPr kumimoji="1" lang="en-US" altLang="ja-JP" b="1" dirty="0"/>
          </a:p>
          <a:p>
            <a:r>
              <a:rPr kumimoji="1" lang="ja-JP" altLang="en-US" b="1" dirty="0"/>
              <a:t>実施体制、</a:t>
            </a:r>
            <a:r>
              <a:rPr lang="ja-JP" altLang="en-US" b="1" dirty="0">
                <a:solidFill>
                  <a:prstClr val="black"/>
                </a:solidFill>
                <a:latin typeface="HGPｺﾞｼｯｸE" panose="020B0900000000000000" pitchFamily="50" charset="-128"/>
                <a:ea typeface="HGPｺﾞｼｯｸE" panose="020B0900000000000000" pitchFamily="50" charset="-128"/>
              </a:rPr>
              <a:t>コンソーシアム編成について説明します。</a:t>
            </a:r>
            <a:endParaRPr lang="en-US" altLang="ja-JP" b="1" dirty="0">
              <a:solidFill>
                <a:prstClr val="black"/>
              </a:solidFill>
              <a:latin typeface="HGPｺﾞｼｯｸE" panose="020B0900000000000000" pitchFamily="50" charset="-128"/>
              <a:ea typeface="HGPｺﾞｼｯｸE" panose="020B0900000000000000" pitchFamily="50" charset="-128"/>
            </a:endParaRPr>
          </a:p>
          <a:p>
            <a:r>
              <a:rPr kumimoji="1" lang="ja-JP" altLang="en-US" dirty="0"/>
              <a:t>この</a:t>
            </a:r>
            <a:r>
              <a:rPr lang="ja-JP" altLang="en-US" dirty="0">
                <a:solidFill>
                  <a:prstClr val="black"/>
                </a:solidFill>
                <a:latin typeface="HGPｺﾞｼｯｸE" panose="020B0900000000000000" pitchFamily="50" charset="-128"/>
                <a:ea typeface="HGPｺﾞｼｯｸE" panose="020B0900000000000000" pitchFamily="50" charset="-128"/>
              </a:rPr>
              <a:t>コンソーシアム</a:t>
            </a:r>
            <a:r>
              <a:rPr kumimoji="1" lang="ja-JP" altLang="en-US" dirty="0"/>
              <a:t>編成が本公募の特徴であり</a:t>
            </a:r>
            <a:r>
              <a:rPr kumimoji="1" lang="en-US" altLang="ja-JP" dirty="0"/>
              <a:t>､</a:t>
            </a:r>
          </a:p>
          <a:p>
            <a:r>
              <a:rPr kumimoji="1" lang="ja-JP" altLang="en-US" dirty="0"/>
              <a:t>応募にあたり</a:t>
            </a:r>
            <a:r>
              <a:rPr kumimoji="1" lang="en-US" altLang="ja-JP" dirty="0"/>
              <a:t>､</a:t>
            </a:r>
            <a:r>
              <a:rPr kumimoji="1" lang="ja-JP" altLang="en-US" dirty="0"/>
              <a:t>皆さまに留意いただきたい重要なポイントとなります。</a:t>
            </a:r>
            <a:endParaRPr kumimoji="1" lang="en-US" altLang="ja-JP" dirty="0"/>
          </a:p>
          <a:p>
            <a:r>
              <a:rPr kumimoji="1" lang="ja-JP" altLang="en-US" dirty="0"/>
              <a:t>まず</a:t>
            </a:r>
            <a:r>
              <a:rPr kumimoji="1" lang="en-US" altLang="ja-JP" dirty="0"/>
              <a:t>1</a:t>
            </a:r>
            <a:r>
              <a:rPr kumimoji="1" lang="ja-JP" altLang="en-US" dirty="0"/>
              <a:t>点目、</a:t>
            </a:r>
            <a:endParaRPr kumimoji="1" lang="en-US" altLang="ja-JP" dirty="0"/>
          </a:p>
          <a:p>
            <a:pPr>
              <a:lnSpc>
                <a:spcPts val="2278"/>
              </a:lnSpc>
              <a:defRPr/>
            </a:pPr>
            <a:r>
              <a:rPr lang="ja-JP" altLang="en-US" dirty="0">
                <a:solidFill>
                  <a:prstClr val="black"/>
                </a:solidFill>
                <a:latin typeface="HGPｺﾞｼｯｸE" panose="020B0900000000000000" pitchFamily="50" charset="-128"/>
                <a:ea typeface="HGPｺﾞｼｯｸE" panose="020B0900000000000000" pitchFamily="50" charset="-128"/>
              </a:rPr>
              <a:t>●研究開発を行うにあたっては、</a:t>
            </a:r>
            <a:r>
              <a:rPr lang="ja-JP" altLang="en-US" dirty="0">
                <a:solidFill>
                  <a:srgbClr val="FF0000"/>
                </a:solidFill>
                <a:latin typeface="HGPｺﾞｼｯｸE" panose="020B0900000000000000" pitchFamily="50" charset="-128"/>
                <a:ea typeface="HGPｺﾞｼｯｸE" panose="020B0900000000000000" pitchFamily="50" charset="-128"/>
              </a:rPr>
              <a:t>関連学会や医療ニーズを熟知した医師、</a:t>
            </a:r>
            <a:endParaRPr lang="en-US" altLang="ja-JP" dirty="0">
              <a:solidFill>
                <a:srgbClr val="FF0000"/>
              </a:solidFill>
              <a:latin typeface="HGPｺﾞｼｯｸE" panose="020B0900000000000000" pitchFamily="50" charset="-128"/>
              <a:ea typeface="HGPｺﾞｼｯｸE" panose="020B0900000000000000" pitchFamily="50" charset="-128"/>
            </a:endParaRPr>
          </a:p>
          <a:p>
            <a:pPr>
              <a:lnSpc>
                <a:spcPts val="2278"/>
              </a:lnSpc>
              <a:defRPr/>
            </a:pPr>
            <a:r>
              <a:rPr lang="ja-JP" altLang="en-US" dirty="0">
                <a:solidFill>
                  <a:srgbClr val="FF0000"/>
                </a:solidFill>
                <a:latin typeface="HGPｺﾞｼｯｸE" panose="020B0900000000000000" pitchFamily="50" charset="-128"/>
                <a:ea typeface="HGPｺﾞｼｯｸE" panose="020B0900000000000000" pitchFamily="50" charset="-128"/>
              </a:rPr>
              <a:t>　 医療機関、医療機器 メーカー 若しくは医療システム開発会社等</a:t>
            </a:r>
            <a:endParaRPr lang="en-US" altLang="ja-JP" dirty="0">
              <a:solidFill>
                <a:srgbClr val="FF0000"/>
              </a:solidFill>
              <a:latin typeface="HGPｺﾞｼｯｸE" panose="020B0900000000000000" pitchFamily="50" charset="-128"/>
              <a:ea typeface="HGPｺﾞｼｯｸE" panose="020B0900000000000000" pitchFamily="50" charset="-128"/>
            </a:endParaRPr>
          </a:p>
          <a:p>
            <a:pPr>
              <a:lnSpc>
                <a:spcPts val="2278"/>
              </a:lnSpc>
              <a:defRPr/>
            </a:pPr>
            <a:r>
              <a:rPr lang="en-US" altLang="ja-JP" dirty="0">
                <a:solidFill>
                  <a:srgbClr val="FF0000"/>
                </a:solidFill>
                <a:latin typeface="HGPｺﾞｼｯｸE" panose="020B0900000000000000" pitchFamily="50" charset="-128"/>
                <a:ea typeface="HGPｺﾞｼｯｸE" panose="020B0900000000000000" pitchFamily="50" charset="-128"/>
              </a:rPr>
              <a:t>   </a:t>
            </a:r>
            <a:r>
              <a:rPr lang="ja-JP" altLang="en-US" dirty="0">
                <a:solidFill>
                  <a:srgbClr val="FF0000"/>
                </a:solidFill>
                <a:latin typeface="HGPｺﾞｼｯｸE" panose="020B0900000000000000" pitchFamily="50" charset="-128"/>
                <a:ea typeface="HGPｺﾞｼｯｸE" panose="020B0900000000000000" pitchFamily="50" charset="-128"/>
              </a:rPr>
              <a:t>可能な限り多くのステークホルダーとの連携からなる実施体制を</a:t>
            </a:r>
            <a:endParaRPr lang="en-US" altLang="ja-JP" dirty="0">
              <a:solidFill>
                <a:srgbClr val="FF0000"/>
              </a:solidFill>
              <a:latin typeface="HGPｺﾞｼｯｸE" panose="020B0900000000000000" pitchFamily="50" charset="-128"/>
              <a:ea typeface="HGPｺﾞｼｯｸE" panose="020B0900000000000000" pitchFamily="50" charset="-128"/>
            </a:endParaRPr>
          </a:p>
          <a:p>
            <a:pPr>
              <a:lnSpc>
                <a:spcPts val="2278"/>
              </a:lnSpc>
              <a:defRPr/>
            </a:pPr>
            <a:r>
              <a:rPr lang="en-US" altLang="ja-JP" dirty="0">
                <a:solidFill>
                  <a:srgbClr val="FF0000"/>
                </a:solidFill>
                <a:latin typeface="HGPｺﾞｼｯｸE" panose="020B0900000000000000" pitchFamily="50" charset="-128"/>
                <a:ea typeface="HGPｺﾞｼｯｸE" panose="020B0900000000000000" pitchFamily="50" charset="-128"/>
              </a:rPr>
              <a:t>   </a:t>
            </a:r>
            <a:r>
              <a:rPr lang="ja-JP" altLang="en-US" dirty="0">
                <a:solidFill>
                  <a:srgbClr val="FF0000"/>
                </a:solidFill>
                <a:latin typeface="HGPｺﾞｼｯｸE" panose="020B0900000000000000" pitchFamily="50" charset="-128"/>
                <a:ea typeface="HGPｺﾞｼｯｸE" panose="020B0900000000000000" pitchFamily="50" charset="-128"/>
              </a:rPr>
              <a:t>必ず形成してください。</a:t>
            </a:r>
            <a:endParaRPr lang="en-US" altLang="ja-JP" dirty="0">
              <a:solidFill>
                <a:srgbClr val="FF0000"/>
              </a:solidFill>
              <a:latin typeface="HGPｺﾞｼｯｸE" panose="020B0900000000000000" pitchFamily="50" charset="-128"/>
              <a:ea typeface="HGPｺﾞｼｯｸE" panose="020B0900000000000000" pitchFamily="50" charset="-128"/>
            </a:endParaRPr>
          </a:p>
          <a:p>
            <a:pPr>
              <a:lnSpc>
                <a:spcPts val="2278"/>
              </a:lnSpc>
              <a:defRPr/>
            </a:pPr>
            <a:r>
              <a:rPr lang="ja-JP" altLang="en-US" dirty="0">
                <a:solidFill>
                  <a:srgbClr val="FF0000"/>
                </a:solidFill>
                <a:latin typeface="HGPｺﾞｼｯｸE" panose="020B0900000000000000" pitchFamily="50" charset="-128"/>
                <a:ea typeface="HGPｺﾞｼｯｸE" panose="020B0900000000000000" pitchFamily="50" charset="-128"/>
              </a:rPr>
              <a:t>そして</a:t>
            </a:r>
            <a:r>
              <a:rPr lang="en-US" altLang="ja-JP" dirty="0">
                <a:solidFill>
                  <a:srgbClr val="FF0000"/>
                </a:solidFill>
                <a:latin typeface="HGPｺﾞｼｯｸE" panose="020B0900000000000000" pitchFamily="50" charset="-128"/>
                <a:ea typeface="HGPｺﾞｼｯｸE" panose="020B0900000000000000" pitchFamily="50" charset="-128"/>
              </a:rPr>
              <a:t>､</a:t>
            </a:r>
          </a:p>
          <a:p>
            <a:pPr>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●研究開発課題（ｂ）においては、この研究体制に加え、</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a:lnSpc>
                <a:spcPts val="2485"/>
              </a:lnSpc>
              <a:defRPr/>
            </a:pPr>
            <a:r>
              <a:rPr lang="ja-JP" altLang="en-US" dirty="0">
                <a:solidFill>
                  <a:srgbClr val="FF0000"/>
                </a:solidFill>
                <a:latin typeface="HGPｺﾞｼｯｸE" panose="020B0900000000000000" pitchFamily="50" charset="-128"/>
                <a:ea typeface="HGPｺﾞｼｯｸE" panose="020B0900000000000000" pitchFamily="50" charset="-128"/>
              </a:rPr>
              <a:t>　 複数の医療機関が実施体制に含まれており、かつ学会のサポート、支援が存在すること</a:t>
            </a:r>
            <a:endParaRPr lang="en-US" altLang="ja-JP" dirty="0">
              <a:solidFill>
                <a:srgbClr val="FF0000"/>
              </a:solidFill>
              <a:latin typeface="HGPｺﾞｼｯｸE" panose="020B0900000000000000" pitchFamily="50" charset="-128"/>
              <a:ea typeface="HGPｺﾞｼｯｸE" panose="020B0900000000000000" pitchFamily="50" charset="-128"/>
            </a:endParaRPr>
          </a:p>
          <a:p>
            <a:pPr>
              <a:lnSpc>
                <a:spcPts val="2485"/>
              </a:lnSpc>
              <a:defRPr/>
            </a:pPr>
            <a:r>
              <a:rPr lang="ja-JP" altLang="en-US" dirty="0">
                <a:solidFill>
                  <a:srgbClr val="FF0000"/>
                </a:solidFill>
                <a:latin typeface="HGPｺﾞｼｯｸE" panose="020B0900000000000000" pitchFamily="50" charset="-128"/>
                <a:ea typeface="HGPｺﾞｼｯｸE" panose="020B0900000000000000" pitchFamily="50" charset="-128"/>
              </a:rPr>
              <a:t>　 を必須要件とします。</a:t>
            </a:r>
            <a:endParaRPr lang="en-US" altLang="ja-JP" dirty="0">
              <a:solidFill>
                <a:srgbClr val="FF0000"/>
              </a:solidFill>
              <a:latin typeface="HGPｺﾞｼｯｸE" panose="020B0900000000000000" pitchFamily="50" charset="-128"/>
              <a:ea typeface="HGPｺﾞｼｯｸE" panose="020B0900000000000000" pitchFamily="50" charset="-128"/>
            </a:endParaRPr>
          </a:p>
          <a:p>
            <a:r>
              <a:rPr lang="en-US" altLang="ja-JP" dirty="0">
                <a:solidFill>
                  <a:schemeClr val="accent1"/>
                </a:solidFill>
                <a:latin typeface="HGPｺﾞｼｯｸE" panose="020B0900000000000000" pitchFamily="50" charset="-128"/>
                <a:ea typeface="HGPｺﾞｼｯｸE" panose="020B0900000000000000" pitchFamily="50" charset="-128"/>
              </a:rPr>
              <a:t>   </a:t>
            </a:r>
            <a:r>
              <a:rPr lang="ja-JP" altLang="en-US" dirty="0">
                <a:solidFill>
                  <a:schemeClr val="accent1"/>
                </a:solidFill>
                <a:latin typeface="HGPｺﾞｼｯｸE" panose="020B0900000000000000" pitchFamily="50" charset="-128"/>
                <a:ea typeface="HGPｺﾞｼｯｸE" panose="020B0900000000000000" pitchFamily="50" charset="-128"/>
              </a:rPr>
              <a:t>ここで求められる、</a:t>
            </a:r>
            <a:r>
              <a:rPr lang="ja-JP" altLang="ja-JP" dirty="0">
                <a:solidFill>
                  <a:schemeClr val="accent1"/>
                </a:solidFill>
                <a:latin typeface="HGPｺﾞｼｯｸE" panose="020B0900000000000000" pitchFamily="50" charset="-128"/>
                <a:ea typeface="HGPｺﾞｼｯｸE" panose="020B0900000000000000" pitchFamily="50" charset="-128"/>
              </a:rPr>
              <a:t>学会のサポート、支援の例</a:t>
            </a:r>
            <a:r>
              <a:rPr lang="ja-JP" altLang="en-US" dirty="0">
                <a:solidFill>
                  <a:schemeClr val="accent1"/>
                </a:solidFill>
                <a:latin typeface="HGPｺﾞｼｯｸE" panose="020B0900000000000000" pitchFamily="50" charset="-128"/>
                <a:ea typeface="HGPｺﾞｼｯｸE" panose="020B0900000000000000" pitchFamily="50" charset="-128"/>
              </a:rPr>
              <a:t>としては、</a:t>
            </a:r>
            <a:endParaRPr lang="en-US" altLang="ja-JP" dirty="0">
              <a:solidFill>
                <a:schemeClr val="accent1"/>
              </a:solidFill>
              <a:latin typeface="HGPｺﾞｼｯｸE" panose="020B0900000000000000" pitchFamily="50" charset="-128"/>
              <a:ea typeface="HGPｺﾞｼｯｸE" panose="020B0900000000000000" pitchFamily="50" charset="-128"/>
            </a:endParaRPr>
          </a:p>
          <a:p>
            <a:r>
              <a:rPr lang="ja-JP" altLang="en-US" dirty="0">
                <a:solidFill>
                  <a:schemeClr val="accent1"/>
                </a:solidFill>
                <a:latin typeface="HGPｺﾞｼｯｸE" panose="020B0900000000000000" pitchFamily="50" charset="-128"/>
                <a:ea typeface="HGPｺﾞｼｯｸE" panose="020B0900000000000000" pitchFamily="50" charset="-128"/>
              </a:rPr>
              <a:t>　 </a:t>
            </a:r>
            <a:r>
              <a:rPr lang="ja-JP" altLang="ja-JP" dirty="0">
                <a:solidFill>
                  <a:schemeClr val="accent1"/>
                </a:solidFill>
                <a:latin typeface="HGPｺﾞｼｯｸE" panose="020B0900000000000000" pitchFamily="50" charset="-128"/>
                <a:ea typeface="HGPｺﾞｼｯｸE" panose="020B0900000000000000" pitchFamily="50" charset="-128"/>
              </a:rPr>
              <a:t>該当する委員会を主催する</a:t>
            </a:r>
            <a:r>
              <a:rPr lang="en-US" altLang="ja-JP" dirty="0">
                <a:solidFill>
                  <a:schemeClr val="accent1"/>
                </a:solidFill>
                <a:latin typeface="HGPｺﾞｼｯｸE" panose="020B0900000000000000" pitchFamily="50" charset="-128"/>
                <a:ea typeface="HGPｺﾞｼｯｸE" panose="020B0900000000000000" pitchFamily="50" charset="-128"/>
              </a:rPr>
              <a:t> Key Opinion Leader</a:t>
            </a:r>
            <a:r>
              <a:rPr lang="ja-JP" altLang="ja-JP" dirty="0">
                <a:solidFill>
                  <a:schemeClr val="accent1"/>
                </a:solidFill>
                <a:latin typeface="HGPｺﾞｼｯｸE" panose="020B0900000000000000" pitchFamily="50" charset="-128"/>
                <a:ea typeface="HGPｺﾞｼｯｸE" panose="020B0900000000000000" pitchFamily="50" charset="-128"/>
              </a:rPr>
              <a:t>である先生が</a:t>
            </a:r>
            <a:endParaRPr lang="en-US" altLang="ja-JP" dirty="0">
              <a:solidFill>
                <a:schemeClr val="accent1"/>
              </a:solidFill>
              <a:latin typeface="HGPｺﾞｼｯｸE" panose="020B0900000000000000" pitchFamily="50" charset="-128"/>
              <a:ea typeface="HGPｺﾞｼｯｸE" panose="020B0900000000000000" pitchFamily="50" charset="-128"/>
            </a:endParaRPr>
          </a:p>
          <a:p>
            <a:r>
              <a:rPr lang="ja-JP" altLang="en-US" dirty="0">
                <a:solidFill>
                  <a:schemeClr val="accent1"/>
                </a:solidFill>
                <a:latin typeface="HGPｺﾞｼｯｸE" panose="020B0900000000000000" pitchFamily="50" charset="-128"/>
                <a:ea typeface="HGPｺﾞｼｯｸE" panose="020B0900000000000000" pitchFamily="50" charset="-128"/>
              </a:rPr>
              <a:t>　 </a:t>
            </a:r>
            <a:r>
              <a:rPr lang="ja-JP" altLang="ja-JP" dirty="0">
                <a:solidFill>
                  <a:schemeClr val="accent1"/>
                </a:solidFill>
                <a:latin typeface="HGPｺﾞｼｯｸE" panose="020B0900000000000000" pitchFamily="50" charset="-128"/>
                <a:ea typeface="HGPｺﾞｼｯｸE" panose="020B0900000000000000" pitchFamily="50" charset="-128"/>
              </a:rPr>
              <a:t>研究分担者として参画してい</a:t>
            </a:r>
            <a:r>
              <a:rPr lang="ja-JP" altLang="en-US" dirty="0">
                <a:solidFill>
                  <a:schemeClr val="accent1"/>
                </a:solidFill>
                <a:latin typeface="HGPｺﾞｼｯｸE" panose="020B0900000000000000" pitchFamily="50" charset="-128"/>
                <a:ea typeface="HGPｺﾞｼｯｸE" panose="020B0900000000000000" pitchFamily="50" charset="-128"/>
              </a:rPr>
              <a:t>ことが挙げられます。</a:t>
            </a:r>
            <a:endParaRPr lang="ja-JP" altLang="ja-JP" dirty="0">
              <a:solidFill>
                <a:schemeClr val="accent1"/>
              </a:solidFill>
              <a:latin typeface="HGPｺﾞｼｯｸE" panose="020B0900000000000000" pitchFamily="50" charset="-128"/>
              <a:ea typeface="HGPｺﾞｼｯｸE" panose="020B0900000000000000" pitchFamily="50" charset="-128"/>
            </a:endParaRPr>
          </a:p>
          <a:p>
            <a:pPr>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   研究開発課題（ｂ）では、</a:t>
            </a:r>
            <a:endParaRPr lang="ja-JP" altLang="en-US" dirty="0">
              <a:solidFill>
                <a:srgbClr val="FF0000"/>
              </a:solidFill>
              <a:latin typeface="HGPｺﾞｼｯｸE" panose="020B0900000000000000" pitchFamily="50" charset="-128"/>
              <a:ea typeface="HGPｺﾞｼｯｸE" panose="020B0900000000000000" pitchFamily="50" charset="-128"/>
            </a:endParaRPr>
          </a:p>
          <a:p>
            <a:pPr>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　 共通基盤の整備・実証等を行う場合に、研究開発期間終了後も</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　 他のステークホルダーも利活用できる</a:t>
            </a:r>
            <a:r>
              <a:rPr lang="en-US" altLang="ja-JP" dirty="0">
                <a:solidFill>
                  <a:prstClr val="black"/>
                </a:solidFill>
                <a:latin typeface="HGPｺﾞｼｯｸE" panose="020B0900000000000000" pitchFamily="50" charset="-128"/>
                <a:ea typeface="HGPｺﾞｼｯｸE" panose="020B0900000000000000" pitchFamily="50" charset="-128"/>
              </a:rPr>
              <a:t>  </a:t>
            </a:r>
            <a:r>
              <a:rPr lang="ja-JP" altLang="en-US" dirty="0">
                <a:solidFill>
                  <a:prstClr val="black"/>
                </a:solidFill>
                <a:latin typeface="HGPｺﾞｼｯｸE" panose="020B0900000000000000" pitchFamily="50" charset="-128"/>
                <a:ea typeface="HGPｺﾞｼｯｸE" panose="020B0900000000000000" pitchFamily="50" charset="-128"/>
              </a:rPr>
              <a:t>持続的な運営体制を構築することが求められます。</a:t>
            </a:r>
          </a:p>
          <a:p>
            <a:endParaRPr kumimoji="1" lang="en-US" altLang="ja-JP" dirty="0"/>
          </a:p>
          <a:p>
            <a:r>
              <a:rPr kumimoji="1" lang="ja-JP" altLang="en-US" dirty="0"/>
              <a:t>以上が</a:t>
            </a:r>
            <a:r>
              <a:rPr kumimoji="1" lang="en-US" altLang="ja-JP" dirty="0"/>
              <a:t>､</a:t>
            </a:r>
            <a:r>
              <a:rPr kumimoji="1" lang="ja-JP" altLang="en-US" dirty="0"/>
              <a:t>応募にあたっての資格・要件となりますので</a:t>
            </a:r>
            <a:r>
              <a:rPr kumimoji="1" lang="en-US" altLang="ja-JP" dirty="0"/>
              <a:t>､ </a:t>
            </a:r>
            <a:r>
              <a:rPr kumimoji="1" lang="ja-JP" altLang="en-US" dirty="0"/>
              <a:t>提案書にもそのことがわかるように記載をお願いします。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58748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引き続きまして、</a:t>
            </a:r>
            <a:r>
              <a:rPr lang="ja-JP" altLang="en-US" dirty="0">
                <a:latin typeface="HGPｺﾞｼｯｸE" panose="020B0900000000000000" pitchFamily="50" charset="-128"/>
                <a:ea typeface="HGPｺﾞｼｯｸE" panose="020B0900000000000000" pitchFamily="50" charset="-128"/>
              </a:rPr>
              <a:t>応募方法と提出書類について説明します。</a:t>
            </a:r>
            <a:endParaRPr kumimoji="1" lang="ja-JP" altLang="en-US" dirty="0"/>
          </a:p>
          <a:p>
            <a:pPr>
              <a:lnSpc>
                <a:spcPts val="2278"/>
              </a:lnSpc>
            </a:pPr>
            <a:r>
              <a:rPr lang="ja-JP" altLang="en-US" dirty="0">
                <a:latin typeface="HGPｺﾞｼｯｸE" panose="020B0900000000000000" pitchFamily="50" charset="-128"/>
                <a:ea typeface="HGPｺﾞｼｯｸE" panose="020B0900000000000000" pitchFamily="50" charset="-128"/>
              </a:rPr>
              <a:t>応募は、</a:t>
            </a:r>
            <a:r>
              <a:rPr lang="en-US" altLang="ja-JP" dirty="0">
                <a:latin typeface="HGPｺﾞｼｯｸE" panose="020B0900000000000000" pitchFamily="50" charset="-128"/>
                <a:ea typeface="HGPｺﾞｼｯｸE" panose="020B0900000000000000" pitchFamily="50" charset="-128"/>
              </a:rPr>
              <a:t>e-Rad </a:t>
            </a:r>
            <a:r>
              <a:rPr lang="ja-JP" altLang="en-US" dirty="0">
                <a:latin typeface="HGPｺﾞｼｯｸE" panose="020B0900000000000000" pitchFamily="50" charset="-128"/>
                <a:ea typeface="HGPｺﾞｼｯｸE" panose="020B0900000000000000" pitchFamily="50" charset="-128"/>
              </a:rPr>
              <a:t>府省共通 研究開発 管理システム を通じて申請いただきます。</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b="1" dirty="0">
                <a:solidFill>
                  <a:schemeClr val="accent1"/>
                </a:solidFill>
                <a:latin typeface="HGPｺﾞｼｯｸE" panose="020B0900000000000000" pitchFamily="50" charset="-128"/>
                <a:ea typeface="HGPｺﾞｼｯｸE" panose="020B0900000000000000" pitchFamily="50" charset="-128"/>
              </a:rPr>
              <a:t>提出いただく書類は　こちらの様式１～３の</a:t>
            </a:r>
            <a:r>
              <a:rPr lang="en-US" altLang="ja-JP" b="1" dirty="0">
                <a:solidFill>
                  <a:schemeClr val="accent1"/>
                </a:solidFill>
                <a:latin typeface="HGPｺﾞｼｯｸE" panose="020B0900000000000000" pitchFamily="50" charset="-128"/>
                <a:ea typeface="HGPｺﾞｼｯｸE" panose="020B0900000000000000" pitchFamily="50" charset="-128"/>
              </a:rPr>
              <a:t>3</a:t>
            </a:r>
            <a:r>
              <a:rPr lang="ja-JP" altLang="en-US" b="1" dirty="0">
                <a:solidFill>
                  <a:schemeClr val="accent1"/>
                </a:solidFill>
                <a:latin typeface="HGPｺﾞｼｯｸE" panose="020B0900000000000000" pitchFamily="50" charset="-128"/>
                <a:ea typeface="HGPｺﾞｼｯｸE" panose="020B0900000000000000" pitchFamily="50" charset="-128"/>
              </a:rPr>
              <a:t>点となります。</a:t>
            </a:r>
            <a:endParaRPr lang="en-US" altLang="ja-JP" b="1" dirty="0">
              <a:solidFill>
                <a:schemeClr val="accent1"/>
              </a:solidFill>
              <a:latin typeface="HGPｺﾞｼｯｸE" panose="020B0900000000000000" pitchFamily="50" charset="-128"/>
              <a:ea typeface="HGPｺﾞｼｯｸE" panose="020B0900000000000000" pitchFamily="50" charset="-128"/>
            </a:endParaRPr>
          </a:p>
          <a:p>
            <a:pPr defTabSz="946678">
              <a:lnSpc>
                <a:spcPts val="2278"/>
              </a:lnSpc>
              <a:defRPr/>
            </a:pPr>
            <a:r>
              <a:rPr lang="ja-JP" altLang="en-US" dirty="0">
                <a:latin typeface="HGPｺﾞｼｯｸE" panose="020B0900000000000000" pitchFamily="50" charset="-128"/>
                <a:ea typeface="HGPｺﾞｼｯｸE" panose="020B0900000000000000" pitchFamily="50" charset="-128"/>
              </a:rPr>
              <a:t>詳細については</a:t>
            </a:r>
            <a:r>
              <a:rPr lang="en-US" altLang="ja-JP" sz="1100"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公募要領「第</a:t>
            </a:r>
            <a:r>
              <a:rPr lang="en-US" altLang="ja-JP" dirty="0">
                <a:latin typeface="HGPｺﾞｼｯｸE" panose="020B0900000000000000" pitchFamily="50" charset="-128"/>
                <a:ea typeface="HGPｺﾞｼｯｸE" panose="020B0900000000000000" pitchFamily="50" charset="-128"/>
              </a:rPr>
              <a:t>5</a:t>
            </a:r>
            <a:r>
              <a:rPr lang="ja-JP" altLang="en-US" dirty="0">
                <a:latin typeface="HGPｺﾞｼｯｸE" panose="020B0900000000000000" pitchFamily="50" charset="-128"/>
                <a:ea typeface="HGPｺﾞｼｯｸE" panose="020B0900000000000000" pitchFamily="50" charset="-128"/>
              </a:rPr>
              <a:t>章 提案書等の作成・提出方法」から 確認をお願います。</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提出方法としましては、 それぞれ</a:t>
            </a:r>
            <a:r>
              <a:rPr lang="en-US" altLang="ja-JP" b="1" dirty="0">
                <a:latin typeface="HGPｺﾞｼｯｸE" panose="020B0900000000000000" pitchFamily="50" charset="-128"/>
                <a:ea typeface="HGPｺﾞｼｯｸE" panose="020B0900000000000000" pitchFamily="50" charset="-128"/>
              </a:rPr>
              <a:t>PDF</a:t>
            </a:r>
            <a:r>
              <a:rPr lang="ja-JP" altLang="en-US" b="1" dirty="0">
                <a:solidFill>
                  <a:srgbClr val="000000"/>
                </a:solidFill>
                <a:latin typeface="HGPｺﾞｼｯｸE" panose="020B0900000000000000" pitchFamily="50" charset="-128"/>
                <a:ea typeface="HGPｺﾞｼｯｸE" panose="020B0900000000000000" pitchFamily="50" charset="-128"/>
              </a:rPr>
              <a:t>形式</a:t>
            </a:r>
            <a:r>
              <a:rPr lang="ja-JP" altLang="en-US" dirty="0">
                <a:latin typeface="HGPｺﾞｼｯｸE" panose="020B0900000000000000" pitchFamily="50" charset="-128"/>
                <a:ea typeface="HGPｺﾞｼｯｸE" panose="020B0900000000000000" pitchFamily="50" charset="-128"/>
              </a:rPr>
              <a:t>で作成いただき</a:t>
            </a: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計</a:t>
            </a:r>
            <a:r>
              <a:rPr lang="en-US" altLang="ja-JP" dirty="0">
                <a:latin typeface="HGPｺﾞｼｯｸE" panose="020B0900000000000000" pitchFamily="50" charset="-128"/>
                <a:ea typeface="HGPｺﾞｼｯｸE" panose="020B0900000000000000" pitchFamily="50" charset="-128"/>
              </a:rPr>
              <a:t>3</a:t>
            </a:r>
            <a:r>
              <a:rPr lang="ja-JP" altLang="en-US" dirty="0">
                <a:latin typeface="HGPｺﾞｼｯｸE" panose="020B0900000000000000" pitchFamily="50" charset="-128"/>
                <a:ea typeface="HGPｺﾞｼｯｸE" panose="020B0900000000000000" pitchFamily="50" charset="-128"/>
              </a:rPr>
              <a:t>ファイルを</a:t>
            </a:r>
            <a:r>
              <a:rPr lang="en-US" altLang="ja-JP" dirty="0">
                <a:solidFill>
                  <a:srgbClr val="000000"/>
                </a:solidFill>
                <a:latin typeface="HGPｺﾞｼｯｸE" panose="020B0900000000000000" pitchFamily="50" charset="-128"/>
                <a:ea typeface="HGPｺﾞｼｯｸE" panose="020B0900000000000000" pitchFamily="50" charset="-128"/>
              </a:rPr>
              <a:t>e-Rad</a:t>
            </a:r>
            <a:r>
              <a:rPr lang="ja-JP" altLang="en-US" dirty="0">
                <a:solidFill>
                  <a:srgbClr val="000000"/>
                </a:solidFill>
                <a:latin typeface="HGPｺﾞｼｯｸE" panose="020B0900000000000000" pitchFamily="50" charset="-128"/>
                <a:ea typeface="HGPｺﾞｼｯｸE" panose="020B0900000000000000" pitchFamily="50" charset="-128"/>
              </a:rPr>
              <a:t>宛へ</a:t>
            </a:r>
            <a:r>
              <a:rPr lang="ja-JP" altLang="en-US" dirty="0">
                <a:latin typeface="HGPｺﾞｼｯｸE" panose="020B0900000000000000" pitchFamily="50" charset="-128"/>
                <a:ea typeface="HGPｺﾞｼｯｸE" panose="020B0900000000000000" pitchFamily="50" charset="-128"/>
              </a:rPr>
              <a:t>提出してください。</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紙媒体の郵送は不要です。　なお</a:t>
            </a: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様式２については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代表機関、及び</a:t>
            </a:r>
            <a:r>
              <a:rPr lang="ja-JP" altLang="en-US" dirty="0">
                <a:solidFill>
                  <a:schemeClr val="accent1"/>
                </a:solidFill>
                <a:latin typeface="HGPｺﾞｼｯｸE" panose="020B0900000000000000" pitchFamily="50" charset="-128"/>
                <a:ea typeface="HGPｺﾞｼｯｸE" panose="020B0900000000000000" pitchFamily="50" charset="-128"/>
              </a:rPr>
              <a:t>全ての分担機関についても </a:t>
            </a:r>
            <a:r>
              <a:rPr lang="ja-JP" altLang="en-US" b="1" dirty="0">
                <a:solidFill>
                  <a:schemeClr val="accent1"/>
                </a:solidFill>
                <a:latin typeface="HGPｺﾞｼｯｸE" panose="020B0900000000000000" pitchFamily="50" charset="-128"/>
                <a:ea typeface="HGPｺﾞｼｯｸE" panose="020B0900000000000000" pitchFamily="50" charset="-128"/>
              </a:rPr>
              <a:t>公印を押印した承諾書</a:t>
            </a:r>
            <a:r>
              <a:rPr lang="ja-JP" altLang="en-US" dirty="0">
                <a:solidFill>
                  <a:schemeClr val="accent1"/>
                </a:solidFill>
                <a:latin typeface="HGPｺﾞｼｯｸE" panose="020B0900000000000000" pitchFamily="50" charset="-128"/>
                <a:ea typeface="HGPｺﾞｼｯｸE" panose="020B0900000000000000" pitchFamily="50" charset="-128"/>
              </a:rPr>
              <a:t> が必須</a:t>
            </a:r>
            <a:r>
              <a:rPr lang="ja-JP" altLang="en-US" dirty="0">
                <a:latin typeface="HGPｺﾞｼｯｸE" panose="020B0900000000000000" pitchFamily="50" charset="-128"/>
                <a:ea typeface="HGPｺﾞｼｯｸE" panose="020B0900000000000000" pitchFamily="50" charset="-128"/>
              </a:rPr>
              <a:t>となります。</a:t>
            </a:r>
            <a:endParaRPr lang="en-US" altLang="ja-JP" dirty="0">
              <a:latin typeface="HGPｺﾞｼｯｸE" panose="020B0900000000000000" pitchFamily="50" charset="-128"/>
              <a:ea typeface="HGPｺﾞｼｯｸE" panose="020B0900000000000000" pitchFamily="50" charset="-128"/>
            </a:endParaRPr>
          </a:p>
          <a:p>
            <a:pPr>
              <a:lnSpc>
                <a:spcPts val="1864"/>
              </a:lnSpc>
            </a:pPr>
            <a:r>
              <a:rPr lang="ja-JP" altLang="en-US" dirty="0">
                <a:solidFill>
                  <a:srgbClr val="6C4080"/>
                </a:solidFill>
                <a:latin typeface="HGPｺﾞｼｯｸE" panose="020B0900000000000000" pitchFamily="50" charset="-128"/>
                <a:ea typeface="HGPｺﾞｼｯｸE" panose="020B0900000000000000" pitchFamily="50" charset="-128"/>
              </a:rPr>
              <a:t>機関によっては</a:t>
            </a:r>
            <a:r>
              <a:rPr lang="en-US" altLang="ja-JP" dirty="0">
                <a:solidFill>
                  <a:srgbClr val="6C4080"/>
                </a:solidFill>
                <a:latin typeface="HGPｺﾞｼｯｸE" panose="020B0900000000000000" pitchFamily="50" charset="-128"/>
                <a:ea typeface="HGPｺﾞｼｯｸE" panose="020B0900000000000000" pitchFamily="50" charset="-128"/>
              </a:rPr>
              <a:t>､</a:t>
            </a:r>
            <a:r>
              <a:rPr lang="ja-JP" altLang="en-US" dirty="0">
                <a:solidFill>
                  <a:srgbClr val="6C4080"/>
                </a:solidFill>
                <a:latin typeface="HGPｺﾞｼｯｸE" panose="020B0900000000000000" pitchFamily="50" charset="-128"/>
                <a:ea typeface="HGPｺﾞｼｯｸE" panose="020B0900000000000000" pitchFamily="50" charset="-128"/>
              </a:rPr>
              <a:t>取得に数週間かかる場合があります。　</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a:lnSpc>
                <a:spcPts val="1864"/>
              </a:lnSpc>
            </a:pPr>
            <a:r>
              <a:rPr lang="ja-JP" altLang="en-US" dirty="0">
                <a:solidFill>
                  <a:srgbClr val="6C4080"/>
                </a:solidFill>
                <a:latin typeface="HGPｺﾞｼｯｸE" panose="020B0900000000000000" pitchFamily="50" charset="-128"/>
                <a:ea typeface="HGPｺﾞｼｯｸE" panose="020B0900000000000000" pitchFamily="50" charset="-128"/>
              </a:rPr>
              <a:t>あらかじめ十分な時間的余裕を持って 手続きいただきますようご注意ください。</a:t>
            </a:r>
            <a:endParaRPr lang="en-US" altLang="ja-JP" dirty="0">
              <a:latin typeface="HGPｺﾞｼｯｸE" panose="020B0900000000000000" pitchFamily="50" charset="-128"/>
              <a:ea typeface="HGPｺﾞｼｯｸE" panose="020B0900000000000000" pitchFamily="50" charset="-128"/>
            </a:endParaRPr>
          </a:p>
          <a:p>
            <a:pPr>
              <a:lnSpc>
                <a:spcPts val="2278"/>
              </a:lnSpc>
            </a:pPr>
            <a:r>
              <a:rPr lang="ja-JP" altLang="en-US" dirty="0">
                <a:latin typeface="HGPｺﾞｼｯｸE" panose="020B0900000000000000" pitchFamily="50" charset="-128"/>
                <a:ea typeface="HGPｺﾞｼｯｸE" panose="020B0900000000000000" pitchFamily="50" charset="-128"/>
              </a:rPr>
              <a:t>その他の依頼書類として、　</a:t>
            </a:r>
            <a:r>
              <a:rPr lang="ja-JP" altLang="ja-JP" b="1" dirty="0">
                <a:latin typeface="HGPｺﾞｼｯｸE" panose="020B0900000000000000" pitchFamily="50" charset="-128"/>
                <a:ea typeface="HGPｺﾞｼｯｸE" panose="020B0900000000000000" pitchFamily="50" charset="-128"/>
              </a:rPr>
              <a:t>参画機関の履行能力</a:t>
            </a:r>
            <a:r>
              <a:rPr lang="ja-JP" altLang="ja-JP" dirty="0">
                <a:latin typeface="HGPｺﾞｼｯｸE" panose="020B0900000000000000" pitchFamily="50" charset="-128"/>
                <a:ea typeface="HGPｺﾞｼｯｸE" panose="020B0900000000000000" pitchFamily="50" charset="-128"/>
              </a:rPr>
              <a:t>を確認するため、審査時に</a:t>
            </a:r>
            <a:r>
              <a:rPr lang="ja-JP" altLang="en-US" dirty="0">
                <a:latin typeface="HGPｺﾞｼｯｸE" panose="020B0900000000000000" pitchFamily="50" charset="-128"/>
                <a:ea typeface="HGPｺﾞｼｯｸE" panose="020B0900000000000000" pitchFamily="50" charset="-128"/>
              </a:rPr>
              <a:t>、</a:t>
            </a:r>
            <a:r>
              <a:rPr lang="ja-JP" altLang="ja-JP" dirty="0">
                <a:latin typeface="HGPｺﾞｼｯｸE" panose="020B0900000000000000" pitchFamily="50" charset="-128"/>
                <a:ea typeface="HGPｺﾞｼｯｸE" panose="020B0900000000000000" pitchFamily="50" charset="-128"/>
              </a:rPr>
              <a:t>主な事業内容、</a:t>
            </a:r>
            <a:r>
              <a:rPr lang="en-US" altLang="ja-JP" dirty="0">
                <a:latin typeface="HGPｺﾞｼｯｸE" panose="020B0900000000000000" pitchFamily="50" charset="-128"/>
                <a:ea typeface="HGPｺﾞｼｯｸE" panose="020B0900000000000000" pitchFamily="50" charset="-128"/>
              </a:rPr>
              <a:t> </a:t>
            </a:r>
            <a:r>
              <a:rPr lang="ja-JP" altLang="ja-JP" dirty="0">
                <a:solidFill>
                  <a:schemeClr val="accent1"/>
                </a:solidFill>
                <a:latin typeface="HGPｺﾞｼｯｸE" panose="020B0900000000000000" pitchFamily="50" charset="-128"/>
                <a:ea typeface="HGPｺﾞｼｯｸE" panose="020B0900000000000000" pitchFamily="50" charset="-128"/>
              </a:rPr>
              <a:t>資産</a:t>
            </a:r>
            <a:r>
              <a:rPr lang="en-US" altLang="ja-JP" dirty="0">
                <a:solidFill>
                  <a:schemeClr val="accent1"/>
                </a:solidFill>
                <a:latin typeface="HGPｺﾞｼｯｸE" panose="020B0900000000000000" pitchFamily="50" charset="-128"/>
                <a:ea typeface="HGPｺﾞｼｯｸE" panose="020B0900000000000000" pitchFamily="50" charset="-128"/>
              </a:rPr>
              <a:t> </a:t>
            </a:r>
            <a:r>
              <a:rPr lang="ja-JP" altLang="ja-JP" dirty="0">
                <a:solidFill>
                  <a:schemeClr val="accent1"/>
                </a:solidFill>
                <a:latin typeface="HGPｺﾞｼｯｸE" panose="020B0900000000000000" pitchFamily="50" charset="-128"/>
                <a:ea typeface="HGPｺﾞｼｯｸE" panose="020B0900000000000000" pitchFamily="50" charset="-128"/>
              </a:rPr>
              <a:t>及び負債等財務に関する</a:t>
            </a:r>
            <a:r>
              <a:rPr lang="ja-JP" altLang="en-US" dirty="0">
                <a:latin typeface="HGPｺﾞｼｯｸE" panose="020B0900000000000000" pitchFamily="50" charset="-128"/>
                <a:ea typeface="HGPｺﾞｼｯｸE" panose="020B0900000000000000" pitchFamily="50" charset="-128"/>
              </a:rPr>
              <a:t>資料の</a:t>
            </a:r>
            <a:r>
              <a:rPr lang="ja-JP" altLang="ja-JP" dirty="0">
                <a:latin typeface="HGPｺﾞｼｯｸE" panose="020B0900000000000000" pitchFamily="50" charset="-128"/>
                <a:ea typeface="HGPｺﾞｼｯｸE" panose="020B0900000000000000" pitchFamily="50" charset="-128"/>
              </a:rPr>
              <a:t>提出を求める</a:t>
            </a:r>
            <a:r>
              <a:rPr lang="ja-JP" altLang="en-US" dirty="0">
                <a:latin typeface="HGPｺﾞｼｯｸE" panose="020B0900000000000000" pitchFamily="50" charset="-128"/>
                <a:ea typeface="HGPｺﾞｼｯｸE" panose="020B0900000000000000" pitchFamily="50" charset="-128"/>
              </a:rPr>
              <a:t>場合</a:t>
            </a:r>
            <a:r>
              <a:rPr lang="ja-JP" altLang="ja-JP" dirty="0">
                <a:latin typeface="HGPｺﾞｼｯｸE" panose="020B0900000000000000" pitchFamily="50" charset="-128"/>
                <a:ea typeface="HGPｺﾞｼｯｸE" panose="020B0900000000000000" pitchFamily="50" charset="-128"/>
              </a:rPr>
              <a:t>がありますので､</a:t>
            </a:r>
            <a:r>
              <a:rPr lang="en-US" altLang="ja-JP" dirty="0">
                <a:latin typeface="HGPｺﾞｼｯｸE" panose="020B0900000000000000" pitchFamily="50" charset="-128"/>
                <a:ea typeface="HGPｺﾞｼｯｸE" panose="020B0900000000000000" pitchFamily="50" charset="-128"/>
              </a:rPr>
              <a:t> </a:t>
            </a:r>
            <a:r>
              <a:rPr lang="ja-JP" altLang="ja-JP" dirty="0">
                <a:solidFill>
                  <a:schemeClr val="accent1"/>
                </a:solidFill>
                <a:latin typeface="HGPｺﾞｼｯｸE" panose="020B0900000000000000" pitchFamily="50" charset="-128"/>
                <a:ea typeface="HGPｺﾞｼｯｸE" panose="020B0900000000000000" pitchFamily="50" charset="-128"/>
              </a:rPr>
              <a:t>応募にあたって</a:t>
            </a:r>
            <a:r>
              <a:rPr lang="ja-JP" altLang="en-US" dirty="0">
                <a:solidFill>
                  <a:schemeClr val="accent1"/>
                </a:solidFill>
                <a:latin typeface="HGPｺﾞｼｯｸE" panose="020B0900000000000000" pitchFamily="50" charset="-128"/>
                <a:ea typeface="HGPｺﾞｼｯｸE" panose="020B0900000000000000" pitchFamily="50" charset="-128"/>
              </a:rPr>
              <a:t>予め</a:t>
            </a:r>
            <a:r>
              <a:rPr lang="ja-JP" altLang="ja-JP" dirty="0">
                <a:solidFill>
                  <a:schemeClr val="accent1"/>
                </a:solidFill>
                <a:latin typeface="HGPｺﾞｼｯｸE" panose="020B0900000000000000" pitchFamily="50" charset="-128"/>
                <a:ea typeface="HGPｺﾞｼｯｸE" panose="020B0900000000000000" pitchFamily="50" charset="-128"/>
              </a:rPr>
              <a:t>準備</a:t>
            </a:r>
            <a:r>
              <a:rPr lang="ja-JP" altLang="ja-JP" dirty="0">
                <a:latin typeface="HGPｺﾞｼｯｸE" panose="020B0900000000000000" pitchFamily="50" charset="-128"/>
                <a:ea typeface="HGPｺﾞｼｯｸE" panose="020B0900000000000000" pitchFamily="50" charset="-128"/>
              </a:rPr>
              <a:t>をお願いします。</a:t>
            </a:r>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9</a:t>
            </a:fld>
            <a:endParaRPr kumimoji="1" lang="ja-JP" altLang="en-US"/>
          </a:p>
        </p:txBody>
      </p:sp>
    </p:spTree>
    <p:extLst>
      <p:ext uri="{BB962C8B-B14F-4D97-AF65-F5344CB8AC3E}">
        <p14:creationId xmlns:p14="http://schemas.microsoft.com/office/powerpoint/2010/main" val="37008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19138" y="2110153"/>
            <a:ext cx="7281862" cy="1167055"/>
          </a:xfrm>
          <a:prstGeom prst="rect">
            <a:avLst/>
          </a:prstGeom>
        </p:spPr>
        <p:txBody>
          <a:bodyPr anchor="b"/>
          <a:lstStyle>
            <a:lvl1pPr algn="l">
              <a:defRPr sz="3600" b="1">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defRPr>
            </a:lvl1pPr>
          </a:lstStyle>
          <a:p>
            <a:r>
              <a:rPr kumimoji="1" lang="en-US" altLang="ja-JP" dirty="0"/>
              <a:t>AMED</a:t>
            </a:r>
            <a:r>
              <a:rPr kumimoji="1" lang="ja-JP" altLang="en-US" dirty="0"/>
              <a:t>プレゼンテーション用</a:t>
            </a:r>
            <a:br>
              <a:rPr kumimoji="1" lang="en-US" altLang="ja-JP" dirty="0"/>
            </a:br>
            <a:r>
              <a:rPr kumimoji="1" lang="ja-JP" altLang="en-US" dirty="0"/>
              <a:t>スライド雛形</a:t>
            </a:r>
          </a:p>
        </p:txBody>
      </p:sp>
      <p:sp>
        <p:nvSpPr>
          <p:cNvPr id="3" name="サブタイトル 2"/>
          <p:cNvSpPr>
            <a:spLocks noGrp="1"/>
          </p:cNvSpPr>
          <p:nvPr>
            <p:ph type="subTitle" idx="1" hasCustomPrompt="1"/>
          </p:nvPr>
        </p:nvSpPr>
        <p:spPr>
          <a:xfrm>
            <a:off x="2029265" y="3620300"/>
            <a:ext cx="6858000" cy="439584"/>
          </a:xfrm>
          <a:prstGeom prst="rect">
            <a:avLst/>
          </a:prstGeom>
        </p:spPr>
        <p:txBody>
          <a:bodyPr/>
          <a:lstStyle>
            <a:lvl1pPr marL="0" indent="0" algn="r">
              <a:buNone/>
              <a:defRPr sz="1800">
                <a:latin typeface="HGPｺﾞｼｯｸM" panose="020B0600000000000000" pitchFamily="50" charset="-128"/>
                <a:ea typeface="HGPｺﾞｼｯｸM" panose="020B06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solidFill>
                  <a:schemeClr val="tx1"/>
                </a:solidFill>
                <a:latin typeface="HGSｺﾞｼｯｸM" panose="020B0600000000000000" pitchFamily="50" charset="-128"/>
                <a:ea typeface="HGSｺﾞｼｯｸM" panose="020B0600000000000000" pitchFamily="50" charset="-128"/>
              </a:rPr>
              <a:t>日本医療研究開発機構　</a:t>
            </a:r>
            <a:r>
              <a:rPr kumimoji="1" lang="ja-JP" altLang="en-US" dirty="0"/>
              <a:t>平成</a:t>
            </a:r>
            <a:r>
              <a:rPr kumimoji="1" lang="en-US" altLang="ja-JP" dirty="0"/>
              <a:t>27</a:t>
            </a:r>
            <a:r>
              <a:rPr kumimoji="1" lang="ja-JP" altLang="en-US" dirty="0"/>
              <a:t>年</a:t>
            </a:r>
            <a:r>
              <a:rPr kumimoji="1" lang="en-US" altLang="ja-JP" dirty="0"/>
              <a:t>4</a:t>
            </a:r>
            <a:r>
              <a:rPr kumimoji="1" lang="ja-JP" altLang="en-US" dirty="0"/>
              <a:t>月</a:t>
            </a:r>
            <a:r>
              <a:rPr kumimoji="1" lang="en-US" altLang="ja-JP" dirty="0"/>
              <a:t>14</a:t>
            </a:r>
            <a:r>
              <a:rPr kumimoji="1" lang="ja-JP" altLang="en-US" dirty="0"/>
              <a:t>日</a:t>
            </a:r>
          </a:p>
        </p:txBody>
      </p:sp>
      <p:cxnSp>
        <p:nvCxnSpPr>
          <p:cNvPr id="8" name="直線コネクタ 7"/>
          <p:cNvCxnSpPr/>
          <p:nvPr/>
        </p:nvCxnSpPr>
        <p:spPr>
          <a:xfrm>
            <a:off x="716555" y="3439623"/>
            <a:ext cx="8066087"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90554158"/>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453">
          <p15:clr>
            <a:srgbClr val="FBAE40"/>
          </p15:clr>
        </p15:guide>
        <p15:guide id="4" orient="horz" pos="40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中ページタイトル下線ありバージョ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33230" y="421396"/>
            <a:ext cx="7886700" cy="798976"/>
          </a:xfrm>
          <a:prstGeom prst="rect">
            <a:avLst/>
          </a:prstGeom>
        </p:spPr>
        <p:txBody>
          <a:bodyPr/>
          <a:lstStyle/>
          <a:p>
            <a:r>
              <a:rPr kumimoji="1" lang="ja-JP" altLang="en-US" dirty="0"/>
              <a:t>マスター タイトルの書式設定</a:t>
            </a:r>
            <a:br>
              <a:rPr kumimoji="1" lang="en-US" altLang="ja-JP" dirty="0"/>
            </a:br>
            <a:r>
              <a:rPr lang="en-US" altLang="ja-JP" dirty="0"/>
              <a:t>HGM</a:t>
            </a:r>
            <a:r>
              <a:rPr lang="ja-JP" altLang="en-US" dirty="0"/>
              <a:t>ゴシック</a:t>
            </a:r>
            <a:r>
              <a:rPr lang="en-US" altLang="ja-JP" dirty="0"/>
              <a:t>M</a:t>
            </a:r>
            <a:r>
              <a:rPr lang="ja-JP" altLang="en-US" dirty="0"/>
              <a:t>　サイズは</a:t>
            </a:r>
            <a:r>
              <a:rPr lang="en-US" altLang="ja-JP" dirty="0"/>
              <a:t>24PT</a:t>
            </a:r>
            <a:endParaRPr kumimoji="1" lang="ja-JP" altLang="en-US" dirty="0"/>
          </a:p>
        </p:txBody>
      </p:sp>
      <p:cxnSp>
        <p:nvCxnSpPr>
          <p:cNvPr id="4" name="直線コネクタ 3"/>
          <p:cNvCxnSpPr/>
          <p:nvPr/>
        </p:nvCxnSpPr>
        <p:spPr>
          <a:xfrm>
            <a:off x="395288" y="970981"/>
            <a:ext cx="8389937"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
        <p:nvSpPr>
          <p:cNvPr id="5" name="Text Placeholder 2"/>
          <p:cNvSpPr>
            <a:spLocks noGrp="1"/>
          </p:cNvSpPr>
          <p:nvPr>
            <p:ph idx="1"/>
          </p:nvPr>
        </p:nvSpPr>
        <p:spPr>
          <a:xfrm>
            <a:off x="395288" y="1505582"/>
            <a:ext cx="8353424" cy="467172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84008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ページタイトル下線なしバージョ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95288" y="379194"/>
            <a:ext cx="7886700" cy="774358"/>
          </a:xfrm>
          <a:prstGeom prst="rect">
            <a:avLst/>
          </a:prstGeom>
        </p:spPr>
        <p:txBody>
          <a:bodyPr/>
          <a:lstStyle/>
          <a:p>
            <a:r>
              <a:rPr lang="ja-JP" altLang="en-US" dirty="0"/>
              <a:t>マスター タイトルの書式設定（下線なしバージョン）</a:t>
            </a:r>
            <a:br>
              <a:rPr lang="en-US" altLang="ja-JP" dirty="0"/>
            </a:br>
            <a:r>
              <a:rPr lang="en-US" altLang="ja-JP" dirty="0"/>
              <a:t>HGM</a:t>
            </a:r>
            <a:r>
              <a:rPr lang="ja-JP" altLang="en-US" dirty="0"/>
              <a:t>ゴシック</a:t>
            </a:r>
            <a:r>
              <a:rPr lang="en-US" altLang="ja-JP" dirty="0"/>
              <a:t>M</a:t>
            </a:r>
            <a:r>
              <a:rPr lang="ja-JP" altLang="en-US" dirty="0"/>
              <a:t>　サイズは</a:t>
            </a:r>
            <a:r>
              <a:rPr lang="en-US" altLang="ja-JP" dirty="0"/>
              <a:t>24PT</a:t>
            </a:r>
            <a:endParaRPr kumimoji="1" lang="ja-JP" altLang="en-US" dirty="0"/>
          </a:p>
        </p:txBody>
      </p:sp>
      <p:sp>
        <p:nvSpPr>
          <p:cNvPr id="5" name="Text Placeholder 2"/>
          <p:cNvSpPr>
            <a:spLocks noGrp="1"/>
          </p:cNvSpPr>
          <p:nvPr>
            <p:ph idx="1"/>
          </p:nvPr>
        </p:nvSpPr>
        <p:spPr>
          <a:xfrm>
            <a:off x="395288" y="1505582"/>
            <a:ext cx="8353424" cy="467172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417034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B804DA-2388-4551-8676-28CA3CDB9F8F}" type="datetimeFigureOut">
              <a:rPr kumimoji="1" lang="ja-JP" altLang="en-US" smtClean="0"/>
              <a:t>2021/2/8</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6173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8764" y="242224"/>
            <a:ext cx="663878" cy="667447"/>
          </a:xfrm>
          <a:prstGeom prst="rect">
            <a:avLst/>
          </a:prstGeom>
        </p:spPr>
      </p:pic>
      <p:sp>
        <p:nvSpPr>
          <p:cNvPr id="4" name="テキスト プレースホルダー 2"/>
          <p:cNvSpPr txBox="1">
            <a:spLocks/>
          </p:cNvSpPr>
          <p:nvPr/>
        </p:nvSpPr>
        <p:spPr>
          <a:xfrm>
            <a:off x="229028" y="6588462"/>
            <a:ext cx="6371272" cy="166199"/>
          </a:xfrm>
          <a:prstGeom prst="rect">
            <a:avLst/>
          </a:prstGeom>
        </p:spPr>
        <p:txBody>
          <a:bodyPr tIns="0" bIns="0">
            <a:spAutoFit/>
          </a:bodyPr>
          <a:lstStyle>
            <a:lvl1pPr marL="0" indent="0" algn="l" defTabSz="914400" rtl="0" eaLnBrk="1" latinLnBrk="0" hangingPunct="1">
              <a:lnSpc>
                <a:spcPct val="90000"/>
              </a:lnSpc>
              <a:spcBef>
                <a:spcPts val="1000"/>
              </a:spcBef>
              <a:buFontTx/>
              <a:buNone/>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Copyright 2021 Japan</a:t>
            </a:r>
            <a:r>
              <a:rPr lang="ja-JP" altLang="en-US" dirty="0"/>
              <a:t> </a:t>
            </a:r>
            <a:r>
              <a:rPr lang="en-US" altLang="ja-JP" dirty="0"/>
              <a:t>Agency</a:t>
            </a:r>
            <a:r>
              <a:rPr lang="ja-JP" altLang="en-US" dirty="0"/>
              <a:t> </a:t>
            </a:r>
            <a:r>
              <a:rPr lang="en-US" altLang="ja-JP" dirty="0"/>
              <a:t>for</a:t>
            </a:r>
            <a:r>
              <a:rPr lang="ja-JP" altLang="en-US" dirty="0"/>
              <a:t> </a:t>
            </a:r>
            <a:r>
              <a:rPr lang="en-US" altLang="ja-JP" dirty="0"/>
              <a:t>Medical</a:t>
            </a:r>
            <a:r>
              <a:rPr lang="ja-JP" altLang="en-US" dirty="0"/>
              <a:t> </a:t>
            </a:r>
            <a:r>
              <a:rPr lang="en-US" altLang="ja-JP" dirty="0"/>
              <a:t>Research</a:t>
            </a:r>
            <a:r>
              <a:rPr lang="ja-JP" altLang="en-US" dirty="0"/>
              <a:t> </a:t>
            </a:r>
            <a:r>
              <a:rPr lang="en-US" altLang="ja-JP" dirty="0"/>
              <a:t>and</a:t>
            </a:r>
            <a:r>
              <a:rPr lang="ja-JP" altLang="en-US" dirty="0"/>
              <a:t> </a:t>
            </a:r>
            <a:r>
              <a:rPr lang="en-US" altLang="ja-JP" dirty="0"/>
              <a:t>Development. All Rights Reserved.</a:t>
            </a:r>
            <a:endParaRPr lang="ja-JP" altLang="en-US" dirty="0"/>
          </a:p>
        </p:txBody>
      </p:sp>
      <p:sp>
        <p:nvSpPr>
          <p:cNvPr id="6" name="スライド番号プレースホルダー 5"/>
          <p:cNvSpPr txBox="1">
            <a:spLocks/>
          </p:cNvSpPr>
          <p:nvPr userDrawn="1"/>
        </p:nvSpPr>
        <p:spPr>
          <a:xfrm>
            <a:off x="6795864" y="635810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3FA57C-AB59-4833-AF31-95C44D5249F2}" type="slidenum">
              <a:rPr lang="ja-JP" altLang="en-US" sz="2400" baseline="0" smtClean="0">
                <a:solidFill>
                  <a:prstClr val="black">
                    <a:tint val="75000"/>
                  </a:prstClr>
                </a:solidFill>
              </a:rPr>
              <a:pPr/>
              <a:t>‹#›</a:t>
            </a:fld>
            <a:endParaRPr lang="ja-JP" altLang="en-US" sz="2400" baseline="0" dirty="0">
              <a:solidFill>
                <a:prstClr val="black">
                  <a:tint val="75000"/>
                </a:prstClr>
              </a:solidFill>
            </a:endParaRPr>
          </a:p>
        </p:txBody>
      </p:sp>
    </p:spTree>
    <p:extLst>
      <p:ext uri="{BB962C8B-B14F-4D97-AF65-F5344CB8AC3E}">
        <p14:creationId xmlns:p14="http://schemas.microsoft.com/office/powerpoint/2010/main" val="2439972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p:titleStyle>
    <p:bodyStyle>
      <a:lvl1pPr marL="0" indent="0" algn="ctr" defTabSz="914400" rtl="0" eaLnBrk="1" latinLnBrk="0" hangingPunct="1">
        <a:lnSpc>
          <a:spcPct val="90000"/>
        </a:lnSpc>
        <a:spcBef>
          <a:spcPts val="1000"/>
        </a:spcBef>
        <a:buFontTx/>
        <a:buNone/>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388097"/>
            <a:ext cx="7933480" cy="436017"/>
          </a:xfrm>
        </p:spPr>
        <p:txBody>
          <a:bodyPr tIns="0" bIns="0" anchor="t" anchorCtr="0">
            <a:spAutoFit/>
          </a:bodyPr>
          <a:lstStyle/>
          <a:p>
            <a:pPr>
              <a:lnSpc>
                <a:spcPts val="3400"/>
              </a:lnSpc>
            </a:pPr>
            <a:r>
              <a:rPr lang="ja-JP" altLang="en-US" sz="2900" b="0" u="sng" dirty="0">
                <a:effectLst/>
                <a:latin typeface="HGPｺﾞｼｯｸE" panose="020B0900000000000000" pitchFamily="50" charset="-128"/>
                <a:ea typeface="HGPｺﾞｼｯｸE" panose="020B0900000000000000" pitchFamily="50" charset="-128"/>
              </a:rPr>
              <a:t>基盤技術開発プロジェクト</a:t>
            </a:r>
            <a:endParaRPr kumimoji="1" lang="ja-JP" altLang="en-US" sz="2900" b="0" u="sng" dirty="0">
              <a:effectLst/>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788490" y="5143354"/>
            <a:ext cx="5923416" cy="707886"/>
          </a:xfrm>
          <a:prstGeom prst="rect">
            <a:avLst/>
          </a:prstGeom>
          <a:noFill/>
        </p:spPr>
        <p:txBody>
          <a:bodyPr wrap="none" rtlCol="0">
            <a:spAutoFit/>
          </a:bodyPr>
          <a:lstStyle/>
          <a:p>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国立研究開発法人日本医療研究開発機構（</a:t>
            </a:r>
            <a:r>
              <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AMED</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2000" dirty="0">
                <a:latin typeface="HGPｺﾞｼｯｸM" panose="020B0600000000000000" pitchFamily="50" charset="-128"/>
                <a:ea typeface="HGPｺﾞｼｯｸM" panose="020B0600000000000000" pitchFamily="50" charset="-128"/>
                <a:cs typeface="メイリオ" panose="020B0604030504040204" pitchFamily="50" charset="-128"/>
              </a:rPr>
              <a:t>医療機器・ヘルスケア事業部 医療機器研究開発課</a:t>
            </a:r>
            <a:endPar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 name="タイトル 1"/>
          <p:cNvSpPr txBox="1">
            <a:spLocks/>
          </p:cNvSpPr>
          <p:nvPr/>
        </p:nvSpPr>
        <p:spPr>
          <a:xfrm>
            <a:off x="803238" y="1839762"/>
            <a:ext cx="8245512" cy="378950"/>
          </a:xfrm>
          <a:prstGeom prst="rect">
            <a:avLst/>
          </a:prstGeom>
        </p:spPr>
        <p:txBody>
          <a:bodyPr wrap="square"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400" b="0" u="sng" dirty="0">
                <a:effectLst/>
                <a:latin typeface="HGPｺﾞｼｯｸE" panose="020B0900000000000000" pitchFamily="50" charset="-128"/>
                <a:ea typeface="HGPｺﾞｼｯｸE" panose="020B0900000000000000" pitchFamily="50" charset="-128"/>
              </a:rPr>
              <a:t>医療機器等における先進的研究開発</a:t>
            </a:r>
            <a:r>
              <a:rPr lang="ja-JP" altLang="en-US" sz="2000" b="0" u="sng" dirty="0">
                <a:effectLst/>
                <a:latin typeface="HGPｺﾞｼｯｸE" panose="020B0900000000000000" pitchFamily="50" charset="-128"/>
                <a:ea typeface="HGPｺﾞｼｯｸE" panose="020B0900000000000000" pitchFamily="50" charset="-128"/>
              </a:rPr>
              <a:t>・</a:t>
            </a:r>
            <a:r>
              <a:rPr lang="ja-JP" altLang="en-US" sz="2400" b="0" u="sng" dirty="0">
                <a:effectLst/>
                <a:latin typeface="HGPｺﾞｼｯｸE" panose="020B0900000000000000" pitchFamily="50" charset="-128"/>
                <a:ea typeface="HGPｺﾞｼｯｸE" panose="020B0900000000000000" pitchFamily="50" charset="-128"/>
              </a:rPr>
              <a:t>開発体制強靭化事業</a:t>
            </a:r>
          </a:p>
        </p:txBody>
      </p:sp>
      <p:sp>
        <p:nvSpPr>
          <p:cNvPr id="8" name="タイトル 1"/>
          <p:cNvSpPr txBox="1">
            <a:spLocks/>
          </p:cNvSpPr>
          <p:nvPr/>
        </p:nvSpPr>
        <p:spPr>
          <a:xfrm>
            <a:off x="788490" y="2888203"/>
            <a:ext cx="4582500" cy="436017"/>
          </a:xfrm>
          <a:prstGeom prst="rect">
            <a:avLst/>
          </a:prstGeom>
        </p:spPr>
        <p:txBody>
          <a:bodyPr wrap="square"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900" b="0" dirty="0">
                <a:effectLst/>
                <a:latin typeface="HGPｺﾞｼｯｸE" panose="020B0900000000000000" pitchFamily="50" charset="-128"/>
                <a:ea typeface="HGPｺﾞｼｯｸE" panose="020B0900000000000000" pitchFamily="50" charset="-128"/>
              </a:rPr>
              <a:t>公募説明資料 </a:t>
            </a:r>
            <a:r>
              <a:rPr lang="en-US" altLang="ja-JP" sz="2900" b="0" dirty="0">
                <a:effectLst/>
                <a:latin typeface="HGPｺﾞｼｯｸE" panose="020B0900000000000000" pitchFamily="50" charset="-128"/>
                <a:ea typeface="HGPｺﾞｼｯｸE" panose="020B0900000000000000" pitchFamily="50" charset="-128"/>
              </a:rPr>
              <a:t>(2/2)</a:t>
            </a:r>
            <a:endParaRPr lang="ja-JP" altLang="en-US" sz="2900" b="0" dirty="0">
              <a:effectLst/>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815384" y="4710483"/>
            <a:ext cx="1593706" cy="400110"/>
          </a:xfrm>
          <a:prstGeom prst="rect">
            <a:avLst/>
          </a:prstGeom>
          <a:noFill/>
        </p:spPr>
        <p:txBody>
          <a:bodyPr wrap="none" rtlCol="0">
            <a:spAutoFit/>
          </a:bodyPr>
          <a:lstStyle/>
          <a:p>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令和</a:t>
            </a:r>
            <a:r>
              <a:rPr lang="en-US" altLang="ja-JP" sz="2000" dirty="0">
                <a:latin typeface="HGPｺﾞｼｯｸM" panose="020B0600000000000000" pitchFamily="50" charset="-128"/>
                <a:ea typeface="HGPｺﾞｼｯｸM" panose="020B0600000000000000" pitchFamily="50" charset="-128"/>
                <a:cs typeface="メイリオ" panose="020B0604030504040204" pitchFamily="50" charset="-128"/>
              </a:rPr>
              <a:t>3</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年 </a:t>
            </a:r>
            <a:r>
              <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2</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月</a:t>
            </a:r>
          </a:p>
        </p:txBody>
      </p:sp>
      <p:sp>
        <p:nvSpPr>
          <p:cNvPr id="9" name="タイトル 1">
            <a:extLst>
              <a:ext uri="{FF2B5EF4-FFF2-40B4-BE49-F238E27FC236}">
                <a16:creationId xmlns:a16="http://schemas.microsoft.com/office/drawing/2014/main" id="{A7C61413-85FD-4594-BF7B-67C5502D79EF}"/>
              </a:ext>
            </a:extLst>
          </p:cNvPr>
          <p:cNvSpPr txBox="1">
            <a:spLocks/>
          </p:cNvSpPr>
          <p:nvPr/>
        </p:nvSpPr>
        <p:spPr>
          <a:xfrm>
            <a:off x="803238" y="1425381"/>
            <a:ext cx="2367665" cy="383246"/>
          </a:xfrm>
          <a:prstGeom prst="rect">
            <a:avLst/>
          </a:prstGeom>
        </p:spPr>
        <p:txBody>
          <a:bodyPr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400" b="0" dirty="0">
                <a:effectLst/>
                <a:latin typeface="HGPｺﾞｼｯｸE" panose="020B0900000000000000" pitchFamily="50" charset="-128"/>
                <a:ea typeface="HGPｺﾞｼｯｸE" panose="020B0900000000000000" pitchFamily="50" charset="-128"/>
              </a:rPr>
              <a:t>令和</a:t>
            </a:r>
            <a:r>
              <a:rPr lang="en-US" altLang="ja-JP" sz="2400" b="0" dirty="0">
                <a:effectLst/>
                <a:latin typeface="HGPｺﾞｼｯｸE" panose="020B0900000000000000" pitchFamily="50" charset="-128"/>
                <a:ea typeface="HGPｺﾞｼｯｸE" panose="020B0900000000000000" pitchFamily="50" charset="-128"/>
              </a:rPr>
              <a:t>3</a:t>
            </a:r>
            <a:r>
              <a:rPr lang="ja-JP" altLang="en-US" sz="2400" b="0" dirty="0">
                <a:effectLst/>
                <a:latin typeface="HGPｺﾞｼｯｸE" panose="020B0900000000000000" pitchFamily="50" charset="-128"/>
                <a:ea typeface="HGPｺﾞｼｯｸE" panose="020B0900000000000000" pitchFamily="50" charset="-128"/>
              </a:rPr>
              <a:t>年度</a:t>
            </a:r>
          </a:p>
        </p:txBody>
      </p:sp>
    </p:spTree>
    <p:extLst>
      <p:ext uri="{BB962C8B-B14F-4D97-AF65-F5344CB8AC3E}">
        <p14:creationId xmlns:p14="http://schemas.microsoft.com/office/powerpoint/2010/main" val="2096478664"/>
      </p:ext>
    </p:extLst>
  </p:cSld>
  <p:clrMapOvr>
    <a:masterClrMapping/>
  </p:clrMapOvr>
  <mc:AlternateContent xmlns:mc="http://schemas.openxmlformats.org/markup-compatibility/2006" xmlns:p14="http://schemas.microsoft.com/office/powerpoint/2010/main">
    <mc:Choice Requires="p14">
      <p:transition spd="slow" p14:dur="1500" advClick="0" advTm="1000">
        <p:push dir="u"/>
      </p:transition>
    </mc:Choice>
    <mc:Fallback xmlns="">
      <p:transition spd="slow" advClick="0" advTm="100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46600" y="1718254"/>
            <a:ext cx="8325926" cy="540000"/>
          </a:xfrm>
          <a:prstGeom prst="rect">
            <a:avLst/>
          </a:prstGeom>
          <a:solidFill>
            <a:srgbClr val="E1D8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公募期間と選考スケジュール</a:t>
            </a:r>
          </a:p>
        </p:txBody>
      </p:sp>
      <p:graphicFrame>
        <p:nvGraphicFramePr>
          <p:cNvPr id="5" name="表 4"/>
          <p:cNvGraphicFramePr>
            <a:graphicFrameLocks noGrp="1"/>
          </p:cNvGraphicFramePr>
          <p:nvPr>
            <p:extLst>
              <p:ext uri="{D42A27DB-BD31-4B8C-83A1-F6EECF244321}">
                <p14:modId xmlns:p14="http://schemas.microsoft.com/office/powerpoint/2010/main" val="34811559"/>
              </p:ext>
            </p:extLst>
          </p:nvPr>
        </p:nvGraphicFramePr>
        <p:xfrm>
          <a:off x="385984" y="3522825"/>
          <a:ext cx="7757891" cy="2418787"/>
        </p:xfrm>
        <a:graphic>
          <a:graphicData uri="http://schemas.openxmlformats.org/drawingml/2006/table">
            <a:tbl>
              <a:tblPr firstRow="1" bandRow="1">
                <a:tableStyleId>{5C22544A-7EE6-4342-B048-85BDC9FD1C3A}</a:tableStyleId>
              </a:tblPr>
              <a:tblGrid>
                <a:gridCol w="2588834">
                  <a:extLst>
                    <a:ext uri="{9D8B030D-6E8A-4147-A177-3AD203B41FA5}">
                      <a16:colId xmlns:a16="http://schemas.microsoft.com/office/drawing/2014/main" val="20000"/>
                    </a:ext>
                  </a:extLst>
                </a:gridCol>
                <a:gridCol w="5169057">
                  <a:extLst>
                    <a:ext uri="{9D8B030D-6E8A-4147-A177-3AD203B41FA5}">
                      <a16:colId xmlns:a16="http://schemas.microsoft.com/office/drawing/2014/main" val="20001"/>
                    </a:ext>
                  </a:extLst>
                </a:gridCol>
              </a:tblGrid>
              <a:tr h="391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PｺﾞｼｯｸE" panose="020B0900000000000000" pitchFamily="50" charset="-128"/>
                          <a:ea typeface="HGPｺﾞｼｯｸE" panose="020B0900000000000000" pitchFamily="50" charset="-128"/>
                        </a:rPr>
                        <a:t>項　目</a:t>
                      </a:r>
                    </a:p>
                  </a:txBody>
                  <a:tcPr marL="72000" marR="36000" marT="36000" marB="36000">
                    <a:solidFill>
                      <a:srgbClr val="3793C6"/>
                    </a:solidFill>
                  </a:tcPr>
                </a:tc>
                <a:tc>
                  <a:txBody>
                    <a:bodyPr/>
                    <a:lstStyle/>
                    <a:p>
                      <a:pPr algn="ctr"/>
                      <a:r>
                        <a:rPr kumimoji="1" lang="ja-JP" altLang="en-US" sz="1600" dirty="0">
                          <a:latin typeface="HGPｺﾞｼｯｸE" panose="020B0900000000000000" pitchFamily="50" charset="-128"/>
                          <a:ea typeface="HGPｺﾞｼｯｸE" panose="020B0900000000000000" pitchFamily="50" charset="-128"/>
                        </a:rPr>
                        <a:t>　時　期 ／ 日　程</a:t>
                      </a:r>
                    </a:p>
                  </a:txBody>
                  <a:tcPr marL="72000" marR="36000" marT="36000" marB="36000">
                    <a:solidFill>
                      <a:srgbClr val="3793C6"/>
                    </a:solidFill>
                  </a:tcPr>
                </a:tc>
                <a:extLst>
                  <a:ext uri="{0D108BD9-81ED-4DB2-BD59-A6C34878D82A}">
                    <a16:rowId xmlns:a16="http://schemas.microsoft.com/office/drawing/2014/main" val="10000"/>
                  </a:ext>
                </a:extLst>
              </a:tr>
              <a:tr h="506853">
                <a:tc>
                  <a:txBody>
                    <a:bodyPr/>
                    <a:lstStyle/>
                    <a:p>
                      <a:pPr algn="l"/>
                      <a:r>
                        <a:rPr lang="ja-JP" altLang="en-US" sz="1600" dirty="0">
                          <a:latin typeface="HGPｺﾞｼｯｸE" panose="020B0900000000000000" pitchFamily="50" charset="-128"/>
                          <a:ea typeface="HGPｺﾞｼｯｸE" panose="020B0900000000000000" pitchFamily="50" charset="-128"/>
                        </a:rPr>
                        <a:t>　書面審査</a:t>
                      </a:r>
                    </a:p>
                  </a:txBody>
                  <a:tcPr anchor="ctr">
                    <a:solidFill>
                      <a:srgbClr val="E9EDF4"/>
                    </a:solidFill>
                  </a:tcPr>
                </a:tc>
                <a:tc>
                  <a:txBody>
                    <a:bodyPr/>
                    <a:lstStyle/>
                    <a:p>
                      <a:pPr algn="just" fontAlgn="ct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令和</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年</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月中旬～</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月下旬</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　（予定）</a:t>
                      </a:r>
                    </a:p>
                  </a:txBody>
                  <a:tcPr marL="108000" marR="7620" marT="7620" marB="0" anchor="ctr">
                    <a:solidFill>
                      <a:srgbClr val="E9EDF4"/>
                    </a:solidFill>
                  </a:tcPr>
                </a:tc>
                <a:extLst>
                  <a:ext uri="{0D108BD9-81ED-4DB2-BD59-A6C34878D82A}">
                    <a16:rowId xmlns:a16="http://schemas.microsoft.com/office/drawing/2014/main" val="10002"/>
                  </a:ext>
                </a:extLst>
              </a:tr>
              <a:tr h="506853">
                <a:tc>
                  <a:txBody>
                    <a:bodyPr/>
                    <a:lstStyle/>
                    <a:p>
                      <a:pPr algn="l"/>
                      <a:r>
                        <a:rPr lang="ja-JP" altLang="en-US" sz="1600" dirty="0">
                          <a:latin typeface="HGPｺﾞｼｯｸE" panose="020B0900000000000000" pitchFamily="50" charset="-128"/>
                          <a:ea typeface="HGPｺﾞｼｯｸE" panose="020B0900000000000000" pitchFamily="50" charset="-128"/>
                        </a:rPr>
                        <a:t>　面接審査</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ヒアリング審査</a:t>
                      </a:r>
                      <a:r>
                        <a:rPr lang="en-US" altLang="ja-JP" sz="1600" dirty="0">
                          <a:latin typeface="HGPｺﾞｼｯｸE" panose="020B0900000000000000" pitchFamily="50" charset="-128"/>
                          <a:ea typeface="HGPｺﾞｼｯｸE" panose="020B0900000000000000" pitchFamily="50" charset="-128"/>
                        </a:rPr>
                        <a:t>)</a:t>
                      </a:r>
                      <a:endParaRPr lang="ja-JP" altLang="en-US" sz="1600" dirty="0">
                        <a:latin typeface="HGPｺﾞｼｯｸE" panose="020B0900000000000000" pitchFamily="50" charset="-128"/>
                        <a:ea typeface="HGPｺﾞｼｯｸE" panose="020B0900000000000000" pitchFamily="50" charset="-128"/>
                      </a:endParaRPr>
                    </a:p>
                  </a:txBody>
                  <a:tcPr anchor="ctr">
                    <a:solidFill>
                      <a:srgbClr val="D0D8E8"/>
                    </a:solidFill>
                  </a:tcPr>
                </a:tc>
                <a:tc>
                  <a:txBody>
                    <a:bodyPr/>
                    <a:lstStyle/>
                    <a:p>
                      <a:pPr algn="just" fontAlgn="ct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令和</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年</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4</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月上旬</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　</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必要に応じて実施</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p>
                  </a:txBody>
                  <a:tcPr marL="108000" marR="7620" marT="7620" marB="0" anchor="ctr">
                    <a:solidFill>
                      <a:srgbClr val="D0D8E8"/>
                    </a:solidFill>
                  </a:tcPr>
                </a:tc>
                <a:extLst>
                  <a:ext uri="{0D108BD9-81ED-4DB2-BD59-A6C34878D82A}">
                    <a16:rowId xmlns:a16="http://schemas.microsoft.com/office/drawing/2014/main" val="10003"/>
                  </a:ext>
                </a:extLst>
              </a:tr>
              <a:tr h="506853">
                <a:tc>
                  <a:txBody>
                    <a:bodyPr/>
                    <a:lstStyle/>
                    <a:p>
                      <a:pPr algn="l"/>
                      <a:r>
                        <a:rPr lang="ja-JP" altLang="en-US" sz="1600" dirty="0">
                          <a:latin typeface="HGPｺﾞｼｯｸE" panose="020B0900000000000000" pitchFamily="50" charset="-128"/>
                          <a:ea typeface="HGPｺﾞｼｯｸE" panose="020B0900000000000000" pitchFamily="50" charset="-128"/>
                        </a:rPr>
                        <a:t>　採択可否の通知</a:t>
                      </a:r>
                    </a:p>
                  </a:txBody>
                  <a:tcPr anchor="ctr">
                    <a:solidFill>
                      <a:srgbClr val="E9EDF4"/>
                    </a:solidFill>
                  </a:tcPr>
                </a:tc>
                <a:tc>
                  <a:txBody>
                    <a:bodyPr/>
                    <a:lstStyle/>
                    <a:p>
                      <a:pPr algn="just" fontAlgn="ct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令和</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年</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4</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月下旬</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　</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予定</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p>
                  </a:txBody>
                  <a:tcPr marL="108000" marR="7620" marT="7620" marB="0" anchor="ctr">
                    <a:solidFill>
                      <a:srgbClr val="E9EDF4"/>
                    </a:solidFill>
                  </a:tcPr>
                </a:tc>
                <a:extLst>
                  <a:ext uri="{0D108BD9-81ED-4DB2-BD59-A6C34878D82A}">
                    <a16:rowId xmlns:a16="http://schemas.microsoft.com/office/drawing/2014/main" val="10004"/>
                  </a:ext>
                </a:extLst>
              </a:tr>
              <a:tr h="506853">
                <a:tc>
                  <a:txBody>
                    <a:bodyPr/>
                    <a:lstStyle/>
                    <a:p>
                      <a:pPr algn="l"/>
                      <a:r>
                        <a:rPr lang="ja-JP" altLang="en-US" sz="1600" dirty="0">
                          <a:latin typeface="HGPｺﾞｼｯｸE" panose="020B0900000000000000" pitchFamily="50" charset="-128"/>
                          <a:ea typeface="HGPｺﾞｼｯｸE" panose="020B0900000000000000" pitchFamily="50" charset="-128"/>
                        </a:rPr>
                        <a:t>　</a:t>
                      </a:r>
                      <a:r>
                        <a:rPr lang="zh-TW" altLang="en-US" sz="1600" dirty="0">
                          <a:latin typeface="HGPｺﾞｼｯｸE" panose="020B0900000000000000" pitchFamily="50" charset="-128"/>
                          <a:ea typeface="HGPｺﾞｼｯｸE" panose="020B0900000000000000" pitchFamily="50" charset="-128"/>
                        </a:rPr>
                        <a:t>研究開発開始</a:t>
                      </a:r>
                    </a:p>
                  </a:txBody>
                  <a:tcPr anchor="ctr">
                    <a:solidFill>
                      <a:srgbClr val="D0D8E8"/>
                    </a:solidFill>
                  </a:tcPr>
                </a:tc>
                <a:tc>
                  <a:txBody>
                    <a:bodyPr/>
                    <a:lstStyle/>
                    <a:p>
                      <a:pPr algn="just" fontAlgn="ct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令和</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3</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年</a:t>
                      </a:r>
                      <a:r>
                        <a:rPr kumimoji="1" lang="en-US"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5</a:t>
                      </a:r>
                      <a:r>
                        <a:rPr kumimoji="1" lang="ja-JP" altLang="ja-JP" sz="1600" kern="1200" dirty="0">
                          <a:solidFill>
                            <a:schemeClr val="dk1"/>
                          </a:solidFill>
                          <a:effectLst/>
                          <a:latin typeface="HGPｺﾞｼｯｸE" panose="020B0900000000000000" pitchFamily="50" charset="-128"/>
                          <a:ea typeface="HGPｺﾞｼｯｸE" panose="020B0900000000000000" pitchFamily="50" charset="-128"/>
                          <a:cs typeface="+mn-cs"/>
                        </a:rPr>
                        <a:t>月下旬</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　</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予定</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p>
                  </a:txBody>
                  <a:tcPr marL="108000" marR="7620" marT="7620" marB="0" anchor="ctr">
                    <a:solidFill>
                      <a:srgbClr val="D0D8E8"/>
                    </a:solidFill>
                  </a:tcPr>
                </a:tc>
                <a:extLst>
                  <a:ext uri="{0D108BD9-81ED-4DB2-BD59-A6C34878D82A}">
                    <a16:rowId xmlns:a16="http://schemas.microsoft.com/office/drawing/2014/main" val="10005"/>
                  </a:ext>
                </a:extLst>
              </a:tr>
            </a:tbl>
          </a:graphicData>
        </a:graphic>
      </p:graphicFrame>
      <p:sp>
        <p:nvSpPr>
          <p:cNvPr id="6" name="タイトル 2"/>
          <p:cNvSpPr txBox="1">
            <a:spLocks/>
          </p:cNvSpPr>
          <p:nvPr/>
        </p:nvSpPr>
        <p:spPr>
          <a:xfrm>
            <a:off x="385985" y="3241199"/>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■選考スケジュール</a:t>
            </a:r>
          </a:p>
        </p:txBody>
      </p:sp>
      <p:sp>
        <p:nvSpPr>
          <p:cNvPr id="8" name="テキスト ボックス 7"/>
          <p:cNvSpPr txBox="1"/>
          <p:nvPr/>
        </p:nvSpPr>
        <p:spPr>
          <a:xfrm>
            <a:off x="601654" y="1854561"/>
            <a:ext cx="7200243" cy="282129"/>
          </a:xfrm>
          <a:prstGeom prst="rect">
            <a:avLst/>
          </a:prstGeom>
          <a:noFill/>
        </p:spPr>
        <p:txBody>
          <a:bodyPr wrap="square" lIns="72000" tIns="0" rIns="0" bIns="0" rtlCol="0" anchor="t" anchorCtr="0">
            <a:spAutoFit/>
          </a:bodyPr>
          <a:lstStyle/>
          <a:p>
            <a:pPr>
              <a:lnSpc>
                <a:spcPts val="2200"/>
              </a:lnSpc>
            </a:pPr>
            <a:r>
              <a:rPr lang="zh-TW" altLang="en-US" sz="2000" dirty="0">
                <a:latin typeface="HGPｺﾞｼｯｸE" panose="020B0900000000000000" pitchFamily="50" charset="-128"/>
                <a:ea typeface="HGPｺﾞｼｯｸE" panose="020B0900000000000000" pitchFamily="50" charset="-128"/>
              </a:rPr>
              <a:t>令和</a:t>
            </a:r>
            <a:r>
              <a:rPr lang="en-US" altLang="zh-TW" sz="2000" dirty="0">
                <a:latin typeface="HGPｺﾞｼｯｸE" panose="020B0900000000000000" pitchFamily="50" charset="-128"/>
                <a:ea typeface="HGPｺﾞｼｯｸE" panose="020B0900000000000000" pitchFamily="50" charset="-128"/>
              </a:rPr>
              <a:t>3</a:t>
            </a:r>
            <a:r>
              <a:rPr lang="zh-TW" altLang="en-US" sz="2000" dirty="0">
                <a:latin typeface="HGPｺﾞｼｯｸE" panose="020B0900000000000000" pitchFamily="50" charset="-128"/>
                <a:ea typeface="HGPｺﾞｼｯｸE" panose="020B0900000000000000" pitchFamily="50" charset="-128"/>
              </a:rPr>
              <a:t>年</a:t>
            </a:r>
            <a:r>
              <a:rPr lang="en-US" altLang="zh-TW" sz="2000" dirty="0">
                <a:latin typeface="HGPｺﾞｼｯｸE" panose="020B0900000000000000" pitchFamily="50" charset="-128"/>
                <a:ea typeface="HGPｺﾞｼｯｸE" panose="020B0900000000000000" pitchFamily="50" charset="-128"/>
              </a:rPr>
              <a:t>2</a:t>
            </a:r>
            <a:r>
              <a:rPr lang="zh-TW" altLang="en-US" sz="2000" dirty="0">
                <a:latin typeface="HGPｺﾞｼｯｸE" panose="020B0900000000000000" pitchFamily="50" charset="-128"/>
                <a:ea typeface="HGPｺﾞｼｯｸE" panose="020B0900000000000000" pitchFamily="50" charset="-128"/>
              </a:rPr>
              <a:t>月</a:t>
            </a:r>
            <a:r>
              <a:rPr lang="en-US" altLang="zh-TW" sz="2000" dirty="0">
                <a:latin typeface="HGPｺﾞｼｯｸE" panose="020B0900000000000000" pitchFamily="50" charset="-128"/>
                <a:ea typeface="HGPｺﾞｼｯｸE" panose="020B0900000000000000" pitchFamily="50" charset="-128"/>
              </a:rPr>
              <a:t>8</a:t>
            </a:r>
            <a:r>
              <a:rPr lang="zh-TW" altLang="en-US" sz="2000" dirty="0">
                <a:latin typeface="HGPｺﾞｼｯｸE" panose="020B0900000000000000" pitchFamily="50" charset="-128"/>
                <a:ea typeface="HGPｺﾞｼｯｸE" panose="020B0900000000000000" pitchFamily="50" charset="-128"/>
              </a:rPr>
              <a:t>日</a:t>
            </a:r>
            <a:r>
              <a:rPr lang="en-US" altLang="ja-JP" sz="2000" dirty="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月</a:t>
            </a:r>
            <a:r>
              <a:rPr lang="en-US" altLang="ja-JP" sz="2000" dirty="0">
                <a:latin typeface="HGPｺﾞｼｯｸE" panose="020B0900000000000000" pitchFamily="50" charset="-128"/>
                <a:ea typeface="HGPｺﾞｼｯｸE" panose="020B0900000000000000" pitchFamily="50" charset="-128"/>
              </a:rPr>
              <a:t>) </a:t>
            </a:r>
            <a:r>
              <a:rPr lang="zh-TW" altLang="en-US" sz="2000" dirty="0">
                <a:latin typeface="HGPｺﾞｼｯｸE" panose="020B0900000000000000" pitchFamily="50" charset="-128"/>
                <a:ea typeface="HGPｺﾞｼｯｸE" panose="020B0900000000000000" pitchFamily="50" charset="-128"/>
              </a:rPr>
              <a:t>～ </a:t>
            </a:r>
            <a:r>
              <a:rPr lang="en-US" altLang="zh-TW" sz="2000" dirty="0">
                <a:latin typeface="HGPｺﾞｼｯｸE" panose="020B0900000000000000" pitchFamily="50" charset="-128"/>
                <a:ea typeface="HGPｺﾞｼｯｸE" panose="020B0900000000000000" pitchFamily="50" charset="-128"/>
              </a:rPr>
              <a:t>3</a:t>
            </a:r>
            <a:r>
              <a:rPr lang="zh-TW" altLang="en-US" sz="2000" dirty="0">
                <a:latin typeface="HGPｺﾞｼｯｸE" panose="020B0900000000000000" pitchFamily="50" charset="-128"/>
                <a:ea typeface="HGPｺﾞｼｯｸE" panose="020B0900000000000000" pitchFamily="50" charset="-128"/>
              </a:rPr>
              <a:t>月</a:t>
            </a:r>
            <a:r>
              <a:rPr lang="en-US" altLang="zh-TW" sz="2000" dirty="0">
                <a:latin typeface="HGPｺﾞｼｯｸE" panose="020B0900000000000000" pitchFamily="50" charset="-128"/>
                <a:ea typeface="HGPｺﾞｼｯｸE" panose="020B0900000000000000" pitchFamily="50" charset="-128"/>
              </a:rPr>
              <a:t>8</a:t>
            </a:r>
            <a:r>
              <a:rPr lang="zh-TW" altLang="en-US" sz="2000" dirty="0">
                <a:latin typeface="HGPｺﾞｼｯｸE" panose="020B0900000000000000" pitchFamily="50" charset="-128"/>
                <a:ea typeface="HGPｺﾞｼｯｸE" panose="020B0900000000000000" pitchFamily="50" charset="-128"/>
              </a:rPr>
              <a:t>日</a:t>
            </a:r>
            <a:r>
              <a:rPr lang="en-US" altLang="ja-JP" sz="2000" dirty="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月</a:t>
            </a:r>
            <a:r>
              <a:rPr lang="en-US" altLang="ja-JP" sz="2000" dirty="0">
                <a:latin typeface="HGPｺﾞｼｯｸE" panose="020B0900000000000000" pitchFamily="50" charset="-128"/>
                <a:ea typeface="HGPｺﾞｼｯｸE" panose="020B0900000000000000" pitchFamily="50" charset="-128"/>
              </a:rPr>
              <a:t>)</a:t>
            </a:r>
            <a:r>
              <a:rPr lang="en-US" altLang="zh-TW" sz="2000" dirty="0">
                <a:latin typeface="HGPｺﾞｼｯｸE" panose="020B0900000000000000" pitchFamily="50" charset="-128"/>
                <a:ea typeface="HGPｺﾞｼｯｸE" panose="020B0900000000000000" pitchFamily="50" charset="-128"/>
              </a:rPr>
              <a:t> 12</a:t>
            </a:r>
            <a:r>
              <a:rPr lang="zh-TW" altLang="en-US" sz="2000" dirty="0">
                <a:latin typeface="HGPｺﾞｼｯｸE" panose="020B0900000000000000" pitchFamily="50" charset="-128"/>
                <a:ea typeface="HGPｺﾞｼｯｸE" panose="020B0900000000000000" pitchFamily="50" charset="-128"/>
              </a:rPr>
              <a:t>時</a:t>
            </a:r>
            <a:r>
              <a:rPr lang="en-US" altLang="zh-TW" sz="2000" dirty="0">
                <a:latin typeface="HGPｺﾞｼｯｸE" panose="020B0900000000000000" pitchFamily="50" charset="-128"/>
                <a:ea typeface="HGPｺﾞｼｯｸE" panose="020B0900000000000000" pitchFamily="50" charset="-128"/>
              </a:rPr>
              <a:t>00</a:t>
            </a:r>
            <a:r>
              <a:rPr lang="zh-TW" altLang="en-US" sz="2000" dirty="0">
                <a:latin typeface="HGPｺﾞｼｯｸE" panose="020B0900000000000000" pitchFamily="50" charset="-128"/>
                <a:ea typeface="HGPｺﾞｼｯｸE" panose="020B0900000000000000" pitchFamily="50" charset="-128"/>
              </a:rPr>
              <a:t>分</a:t>
            </a:r>
            <a:r>
              <a:rPr lang="en-US" altLang="zh-TW" sz="2000" dirty="0">
                <a:latin typeface="HGPｺﾞｼｯｸE" panose="020B0900000000000000" pitchFamily="50" charset="-128"/>
                <a:ea typeface="HGPｺﾞｼｯｸE" panose="020B0900000000000000" pitchFamily="50" charset="-128"/>
              </a:rPr>
              <a:t>00</a:t>
            </a:r>
            <a:r>
              <a:rPr lang="zh-TW" altLang="en-US" sz="2000" dirty="0">
                <a:latin typeface="HGPｺﾞｼｯｸE" panose="020B0900000000000000" pitchFamily="50" charset="-128"/>
                <a:ea typeface="HGPｺﾞｼｯｸE" panose="020B0900000000000000" pitchFamily="50" charset="-128"/>
              </a:rPr>
              <a:t>秒</a:t>
            </a:r>
            <a:r>
              <a:rPr lang="ja-JP" altLang="en-US" sz="2000" dirty="0">
                <a:latin typeface="HGPｺﾞｼｯｸE" panose="020B0900000000000000" pitchFamily="50" charset="-128"/>
                <a:ea typeface="HGPｺﾞｼｯｸE" panose="020B0900000000000000" pitchFamily="50" charset="-128"/>
              </a:rPr>
              <a:t>　</a:t>
            </a:r>
            <a:r>
              <a:rPr lang="en-US" altLang="ja-JP" sz="2000" dirty="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厳守</a:t>
            </a:r>
            <a:r>
              <a:rPr lang="en-US" altLang="ja-JP" sz="2000" dirty="0">
                <a:latin typeface="HGPｺﾞｼｯｸE" panose="020B0900000000000000" pitchFamily="50" charset="-128"/>
                <a:ea typeface="HGPｺﾞｼｯｸE" panose="020B0900000000000000" pitchFamily="50" charset="-128"/>
              </a:rPr>
              <a:t>】</a:t>
            </a:r>
            <a:endParaRPr lang="en-US" altLang="ja-JP" sz="2000" dirty="0">
              <a:solidFill>
                <a:srgbClr val="413047"/>
              </a:solidFill>
              <a:latin typeface="HGPｺﾞｼｯｸE" panose="020B0900000000000000" pitchFamily="50" charset="-128"/>
              <a:ea typeface="HGPｺﾞｼｯｸE" panose="020B0900000000000000" pitchFamily="50" charset="-128"/>
            </a:endParaRPr>
          </a:p>
        </p:txBody>
      </p:sp>
      <p:sp>
        <p:nvSpPr>
          <p:cNvPr id="15" name="角丸四角形 14"/>
          <p:cNvSpPr/>
          <p:nvPr/>
        </p:nvSpPr>
        <p:spPr>
          <a:xfrm>
            <a:off x="457200" y="2448541"/>
            <a:ext cx="8315326" cy="626102"/>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09625" y="2613566"/>
            <a:ext cx="7599876" cy="307777"/>
          </a:xfrm>
          <a:prstGeom prst="rect">
            <a:avLst/>
          </a:prstGeom>
          <a:noFill/>
        </p:spPr>
        <p:txBody>
          <a:bodyPr wrap="square" lIns="108000" tIns="0" rIns="0" bIns="0" rtlCol="0">
            <a:spAutoFit/>
          </a:bodyPr>
          <a:lstStyle/>
          <a:p>
            <a:pPr algn="ctr"/>
            <a:r>
              <a:rPr lang="ja-JP" altLang="en-US" sz="2000" dirty="0">
                <a:solidFill>
                  <a:srgbClr val="6C4080"/>
                </a:solidFill>
                <a:latin typeface="HGPｺﾞｼｯｸE" panose="020B0900000000000000" pitchFamily="50" charset="-128"/>
                <a:ea typeface="HGPｺﾞｼｯｸE" panose="020B0900000000000000" pitchFamily="50" charset="-128"/>
              </a:rPr>
              <a:t>期限を過ぎた場合には　一切受理出来ませんので、ご注意ください。</a:t>
            </a:r>
            <a:endParaRPr lang="ja-JP" altLang="ja-JP" sz="2000" dirty="0">
              <a:solidFill>
                <a:srgbClr val="6C4080"/>
              </a:solidFill>
              <a:latin typeface="HGPｺﾞｼｯｸE" panose="020B0900000000000000" pitchFamily="50" charset="-128"/>
              <a:ea typeface="HGPｺﾞｼｯｸE" panose="020B0900000000000000" pitchFamily="50" charset="-128"/>
            </a:endParaRPr>
          </a:p>
        </p:txBody>
      </p:sp>
      <p:sp>
        <p:nvSpPr>
          <p:cNvPr id="18" name="タイトル 2">
            <a:extLst>
              <a:ext uri="{FF2B5EF4-FFF2-40B4-BE49-F238E27FC236}">
                <a16:creationId xmlns:a16="http://schemas.microsoft.com/office/drawing/2014/main" id="{B09BCDB3-CAC7-4CED-B6D6-D276B4BAB159}"/>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【P17,18】</a:t>
            </a:r>
          </a:p>
        </p:txBody>
      </p:sp>
      <p:grpSp>
        <p:nvGrpSpPr>
          <p:cNvPr id="2" name="グループ化 1">
            <a:extLst>
              <a:ext uri="{FF2B5EF4-FFF2-40B4-BE49-F238E27FC236}">
                <a16:creationId xmlns:a16="http://schemas.microsoft.com/office/drawing/2014/main" id="{1AE917A0-E549-4CF4-B2C3-2B8BDD1E1F62}"/>
              </a:ext>
            </a:extLst>
          </p:cNvPr>
          <p:cNvGrpSpPr/>
          <p:nvPr/>
        </p:nvGrpSpPr>
        <p:grpSpPr>
          <a:xfrm>
            <a:off x="6309959" y="4909857"/>
            <a:ext cx="2555414" cy="937799"/>
            <a:chOff x="6309959" y="4909857"/>
            <a:chExt cx="2555414" cy="937799"/>
          </a:xfrm>
        </p:grpSpPr>
        <p:sp>
          <p:nvSpPr>
            <p:cNvPr id="13" name="角丸四角形吹き出し 18">
              <a:extLst>
                <a:ext uri="{FF2B5EF4-FFF2-40B4-BE49-F238E27FC236}">
                  <a16:creationId xmlns:a16="http://schemas.microsoft.com/office/drawing/2014/main" id="{AA12A567-D09A-4B19-80FD-269EEEFBE4D5}"/>
                </a:ext>
              </a:extLst>
            </p:cNvPr>
            <p:cNvSpPr/>
            <p:nvPr/>
          </p:nvSpPr>
          <p:spPr>
            <a:xfrm>
              <a:off x="6309959" y="4909857"/>
              <a:ext cx="2464572" cy="937799"/>
            </a:xfrm>
            <a:prstGeom prst="wedgeRoundRectCallout">
              <a:avLst>
                <a:gd name="adj1" fmla="val -62720"/>
                <a:gd name="adj2" fmla="val -41136"/>
                <a:gd name="adj3" fmla="val 16667"/>
              </a:avLst>
            </a:prstGeom>
            <a:solidFill>
              <a:schemeClr val="bg1"/>
            </a:solidFill>
            <a:ln w="19050">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35E91A1-3BAE-45B2-BB1B-B8AEE104038B}"/>
                </a:ext>
              </a:extLst>
            </p:cNvPr>
            <p:cNvSpPr txBox="1"/>
            <p:nvPr/>
          </p:nvSpPr>
          <p:spPr>
            <a:xfrm>
              <a:off x="6400801" y="5007766"/>
              <a:ext cx="2464572" cy="738664"/>
            </a:xfrm>
            <a:prstGeom prst="rect">
              <a:avLst/>
            </a:prstGeom>
            <a:noFill/>
          </p:spPr>
          <p:txBody>
            <a:bodyPr wrap="square" lIns="72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選考の途中経過について</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問い合わせには一切応じ</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err="1">
                  <a:latin typeface="HGPｺﾞｼｯｸE" panose="020B0900000000000000" pitchFamily="50" charset="-128"/>
                  <a:ea typeface="HGPｺﾞｼｯｸE" panose="020B0900000000000000" pitchFamily="50" charset="-128"/>
                </a:rPr>
                <a:t>られま</a:t>
              </a:r>
              <a:r>
                <a:rPr lang="ja-JP" altLang="en-US" sz="1600" dirty="0">
                  <a:latin typeface="HGPｺﾞｼｯｸE" panose="020B0900000000000000" pitchFamily="50" charset="-128"/>
                  <a:ea typeface="HGPｺﾞｼｯｸE" panose="020B0900000000000000" pitchFamily="50" charset="-128"/>
                </a:rPr>
                <a:t>せん。</a:t>
              </a:r>
              <a:endParaRPr lang="en-US" altLang="ja-JP" sz="1600" dirty="0">
                <a:latin typeface="HGPｺﾞｼｯｸE" panose="020B0900000000000000" pitchFamily="50" charset="-128"/>
                <a:ea typeface="HGPｺﾞｼｯｸE" panose="020B0900000000000000" pitchFamily="50" charset="-128"/>
              </a:endParaRPr>
            </a:p>
          </p:txBody>
        </p:sp>
      </p:grpSp>
      <p:sp>
        <p:nvSpPr>
          <p:cNvPr id="23" name="タイトル 2">
            <a:extLst>
              <a:ext uri="{FF2B5EF4-FFF2-40B4-BE49-F238E27FC236}">
                <a16:creationId xmlns:a16="http://schemas.microsoft.com/office/drawing/2014/main" id="{12E486B3-3985-4C99-A5AC-2B239B1FA991}"/>
              </a:ext>
            </a:extLst>
          </p:cNvPr>
          <p:cNvSpPr txBox="1">
            <a:spLocks/>
          </p:cNvSpPr>
          <p:nvPr/>
        </p:nvSpPr>
        <p:spPr>
          <a:xfrm>
            <a:off x="385985" y="1402670"/>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■公募期間</a:t>
            </a:r>
            <a:endParaRPr lang="en-US" altLang="ja-JP" sz="1800" dirty="0">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72DEB4C2-BAEB-4F56-B46B-9E63A41D3907}"/>
              </a:ext>
            </a:extLst>
          </p:cNvPr>
          <p:cNvSpPr txBox="1"/>
          <p:nvPr/>
        </p:nvSpPr>
        <p:spPr>
          <a:xfrm>
            <a:off x="643870" y="5977819"/>
            <a:ext cx="8158962" cy="246221"/>
          </a:xfrm>
          <a:prstGeom prst="rect">
            <a:avLst/>
          </a:prstGeom>
          <a:noFill/>
        </p:spPr>
        <p:txBody>
          <a:bodyPr wrap="square" lIns="72000" tIns="0" rIns="0" bIns="0" rtlCol="0">
            <a:spAutoFit/>
          </a:bodyPr>
          <a:lstStyle/>
          <a:p>
            <a:pPr lvl="0">
              <a:defRPr/>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留意点については、公募要領「</a:t>
            </a:r>
            <a:r>
              <a:rPr lang="en-US" altLang="ja-JP" sz="1600" dirty="0">
                <a:solidFill>
                  <a:prstClr val="black"/>
                </a:solidFill>
                <a:latin typeface="HGPｺﾞｼｯｸE" panose="020B0900000000000000" pitchFamily="50" charset="-128"/>
                <a:ea typeface="HGPｺﾞｼｯｸE" panose="020B0900000000000000" pitchFamily="50" charset="-128"/>
              </a:rPr>
              <a:t>4.1</a:t>
            </a:r>
            <a:r>
              <a:rPr lang="ja-JP" altLang="en-US" sz="1600" dirty="0">
                <a:solidFill>
                  <a:prstClr val="black"/>
                </a:solidFill>
                <a:latin typeface="HGPｺﾞｼｯｸE" panose="020B0900000000000000" pitchFamily="50" charset="-128"/>
                <a:ea typeface="HGPｺﾞｼｯｸE" panose="020B0900000000000000" pitchFamily="50" charset="-128"/>
              </a:rPr>
              <a:t>公募期間 ・ 選考 スケジュール」から確認ください。</a:t>
            </a:r>
            <a:endParaRPr lang="ja-JP" altLang="ja-JP" sz="1600" dirty="0">
              <a:solidFill>
                <a:prstClr val="black"/>
              </a:solidFill>
              <a:latin typeface="HGPｺﾞｼｯｸE" panose="020B0900000000000000" pitchFamily="50" charset="-128"/>
              <a:ea typeface="HGPｺﾞｼｯｸE" panose="020B0900000000000000" pitchFamily="50" charset="-128"/>
            </a:endParaRPr>
          </a:p>
        </p:txBody>
      </p:sp>
      <p:pic>
        <p:nvPicPr>
          <p:cNvPr id="9" name="オーディオ 8">
            <a:hlinkClick r:id="" action="ppaction://media"/>
            <a:extLst>
              <a:ext uri="{FF2B5EF4-FFF2-40B4-BE49-F238E27FC236}">
                <a16:creationId xmlns:a16="http://schemas.microsoft.com/office/drawing/2014/main" id="{DE1A43B1-4166-4AF2-94AE-1C1F6474F9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349364129"/>
      </p:ext>
    </p:extLst>
  </p:cSld>
  <p:clrMapOvr>
    <a:masterClrMapping/>
  </p:clrMapOvr>
  <mc:AlternateContent xmlns:mc="http://schemas.openxmlformats.org/markup-compatibility/2006" xmlns:p14="http://schemas.microsoft.com/office/powerpoint/2010/main">
    <mc:Choice Requires="p14">
      <p:transition spd="slow" p14:dur="2000" advTm="39396"/>
    </mc:Choice>
    <mc:Fallback xmlns="">
      <p:transition spd="slow" advTm="39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9"/>
                </p:tgtEl>
              </p:cMediaNode>
            </p:audio>
          </p:childTnLst>
        </p:cTn>
      </p:par>
    </p:tnLst>
    <p:bldLst>
      <p:bldP spid="6" grpId="0"/>
      <p:bldP spid="15" grpId="0" animBg="1"/>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935704"/>
            <a:ext cx="2131173" cy="487719"/>
          </a:xfrm>
        </p:spPr>
        <p:txBody>
          <a:bodyPr tIns="0" bIns="0" anchor="t" anchorCtr="0">
            <a:normAutofit/>
          </a:bodyPr>
          <a:lstStyle/>
          <a:p>
            <a:pPr>
              <a:lnSpc>
                <a:spcPts val="3400"/>
              </a:lnSpc>
            </a:pPr>
            <a:r>
              <a:rPr kumimoji="1" lang="en-US" altLang="ja-JP" sz="3200" b="0" dirty="0">
                <a:effectLst/>
                <a:latin typeface="HGPｺﾞｼｯｸE" panose="020B0900000000000000" pitchFamily="50" charset="-128"/>
                <a:ea typeface="HGPｺﾞｼｯｸE" panose="020B0900000000000000" pitchFamily="50" charset="-128"/>
              </a:rPr>
              <a:t>End</a:t>
            </a:r>
            <a:endParaRPr kumimoji="1" lang="ja-JP" altLang="en-US" sz="32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168692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935704"/>
            <a:ext cx="7521321" cy="487719"/>
          </a:xfrm>
        </p:spPr>
        <p:txBody>
          <a:bodyPr tIns="0" bIns="0" anchor="t" anchorCtr="0">
            <a:normAutofit/>
          </a:bodyPr>
          <a:lstStyle/>
          <a:p>
            <a:pPr>
              <a:lnSpc>
                <a:spcPts val="2800"/>
              </a:lnSpc>
            </a:pPr>
            <a:r>
              <a:rPr lang="en-US" altLang="ja-JP" sz="2400" b="0" dirty="0">
                <a:latin typeface="HGPｺﾞｼｯｸE" panose="020B0900000000000000" pitchFamily="50" charset="-128"/>
                <a:ea typeface="HGPｺﾞｼｯｸE" panose="020B0900000000000000" pitchFamily="50" charset="-128"/>
                <a:cs typeface="メイリオ" panose="020B0604030504040204" pitchFamily="50" charset="-128"/>
              </a:rPr>
              <a:t>2</a:t>
            </a: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a:t>
            </a:r>
            <a:r>
              <a:rPr lang="zh-TW"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研究開発課題</a:t>
            </a: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の概要</a:t>
            </a:r>
            <a:endParaRPr lang="en-US" altLang="ja-JP" sz="2400" b="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2914000282"/>
      </p:ext>
    </p:extLst>
  </p:cSld>
  <p:clrMapOvr>
    <a:masterClrMapping/>
  </p:clrMapOvr>
  <p:transition spd="slow" advClick="0" advTm="11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応用フェーズの研究開発課題：研究開発内容と具体例</a:t>
            </a:r>
            <a:endParaRPr lang="ja-JP" altLang="en-US" sz="2200" dirty="0"/>
          </a:p>
        </p:txBody>
      </p:sp>
      <p:sp>
        <p:nvSpPr>
          <p:cNvPr id="5" name="タイトル 2"/>
          <p:cNvSpPr txBox="1">
            <a:spLocks/>
          </p:cNvSpPr>
          <p:nvPr/>
        </p:nvSpPr>
        <p:spPr>
          <a:xfrm>
            <a:off x="385985" y="1463630"/>
            <a:ext cx="6221951"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　</a:t>
            </a:r>
          </a:p>
        </p:txBody>
      </p:sp>
      <p:sp>
        <p:nvSpPr>
          <p:cNvPr id="16" name="タイトル 2">
            <a:extLst>
              <a:ext uri="{FF2B5EF4-FFF2-40B4-BE49-F238E27FC236}">
                <a16:creationId xmlns:a16="http://schemas.microsoft.com/office/drawing/2014/main" id="{EC05DBC8-EC7C-493C-B58D-BA5C090123D2}"/>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【P5】</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17" name="タイトル 2">
            <a:extLst>
              <a:ext uri="{FF2B5EF4-FFF2-40B4-BE49-F238E27FC236}">
                <a16:creationId xmlns:a16="http://schemas.microsoft.com/office/drawing/2014/main" id="{348A28E5-6A62-427E-8FDF-29AC27A61B4C}"/>
              </a:ext>
            </a:extLst>
          </p:cNvPr>
          <p:cNvSpPr txBox="1">
            <a:spLocks/>
          </p:cNvSpPr>
          <p:nvPr/>
        </p:nvSpPr>
        <p:spPr>
          <a:xfrm>
            <a:off x="385985" y="1382350"/>
            <a:ext cx="5720901" cy="356678"/>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1800" dirty="0">
                <a:latin typeface="HGPｺﾞｼｯｸE" panose="020B0900000000000000" pitchFamily="50" charset="-128"/>
                <a:ea typeface="HGPｺﾞｼｯｸE" panose="020B0900000000000000" pitchFamily="50" charset="-128"/>
              </a:rPr>
              <a:t>(a)</a:t>
            </a:r>
            <a:r>
              <a:rPr lang="ja-JP" altLang="en-US" sz="1800" dirty="0">
                <a:latin typeface="HGPｺﾞｼｯｸE" panose="020B0900000000000000" pitchFamily="50" charset="-128"/>
                <a:ea typeface="HGPｺﾞｼｯｸE" panose="020B0900000000000000" pitchFamily="50" charset="-128"/>
              </a:rPr>
              <a:t>遠隔医療の実現に資する検査・診察機器の開発</a:t>
            </a:r>
          </a:p>
        </p:txBody>
      </p:sp>
      <p:sp>
        <p:nvSpPr>
          <p:cNvPr id="11" name="角丸四角形 15">
            <a:extLst>
              <a:ext uri="{FF2B5EF4-FFF2-40B4-BE49-F238E27FC236}">
                <a16:creationId xmlns:a16="http://schemas.microsoft.com/office/drawing/2014/main" id="{84D56F71-82A0-4B0F-B443-DAAF5283D05A}"/>
              </a:ext>
            </a:extLst>
          </p:cNvPr>
          <p:cNvSpPr/>
          <p:nvPr/>
        </p:nvSpPr>
        <p:spPr>
          <a:xfrm>
            <a:off x="457200" y="1739028"/>
            <a:ext cx="8315326" cy="957569"/>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7C030D6-1B40-4402-A6C3-92EECE36C4E7}"/>
              </a:ext>
            </a:extLst>
          </p:cNvPr>
          <p:cNvSpPr txBox="1"/>
          <p:nvPr/>
        </p:nvSpPr>
        <p:spPr>
          <a:xfrm>
            <a:off x="457200" y="1819643"/>
            <a:ext cx="8315326" cy="738664"/>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・遠隔診療を可能とするため、医師が病院にいながら、家庭など遠隔地にいる患者を、病院</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での検査・診察と同程度の診断補助ができるような確定検査機器や五感を用いた診断</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補助用デバイスを開発します。</a:t>
            </a:r>
            <a:endParaRPr lang="en-US" altLang="ja-JP" sz="1600" dirty="0">
              <a:latin typeface="HGPｺﾞｼｯｸE" panose="020B0900000000000000" pitchFamily="50" charset="-128"/>
              <a:ea typeface="HGPｺﾞｼｯｸE" panose="020B0900000000000000" pitchFamily="50" charset="-128"/>
            </a:endParaRPr>
          </a:p>
        </p:txBody>
      </p:sp>
      <p:sp>
        <p:nvSpPr>
          <p:cNvPr id="13" name="タイトル 2">
            <a:extLst>
              <a:ext uri="{FF2B5EF4-FFF2-40B4-BE49-F238E27FC236}">
                <a16:creationId xmlns:a16="http://schemas.microsoft.com/office/drawing/2014/main" id="{129D899C-FAFA-4CD3-AA46-D4D7BEFAA190}"/>
              </a:ext>
            </a:extLst>
          </p:cNvPr>
          <p:cNvSpPr txBox="1">
            <a:spLocks/>
          </p:cNvSpPr>
          <p:nvPr/>
        </p:nvSpPr>
        <p:spPr>
          <a:xfrm>
            <a:off x="385985" y="2794637"/>
            <a:ext cx="4186015" cy="350652"/>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■具体例</a:t>
            </a:r>
            <a:endParaRPr lang="ja-JP" altLang="en-US" sz="1800" dirty="0">
              <a:solidFill>
                <a:prstClr val="black"/>
              </a:solidFill>
              <a:latin typeface="HGPｺﾞｼｯｸE" panose="020B0900000000000000" pitchFamily="50" charset="-128"/>
              <a:ea typeface="HGPｺﾞｼｯｸE" panose="020B0900000000000000" pitchFamily="50" charset="-128"/>
            </a:endParaRPr>
          </a:p>
        </p:txBody>
      </p:sp>
      <p:sp>
        <p:nvSpPr>
          <p:cNvPr id="14" name="角丸四角形 15">
            <a:extLst>
              <a:ext uri="{FF2B5EF4-FFF2-40B4-BE49-F238E27FC236}">
                <a16:creationId xmlns:a16="http://schemas.microsoft.com/office/drawing/2014/main" id="{8DF826F9-460D-4097-89AF-1EC2C89CE6F6}"/>
              </a:ext>
            </a:extLst>
          </p:cNvPr>
          <p:cNvSpPr/>
          <p:nvPr/>
        </p:nvSpPr>
        <p:spPr>
          <a:xfrm>
            <a:off x="457200" y="3145290"/>
            <a:ext cx="8315326" cy="2090740"/>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38AC6DE-D538-4CBB-9E87-795763F79D88}"/>
              </a:ext>
            </a:extLst>
          </p:cNvPr>
          <p:cNvSpPr txBox="1"/>
          <p:nvPr/>
        </p:nvSpPr>
        <p:spPr>
          <a:xfrm>
            <a:off x="457200" y="3225904"/>
            <a:ext cx="8229600" cy="492443"/>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・家庭でも病院と同様の確定検査がその場で行える検査機器等</a:t>
            </a:r>
          </a:p>
          <a:p>
            <a:r>
              <a:rPr lang="ja-JP" altLang="en-US" sz="1600" dirty="0">
                <a:latin typeface="HGPｺﾞｼｯｸE" panose="020B0900000000000000" pitchFamily="50" charset="-128"/>
                <a:ea typeface="HGPｺﾞｼｯｸE" panose="020B0900000000000000" pitchFamily="50" charset="-128"/>
              </a:rPr>
              <a:t>　（例えば、家庭で呼気から</a:t>
            </a:r>
            <a:r>
              <a:rPr lang="en-US" altLang="ja-JP" sz="1600" dirty="0">
                <a:latin typeface="HGPｺﾞｼｯｸE" panose="020B0900000000000000" pitchFamily="50" charset="-128"/>
                <a:ea typeface="HGPｺﾞｼｯｸE" panose="020B0900000000000000" pitchFamily="50" charset="-128"/>
              </a:rPr>
              <a:t>PCR</a:t>
            </a:r>
            <a:r>
              <a:rPr lang="ja-JP" altLang="en-US" sz="1600" dirty="0">
                <a:latin typeface="HGPｺﾞｼｯｸE" panose="020B0900000000000000" pitchFamily="50" charset="-128"/>
                <a:ea typeface="HGPｺﾞｼｯｸE" panose="020B0900000000000000" pitchFamily="50" charset="-128"/>
              </a:rPr>
              <a:t>検査が行える在宅検査機器等）</a:t>
            </a:r>
            <a:endParaRPr lang="en-US" altLang="ja-JP" sz="1600" dirty="0">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AA08DDB3-21B3-404B-BC83-96467F0F53AC}"/>
              </a:ext>
            </a:extLst>
          </p:cNvPr>
          <p:cNvSpPr txBox="1"/>
          <p:nvPr/>
        </p:nvSpPr>
        <p:spPr>
          <a:xfrm>
            <a:off x="457200" y="3818026"/>
            <a:ext cx="8229600" cy="1231106"/>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・医師の五感を補完し、診断支援に役立つ実用的な遠隔診断補助デバイス</a:t>
            </a:r>
          </a:p>
          <a:p>
            <a:r>
              <a:rPr lang="ja-JP" altLang="en-US" sz="1600" dirty="0">
                <a:latin typeface="HGPｺﾞｼｯｸE" panose="020B0900000000000000" pitchFamily="50" charset="-128"/>
                <a:ea typeface="HGPｺﾞｼｯｸE" panose="020B0900000000000000" pitchFamily="50" charset="-128"/>
              </a:rPr>
              <a:t>　（例えば、遠隔による聴診だけでなく、特徴的な音を捕捉し、医師に診断上の助言を可能</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とする聴覚診断支援デバイス、体ガスや呼気ガスなどを診断に活用するための遠隔での</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嗅覚診断支援に資する検出・分析デバイス、肌に当てることで、医師に感触や質感を</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フィードバックする遠隔での触診支援デバイス等）</a:t>
            </a:r>
            <a:endParaRPr lang="en-US" altLang="ja-JP"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2307D0BB-E39B-4AD9-9739-E910A1CFE867}"/>
              </a:ext>
            </a:extLst>
          </p:cNvPr>
          <p:cNvSpPr txBox="1"/>
          <p:nvPr/>
        </p:nvSpPr>
        <p:spPr>
          <a:xfrm>
            <a:off x="643870" y="5357714"/>
            <a:ext cx="8158962" cy="492443"/>
          </a:xfrm>
          <a:prstGeom prst="rect">
            <a:avLst/>
          </a:prstGeom>
          <a:noFill/>
        </p:spPr>
        <p:txBody>
          <a:bodyPr wrap="square" lIns="72000" tIns="0" rIns="0" bIns="0" rtlCol="0">
            <a:spAutoFit/>
          </a:bodyPr>
          <a:lstStyle/>
          <a:p>
            <a:pPr lvl="0">
              <a:defRPr/>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ただし、遠隔医療の実現に資する実用的な検査機器・診断補助機器であれば上記に</a:t>
            </a:r>
            <a:endParaRPr lang="en-US" altLang="ja-JP" sz="1600" dirty="0">
              <a:solidFill>
                <a:prstClr val="black"/>
              </a:solidFill>
              <a:latin typeface="HGPｺﾞｼｯｸE" panose="020B0900000000000000" pitchFamily="50" charset="-128"/>
              <a:ea typeface="HGPｺﾞｼｯｸE" panose="020B0900000000000000" pitchFamily="50" charset="-128"/>
            </a:endParaRPr>
          </a:p>
          <a:p>
            <a:pPr lvl="0">
              <a:defRPr/>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限りません。</a:t>
            </a:r>
            <a:endParaRPr lang="ja-JP" altLang="ja-JP" sz="1600" dirty="0">
              <a:solidFill>
                <a:prstClr val="black"/>
              </a:solidFill>
              <a:latin typeface="HGPｺﾞｼｯｸE" panose="020B0900000000000000" pitchFamily="50" charset="-128"/>
              <a:ea typeface="HGPｺﾞｼｯｸE" panose="020B0900000000000000" pitchFamily="50" charset="-128"/>
            </a:endParaRPr>
          </a:p>
        </p:txBody>
      </p:sp>
      <p:pic>
        <p:nvPicPr>
          <p:cNvPr id="4" name="オーディオ 3">
            <a:hlinkClick r:id="" action="ppaction://media"/>
            <a:extLst>
              <a:ext uri="{FF2B5EF4-FFF2-40B4-BE49-F238E27FC236}">
                <a16:creationId xmlns:a16="http://schemas.microsoft.com/office/drawing/2014/main" id="{3EA6FD30-6475-4A2E-9780-C82F56F485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33044078"/>
      </p:ext>
    </p:extLst>
  </p:cSld>
  <p:clrMapOvr>
    <a:masterClrMapping/>
  </p:clrMapOvr>
  <mc:AlternateContent xmlns:mc="http://schemas.openxmlformats.org/markup-compatibility/2006" xmlns:p14="http://schemas.microsoft.com/office/powerpoint/2010/main">
    <mc:Choice Requires="p14">
      <p:transition spd="slow" p14:dur="2000" advTm="69941"/>
    </mc:Choice>
    <mc:Fallback xmlns="">
      <p:transition spd="slow" advTm="69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250"/>
                                        <p:tgtEl>
                                          <p:spTgt spid="5"/>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250"/>
                                        <p:tgtEl>
                                          <p:spTgt spid="1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250"/>
                                        <p:tgtEl>
                                          <p:spTgt spid="1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4"/>
                </p:tgtEl>
              </p:cMediaNode>
            </p:audio>
          </p:childTnLst>
        </p:cTn>
      </p:par>
    </p:tnLst>
    <p:bldLst>
      <p:bldP spid="5" grpId="0"/>
      <p:bldP spid="17" grpId="0"/>
      <p:bldP spid="11" grpId="0" animBg="1"/>
      <p:bldP spid="12" grpId="0"/>
      <p:bldP spid="13" grpId="0"/>
      <p:bldP spid="14" grpId="0" animBg="1"/>
      <p:bldP spid="15" grpId="0"/>
      <p:bldP spid="21"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応用フェーズの研究開発課題：求められる成果</a:t>
            </a:r>
          </a:p>
        </p:txBody>
      </p:sp>
      <p:graphicFrame>
        <p:nvGraphicFramePr>
          <p:cNvPr id="8" name="表 7">
            <a:extLst>
              <a:ext uri="{FF2B5EF4-FFF2-40B4-BE49-F238E27FC236}">
                <a16:creationId xmlns:a16="http://schemas.microsoft.com/office/drawing/2014/main" id="{D145BF90-35EE-422F-9282-584A5054F09F}"/>
              </a:ext>
            </a:extLst>
          </p:cNvPr>
          <p:cNvGraphicFramePr>
            <a:graphicFrameLocks noGrp="1"/>
          </p:cNvGraphicFramePr>
          <p:nvPr>
            <p:extLst>
              <p:ext uri="{D42A27DB-BD31-4B8C-83A1-F6EECF244321}">
                <p14:modId xmlns:p14="http://schemas.microsoft.com/office/powerpoint/2010/main" val="3563595492"/>
              </p:ext>
            </p:extLst>
          </p:nvPr>
        </p:nvGraphicFramePr>
        <p:xfrm>
          <a:off x="444707" y="1780447"/>
          <a:ext cx="8386542" cy="4305393"/>
        </p:xfrm>
        <a:graphic>
          <a:graphicData uri="http://schemas.openxmlformats.org/drawingml/2006/table">
            <a:tbl>
              <a:tblPr firstRow="1" bandRow="1">
                <a:tableStyleId>{5C22544A-7EE6-4342-B048-85BDC9FD1C3A}</a:tableStyleId>
              </a:tblPr>
              <a:tblGrid>
                <a:gridCol w="1688893">
                  <a:extLst>
                    <a:ext uri="{9D8B030D-6E8A-4147-A177-3AD203B41FA5}">
                      <a16:colId xmlns:a16="http://schemas.microsoft.com/office/drawing/2014/main" val="20000"/>
                    </a:ext>
                  </a:extLst>
                </a:gridCol>
                <a:gridCol w="6697649">
                  <a:extLst>
                    <a:ext uri="{9D8B030D-6E8A-4147-A177-3AD203B41FA5}">
                      <a16:colId xmlns:a16="http://schemas.microsoft.com/office/drawing/2014/main" val="20001"/>
                    </a:ext>
                  </a:extLst>
                </a:gridCol>
              </a:tblGrid>
              <a:tr h="473999">
                <a:tc>
                  <a:txBody>
                    <a:bodyPr/>
                    <a:lstStyle/>
                    <a:p>
                      <a:pPr algn="ctr"/>
                      <a:r>
                        <a:rPr kumimoji="1" lang="ja-JP" altLang="en-US" sz="1600" dirty="0">
                          <a:latin typeface="HGPｺﾞｼｯｸE" panose="020B0900000000000000" pitchFamily="50" charset="-128"/>
                          <a:ea typeface="HGPｺﾞｼｯｸE" panose="020B0900000000000000" pitchFamily="50" charset="-128"/>
                        </a:rPr>
                        <a:t>目　標</a:t>
                      </a:r>
                    </a:p>
                  </a:txBody>
                  <a:tcPr marL="0" marR="0" marT="0" marB="0" anchor="ctr" anchorCtr="1">
                    <a:solidFill>
                      <a:srgbClr val="3793C6"/>
                    </a:solidFill>
                  </a:tcPr>
                </a:tc>
                <a:tc>
                  <a:txBody>
                    <a:bodyPr/>
                    <a:lstStyle/>
                    <a:p>
                      <a:pPr algn="ctr">
                        <a:lnSpc>
                          <a:spcPts val="2400"/>
                        </a:lnSpc>
                        <a:spcAft>
                          <a:spcPts val="0"/>
                        </a:spcAft>
                      </a:pPr>
                      <a:r>
                        <a:rPr lang="ja-JP" altLang="en-US" sz="1600" kern="100" baseline="0" dirty="0">
                          <a:effectLst/>
                          <a:latin typeface="HGPｺﾞｼｯｸE" panose="020B0900000000000000" pitchFamily="50" charset="-128"/>
                          <a:ea typeface="HGPｺﾞｼｯｸE" panose="020B0900000000000000" pitchFamily="50" charset="-128"/>
                          <a:cs typeface="Times New Roman" panose="02020603050405020304" pitchFamily="18" charset="0"/>
                        </a:rPr>
                        <a:t>内　　容</a:t>
                      </a:r>
                      <a:endParaRPr lang="ja-JP"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0" marR="0" marT="0" marB="0" anchor="ctr" anchorCtr="1">
                    <a:solidFill>
                      <a:srgbClr val="3793C6"/>
                    </a:solidFill>
                  </a:tcPr>
                </a:tc>
                <a:extLst>
                  <a:ext uri="{0D108BD9-81ED-4DB2-BD59-A6C34878D82A}">
                    <a16:rowId xmlns:a16="http://schemas.microsoft.com/office/drawing/2014/main" val="10000"/>
                  </a:ext>
                </a:extLst>
              </a:tr>
              <a:tr h="2050107">
                <a:tc>
                  <a:txBody>
                    <a:bodyPr/>
                    <a:lstStyle/>
                    <a:p>
                      <a:pPr algn="just">
                        <a:lnSpc>
                          <a:spcPts val="24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中間目標</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lnSpc>
                          <a:spcPts val="24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１年経過時</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108000" marR="0" marT="0" marB="0" anchor="ctr">
                    <a:solidFill>
                      <a:srgbClr val="D0D8E8"/>
                    </a:solidFill>
                  </a:tcPr>
                </a:tc>
                <a:tc>
                  <a:txBody>
                    <a:bodyPr/>
                    <a:lstStyle/>
                    <a:p>
                      <a:pPr>
                        <a:lnSpc>
                          <a:spcPts val="2200"/>
                        </a:lnSpc>
                      </a:pPr>
                      <a:r>
                        <a:rPr lang="ja-JP" altLang="en-US" sz="1800" dirty="0">
                          <a:effectLst/>
                          <a:latin typeface="HGPｺﾞｼｯｸE" panose="020B0900000000000000" pitchFamily="50" charset="-128"/>
                          <a:ea typeface="HGPｺﾞｼｯｸE" panose="020B0900000000000000" pitchFamily="50" charset="-128"/>
                        </a:rPr>
                        <a:t>・開発する機器のコンセプト決定と要求仕様決定が完了している。</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・上記コンセプト・要求仕様に基づき、プロトタイプを作成している。</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・最終目標までのロードマップが明確にされている。</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・上記に加えて、①開発機器の実現可能性、②事業化の可能性</a:t>
                      </a:r>
                      <a:r>
                        <a:rPr lang="en-US" altLang="ja-JP" sz="1800" dirty="0">
                          <a:effectLst/>
                          <a:latin typeface="HGPｺﾞｼｯｸE" panose="020B0900000000000000" pitchFamily="50" charset="-128"/>
                          <a:ea typeface="HGPｺﾞｼｯｸE" panose="020B0900000000000000" pitchFamily="50" charset="-128"/>
                        </a:rPr>
                        <a:t>､</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③社会的なインパクトを基準に評価を行います。</a:t>
                      </a:r>
                    </a:p>
                  </a:txBody>
                  <a:tcPr marL="108000" marR="0" marT="108000" marB="108000" anchor="ctr">
                    <a:solidFill>
                      <a:srgbClr val="E9EDF4"/>
                    </a:solidFill>
                  </a:tcPr>
                </a:tc>
                <a:extLst>
                  <a:ext uri="{0D108BD9-81ED-4DB2-BD59-A6C34878D82A}">
                    <a16:rowId xmlns:a16="http://schemas.microsoft.com/office/drawing/2014/main" val="10001"/>
                  </a:ext>
                </a:extLst>
              </a:tr>
              <a:tr h="1781287">
                <a:tc>
                  <a:txBody>
                    <a:bodyPr/>
                    <a:lstStyle/>
                    <a:p>
                      <a:pPr algn="just">
                        <a:lnSpc>
                          <a:spcPts val="24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最終目標</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lnSpc>
                          <a:spcPts val="24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年度目終了時</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108000" marR="0" marT="0" marB="0" anchor="ctr">
                    <a:solidFill>
                      <a:srgbClr val="D0D8E8"/>
                    </a:solidFill>
                  </a:tcPr>
                </a:tc>
                <a:tc>
                  <a:txBody>
                    <a:bodyPr/>
                    <a:lstStyle/>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・１年度目の成果を元に、機器の最終仕様を確定し、最終仕様を反映させた製品プロトタイプを完成させる。</a:t>
                      </a: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・医療機器申請に向けた審査等の手続きの体制を構築し、具体的な実装化シナリオや事業化計画を提案する。</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txBody>
                  <a:tcPr marL="108000" marR="36195" marT="144000" marB="144000" anchor="ctr">
                    <a:solidFill>
                      <a:srgbClr val="E9EDF4"/>
                    </a:solidFill>
                  </a:tcPr>
                </a:tc>
                <a:extLst>
                  <a:ext uri="{0D108BD9-81ED-4DB2-BD59-A6C34878D82A}">
                    <a16:rowId xmlns:a16="http://schemas.microsoft.com/office/drawing/2014/main" val="10002"/>
                  </a:ext>
                </a:extLst>
              </a:tr>
            </a:tbl>
          </a:graphicData>
        </a:graphic>
      </p:graphicFrame>
      <p:sp>
        <p:nvSpPr>
          <p:cNvPr id="6" name="タイトル 2">
            <a:extLst>
              <a:ext uri="{FF2B5EF4-FFF2-40B4-BE49-F238E27FC236}">
                <a16:creationId xmlns:a16="http://schemas.microsoft.com/office/drawing/2014/main" id="{6219A3BE-C1A5-45CD-9E3F-27B75372ECA7}"/>
              </a:ext>
            </a:extLst>
          </p:cNvPr>
          <p:cNvSpPr txBox="1">
            <a:spLocks/>
          </p:cNvSpPr>
          <p:nvPr/>
        </p:nvSpPr>
        <p:spPr>
          <a:xfrm>
            <a:off x="6253317" y="1078897"/>
            <a:ext cx="2686566"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【P5,6,15,16】</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10" name="タイトル 2">
            <a:extLst>
              <a:ext uri="{FF2B5EF4-FFF2-40B4-BE49-F238E27FC236}">
                <a16:creationId xmlns:a16="http://schemas.microsoft.com/office/drawing/2014/main" id="{8B790ACF-1C08-418D-A196-87DDC1E3B895}"/>
              </a:ext>
            </a:extLst>
          </p:cNvPr>
          <p:cNvSpPr txBox="1">
            <a:spLocks/>
          </p:cNvSpPr>
          <p:nvPr/>
        </p:nvSpPr>
        <p:spPr>
          <a:xfrm>
            <a:off x="385985" y="1372916"/>
            <a:ext cx="8445264" cy="3777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1800" dirty="0">
                <a:latin typeface="HGPｺﾞｼｯｸE" panose="020B0900000000000000" pitchFamily="50" charset="-128"/>
                <a:ea typeface="HGPｺﾞｼｯｸE" panose="020B0900000000000000" pitchFamily="50" charset="-128"/>
              </a:rPr>
              <a:t>(a)</a:t>
            </a:r>
            <a:r>
              <a:rPr lang="ja-JP" altLang="en-US" sz="1800" dirty="0">
                <a:latin typeface="HGPｺﾞｼｯｸE" panose="020B0900000000000000" pitchFamily="50" charset="-128"/>
                <a:ea typeface="HGPｺﾞｼｯｸE" panose="020B0900000000000000" pitchFamily="50" charset="-128"/>
              </a:rPr>
              <a:t>遠隔医療の実現に資する検査・診療機器の開発</a:t>
            </a:r>
            <a:endParaRPr lang="en-US" altLang="ja-JP" sz="1800" dirty="0">
              <a:latin typeface="HGPｺﾞｼｯｸE" panose="020B0900000000000000" pitchFamily="50" charset="-128"/>
              <a:ea typeface="HGPｺﾞｼｯｸE" panose="020B0900000000000000" pitchFamily="50" charset="-128"/>
            </a:endParaRPr>
          </a:p>
        </p:txBody>
      </p:sp>
      <p:pic>
        <p:nvPicPr>
          <p:cNvPr id="4" name="オーディオ 3">
            <a:hlinkClick r:id="" action="ppaction://media"/>
            <a:extLst>
              <a:ext uri="{FF2B5EF4-FFF2-40B4-BE49-F238E27FC236}">
                <a16:creationId xmlns:a16="http://schemas.microsoft.com/office/drawing/2014/main" id="{477D7A43-61FA-46B3-A091-F58FFE950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5521506"/>
      </p:ext>
    </p:extLst>
  </p:cSld>
  <p:clrMapOvr>
    <a:masterClrMapping/>
  </p:clrMapOvr>
  <mc:AlternateContent xmlns:mc="http://schemas.openxmlformats.org/markup-compatibility/2006" xmlns:p14="http://schemas.microsoft.com/office/powerpoint/2010/main">
    <mc:Choice Requires="p14">
      <p:transition spd="slow" p14:dur="2000" advTm="39932"/>
    </mc:Choice>
    <mc:Fallback xmlns="">
      <p:transition spd="slow" advTm="39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共通基盤的な研究開発課題：研究開発内容と具体例</a:t>
            </a:r>
            <a:endParaRPr lang="ja-JP" altLang="en-US" sz="2200" dirty="0"/>
          </a:p>
        </p:txBody>
      </p:sp>
      <p:sp>
        <p:nvSpPr>
          <p:cNvPr id="5" name="タイトル 2"/>
          <p:cNvSpPr txBox="1">
            <a:spLocks/>
          </p:cNvSpPr>
          <p:nvPr/>
        </p:nvSpPr>
        <p:spPr>
          <a:xfrm>
            <a:off x="385985" y="1594256"/>
            <a:ext cx="6221951"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　</a:t>
            </a:r>
          </a:p>
        </p:txBody>
      </p:sp>
      <p:sp>
        <p:nvSpPr>
          <p:cNvPr id="16" name="タイトル 2">
            <a:extLst>
              <a:ext uri="{FF2B5EF4-FFF2-40B4-BE49-F238E27FC236}">
                <a16:creationId xmlns:a16="http://schemas.microsoft.com/office/drawing/2014/main" id="{EC05DBC8-EC7C-493C-B58D-BA5C090123D2}"/>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【P5】</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12" name="角丸四角形 15">
            <a:extLst>
              <a:ext uri="{FF2B5EF4-FFF2-40B4-BE49-F238E27FC236}">
                <a16:creationId xmlns:a16="http://schemas.microsoft.com/office/drawing/2014/main" id="{7BB092A2-49DD-475A-BEAB-54084D568150}"/>
              </a:ext>
            </a:extLst>
          </p:cNvPr>
          <p:cNvSpPr/>
          <p:nvPr/>
        </p:nvSpPr>
        <p:spPr>
          <a:xfrm>
            <a:off x="457200" y="2065588"/>
            <a:ext cx="8315326" cy="1424028"/>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F51D82-1DA8-427B-8AB0-BB919E4BD0EF}"/>
              </a:ext>
            </a:extLst>
          </p:cNvPr>
          <p:cNvSpPr txBox="1"/>
          <p:nvPr/>
        </p:nvSpPr>
        <p:spPr>
          <a:xfrm>
            <a:off x="457200" y="2146203"/>
            <a:ext cx="8315326" cy="1231106"/>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・医療機器から出力された検査結果等のデータを標準化し、その標準化されたデータを患者・</a:t>
            </a:r>
            <a:endParaRPr lang="en-US" altLang="ja-JP" sz="1600" dirty="0">
              <a:latin typeface="HGPｺﾞｼｯｸE" panose="020B0900000000000000" pitchFamily="50" charset="-128"/>
              <a:ea typeface="HGPｺﾞｼｯｸE" panose="020B0900000000000000" pitchFamily="50" charset="-128"/>
            </a:endParaRPr>
          </a:p>
          <a:p>
            <a:r>
              <a:rPr lang="en-US"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疾患レジストリに使用するシステム。</a:t>
            </a:r>
            <a:endParaRPr lang="en-US" altLang="ja-JP" sz="1600" dirty="0">
              <a:latin typeface="HGPｺﾞｼｯｸE" panose="020B0900000000000000" pitchFamily="50" charset="-128"/>
              <a:ea typeface="HGPｺﾞｼｯｸE" panose="020B0900000000000000" pitchFamily="50" charset="-128"/>
            </a:endParaRPr>
          </a:p>
          <a:p>
            <a:r>
              <a:rPr lang="en-US"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また電子カルテやレセプトに含まれるデータも標準化されそのシステムに利用することで、</a:t>
            </a:r>
            <a:endParaRPr lang="en-US" altLang="ja-JP" sz="1600" dirty="0">
              <a:latin typeface="HGPｺﾞｼｯｸE" panose="020B0900000000000000" pitchFamily="50" charset="-128"/>
              <a:ea typeface="HGPｺﾞｼｯｸE" panose="020B0900000000000000" pitchFamily="50" charset="-128"/>
            </a:endParaRPr>
          </a:p>
          <a:p>
            <a:r>
              <a:rPr lang="en-US"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医療者による患者・疾患レジストリに入力する項目を省力化することができるシステムを</a:t>
            </a:r>
            <a:endParaRPr lang="en-US" altLang="ja-JP" sz="1600" dirty="0">
              <a:latin typeface="HGPｺﾞｼｯｸE" panose="020B0900000000000000" pitchFamily="50" charset="-128"/>
              <a:ea typeface="HGPｺﾞｼｯｸE" panose="020B0900000000000000" pitchFamily="50" charset="-128"/>
            </a:endParaRPr>
          </a:p>
          <a:p>
            <a:r>
              <a:rPr lang="en-US"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開発します。</a:t>
            </a:r>
            <a:endParaRPr lang="en-US" altLang="ja-JP" sz="1600" dirty="0">
              <a:latin typeface="HGPｺﾞｼｯｸE" panose="020B0900000000000000" pitchFamily="50" charset="-128"/>
              <a:ea typeface="HGPｺﾞｼｯｸE" panose="020B0900000000000000" pitchFamily="50" charset="-128"/>
            </a:endParaRPr>
          </a:p>
        </p:txBody>
      </p:sp>
      <p:sp>
        <p:nvSpPr>
          <p:cNvPr id="14" name="タイトル 2">
            <a:extLst>
              <a:ext uri="{FF2B5EF4-FFF2-40B4-BE49-F238E27FC236}">
                <a16:creationId xmlns:a16="http://schemas.microsoft.com/office/drawing/2014/main" id="{81AF8F4F-E0B1-4B70-B79E-58850FD98B60}"/>
              </a:ext>
            </a:extLst>
          </p:cNvPr>
          <p:cNvSpPr txBox="1">
            <a:spLocks/>
          </p:cNvSpPr>
          <p:nvPr/>
        </p:nvSpPr>
        <p:spPr>
          <a:xfrm>
            <a:off x="385985" y="3632839"/>
            <a:ext cx="4186015" cy="350652"/>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■具体例</a:t>
            </a:r>
            <a:endParaRPr lang="ja-JP" altLang="en-US" sz="1800" dirty="0">
              <a:solidFill>
                <a:prstClr val="black"/>
              </a:solidFill>
              <a:latin typeface="HGPｺﾞｼｯｸE" panose="020B0900000000000000" pitchFamily="50" charset="-128"/>
              <a:ea typeface="HGPｺﾞｼｯｸE" panose="020B0900000000000000" pitchFamily="50" charset="-128"/>
            </a:endParaRPr>
          </a:p>
        </p:txBody>
      </p:sp>
      <p:sp>
        <p:nvSpPr>
          <p:cNvPr id="15" name="角丸四角形 15">
            <a:extLst>
              <a:ext uri="{FF2B5EF4-FFF2-40B4-BE49-F238E27FC236}">
                <a16:creationId xmlns:a16="http://schemas.microsoft.com/office/drawing/2014/main" id="{B06ECB6C-BFB5-4229-BB42-D416A3982E1D}"/>
              </a:ext>
            </a:extLst>
          </p:cNvPr>
          <p:cNvSpPr/>
          <p:nvPr/>
        </p:nvSpPr>
        <p:spPr>
          <a:xfrm>
            <a:off x="457200" y="3983489"/>
            <a:ext cx="8315326" cy="1335958"/>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1AF520A-40AD-42B9-A7DE-0DEB0CE3BD03}"/>
              </a:ext>
            </a:extLst>
          </p:cNvPr>
          <p:cNvSpPr txBox="1"/>
          <p:nvPr/>
        </p:nvSpPr>
        <p:spPr>
          <a:xfrm>
            <a:off x="457200" y="4064103"/>
            <a:ext cx="8229600" cy="492443"/>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・病院の医療機器・検査部門のデータを標準化し、電子カルテ情報または電子カルテから</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標準化出力されたデータとの突合を実現するシステムを開発する。</a:t>
            </a:r>
            <a:endParaRPr lang="en-US" altLang="ja-JP" sz="1600" dirty="0">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8915D186-5A05-49E0-BFEC-02DC64883E7F}"/>
              </a:ext>
            </a:extLst>
          </p:cNvPr>
          <p:cNvSpPr txBox="1"/>
          <p:nvPr/>
        </p:nvSpPr>
        <p:spPr>
          <a:xfrm>
            <a:off x="457200" y="4656225"/>
            <a:ext cx="8229600" cy="492443"/>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・電子カルテ由来データ、検査値データ、医療者入力データ（必要な場合）を使用し、対象と</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する疾患領域において治療機器を含んだ疾患患者レジストリを構築する。</a:t>
            </a:r>
            <a:endParaRPr lang="en-US" altLang="ja-JP" sz="1600" dirty="0">
              <a:latin typeface="HGPｺﾞｼｯｸE" panose="020B0900000000000000" pitchFamily="50" charset="-128"/>
              <a:ea typeface="HGPｺﾞｼｯｸE" panose="020B0900000000000000" pitchFamily="50" charset="-128"/>
            </a:endParaRPr>
          </a:p>
        </p:txBody>
      </p:sp>
      <p:sp>
        <p:nvSpPr>
          <p:cNvPr id="17" name="タイトル 2">
            <a:extLst>
              <a:ext uri="{FF2B5EF4-FFF2-40B4-BE49-F238E27FC236}">
                <a16:creationId xmlns:a16="http://schemas.microsoft.com/office/drawing/2014/main" id="{A950ACBF-105D-4F84-9C11-CE9F2E8BA212}"/>
              </a:ext>
            </a:extLst>
          </p:cNvPr>
          <p:cNvSpPr txBox="1">
            <a:spLocks/>
          </p:cNvSpPr>
          <p:nvPr/>
        </p:nvSpPr>
        <p:spPr>
          <a:xfrm>
            <a:off x="385985" y="1503542"/>
            <a:ext cx="8758015" cy="3777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1800" dirty="0">
                <a:latin typeface="HGPｺﾞｼｯｸE" panose="020B0900000000000000" pitchFamily="50" charset="-128"/>
                <a:ea typeface="HGPｺﾞｼｯｸE" panose="020B0900000000000000" pitchFamily="50" charset="-128"/>
              </a:rPr>
              <a:t>(b)</a:t>
            </a:r>
            <a:r>
              <a:rPr lang="ja-JP" altLang="en-US" sz="1800" dirty="0">
                <a:latin typeface="HGPｺﾞｼｯｸE" panose="020B0900000000000000" pitchFamily="50" charset="-128"/>
                <a:ea typeface="HGPｺﾞｼｯｸE" panose="020B0900000000000000" pitchFamily="50" charset="-128"/>
              </a:rPr>
              <a:t>医療機器から診療の中で出力されるデータを用いて、患者・疾患レジストリを構築</a:t>
            </a:r>
            <a:endParaRPr lang="en-US" altLang="ja-JP" sz="1800" dirty="0">
              <a:latin typeface="HGPｺﾞｼｯｸE" panose="020B0900000000000000" pitchFamily="50" charset="-128"/>
              <a:ea typeface="HGPｺﾞｼｯｸE" panose="020B0900000000000000" pitchFamily="50" charset="-128"/>
            </a:endParaRPr>
          </a:p>
          <a:p>
            <a:r>
              <a:rPr lang="ja-JP" altLang="en-US" sz="1800" dirty="0">
                <a:latin typeface="HGPｺﾞｼｯｸE" panose="020B0900000000000000" pitchFamily="50" charset="-128"/>
                <a:ea typeface="HGPｺﾞｼｯｸE" panose="020B0900000000000000" pitchFamily="50" charset="-128"/>
              </a:rPr>
              <a:t>　　するシステム開発</a:t>
            </a:r>
            <a:endParaRPr lang="en-US" altLang="ja-JP" sz="1800" dirty="0">
              <a:latin typeface="HGPｺﾞｼｯｸE" panose="020B0900000000000000" pitchFamily="50" charset="-128"/>
              <a:ea typeface="HGPｺﾞｼｯｸE" panose="020B0900000000000000" pitchFamily="50" charset="-128"/>
            </a:endParaRPr>
          </a:p>
        </p:txBody>
      </p:sp>
      <p:pic>
        <p:nvPicPr>
          <p:cNvPr id="2" name="オーディオ 1">
            <a:hlinkClick r:id="" action="ppaction://media"/>
            <a:extLst>
              <a:ext uri="{FF2B5EF4-FFF2-40B4-BE49-F238E27FC236}">
                <a16:creationId xmlns:a16="http://schemas.microsoft.com/office/drawing/2014/main" id="{DF51552B-427C-4341-93D0-FE1F343802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16239380"/>
      </p:ext>
    </p:extLst>
  </p:cSld>
  <p:clrMapOvr>
    <a:masterClrMapping/>
  </p:clrMapOvr>
  <mc:AlternateContent xmlns:mc="http://schemas.openxmlformats.org/markup-compatibility/2006" xmlns:p14="http://schemas.microsoft.com/office/powerpoint/2010/main">
    <mc:Choice Requires="p14">
      <p:transition spd="slow" p14:dur="2000" advTm="47212"/>
    </mc:Choice>
    <mc:Fallback xmlns="">
      <p:transition spd="slow" advTm="47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25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bldLst>
      <p:bldP spid="5" grpId="0"/>
      <p:bldP spid="14" grpId="0"/>
      <p:bldP spid="15"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共通基盤的な研究開発課題：求められる成果</a:t>
            </a:r>
            <a:r>
              <a:rPr lang="en-US" altLang="ja-JP" sz="2200" dirty="0">
                <a:latin typeface="HGPｺﾞｼｯｸE" panose="020B0900000000000000" pitchFamily="50" charset="-128"/>
                <a:ea typeface="HGPｺﾞｼｯｸE" panose="020B0900000000000000" pitchFamily="50" charset="-128"/>
              </a:rPr>
              <a:t>(1/2)</a:t>
            </a:r>
            <a:endParaRPr lang="ja-JP" altLang="en-US" sz="2200" dirty="0">
              <a:latin typeface="HGPｺﾞｼｯｸE" panose="020B0900000000000000" pitchFamily="50" charset="-128"/>
              <a:ea typeface="HGPｺﾞｼｯｸE" panose="020B0900000000000000" pitchFamily="50" charset="-128"/>
            </a:endParaRPr>
          </a:p>
        </p:txBody>
      </p:sp>
      <p:graphicFrame>
        <p:nvGraphicFramePr>
          <p:cNvPr id="10" name="表 9">
            <a:extLst>
              <a:ext uri="{FF2B5EF4-FFF2-40B4-BE49-F238E27FC236}">
                <a16:creationId xmlns:a16="http://schemas.microsoft.com/office/drawing/2014/main" id="{B1D9EBD0-3ED0-4C6F-A52D-0B1478674F68}"/>
              </a:ext>
            </a:extLst>
          </p:cNvPr>
          <p:cNvGraphicFramePr>
            <a:graphicFrameLocks noGrp="1"/>
          </p:cNvGraphicFramePr>
          <p:nvPr>
            <p:extLst>
              <p:ext uri="{D42A27DB-BD31-4B8C-83A1-F6EECF244321}">
                <p14:modId xmlns:p14="http://schemas.microsoft.com/office/powerpoint/2010/main" val="663269819"/>
              </p:ext>
            </p:extLst>
          </p:nvPr>
        </p:nvGraphicFramePr>
        <p:xfrm>
          <a:off x="444707" y="2027185"/>
          <a:ext cx="8386542" cy="4205438"/>
        </p:xfrm>
        <a:graphic>
          <a:graphicData uri="http://schemas.openxmlformats.org/drawingml/2006/table">
            <a:tbl>
              <a:tblPr firstRow="1" bandRow="1">
                <a:tableStyleId>{5C22544A-7EE6-4342-B048-85BDC9FD1C3A}</a:tableStyleId>
              </a:tblPr>
              <a:tblGrid>
                <a:gridCol w="1688893">
                  <a:extLst>
                    <a:ext uri="{9D8B030D-6E8A-4147-A177-3AD203B41FA5}">
                      <a16:colId xmlns:a16="http://schemas.microsoft.com/office/drawing/2014/main" val="20000"/>
                    </a:ext>
                  </a:extLst>
                </a:gridCol>
                <a:gridCol w="6697649">
                  <a:extLst>
                    <a:ext uri="{9D8B030D-6E8A-4147-A177-3AD203B41FA5}">
                      <a16:colId xmlns:a16="http://schemas.microsoft.com/office/drawing/2014/main" val="20001"/>
                    </a:ext>
                  </a:extLst>
                </a:gridCol>
              </a:tblGrid>
              <a:tr h="388543">
                <a:tc>
                  <a:txBody>
                    <a:bodyPr/>
                    <a:lstStyle/>
                    <a:p>
                      <a:pPr algn="ctr"/>
                      <a:r>
                        <a:rPr kumimoji="1" lang="ja-JP" altLang="en-US" sz="1600" dirty="0">
                          <a:latin typeface="HGPｺﾞｼｯｸE" panose="020B0900000000000000" pitchFamily="50" charset="-128"/>
                          <a:ea typeface="HGPｺﾞｼｯｸE" panose="020B0900000000000000" pitchFamily="50" charset="-128"/>
                        </a:rPr>
                        <a:t>目　標</a:t>
                      </a:r>
                    </a:p>
                  </a:txBody>
                  <a:tcPr marL="0" marR="0" marT="0" marB="0" anchor="ctr" anchorCtr="1">
                    <a:solidFill>
                      <a:srgbClr val="3793C6"/>
                    </a:solidFill>
                  </a:tcPr>
                </a:tc>
                <a:tc>
                  <a:txBody>
                    <a:bodyPr/>
                    <a:lstStyle/>
                    <a:p>
                      <a:pPr algn="ctr">
                        <a:lnSpc>
                          <a:spcPts val="2400"/>
                        </a:lnSpc>
                        <a:spcAft>
                          <a:spcPts val="0"/>
                        </a:spcAft>
                      </a:pPr>
                      <a:r>
                        <a:rPr lang="ja-JP" altLang="en-US" sz="1600" kern="100" baseline="0" dirty="0">
                          <a:effectLst/>
                          <a:latin typeface="HGPｺﾞｼｯｸE" panose="020B0900000000000000" pitchFamily="50" charset="-128"/>
                          <a:ea typeface="HGPｺﾞｼｯｸE" panose="020B0900000000000000" pitchFamily="50" charset="-128"/>
                          <a:cs typeface="Times New Roman" panose="02020603050405020304" pitchFamily="18" charset="0"/>
                        </a:rPr>
                        <a:t>内　　容</a:t>
                      </a:r>
                      <a:endParaRPr lang="ja-JP"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0" marR="0" marT="0" marB="0" anchor="ctr" anchorCtr="1">
                    <a:solidFill>
                      <a:srgbClr val="3793C6"/>
                    </a:solidFill>
                  </a:tcPr>
                </a:tc>
                <a:extLst>
                  <a:ext uri="{0D108BD9-81ED-4DB2-BD59-A6C34878D82A}">
                    <a16:rowId xmlns:a16="http://schemas.microsoft.com/office/drawing/2014/main" val="10000"/>
                  </a:ext>
                </a:extLst>
              </a:tr>
              <a:tr h="3796667">
                <a:tc>
                  <a:txBody>
                    <a:bodyPr/>
                    <a:lstStyle/>
                    <a:p>
                      <a:pPr algn="just">
                        <a:lnSpc>
                          <a:spcPts val="24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中間目標</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lnSpc>
                          <a:spcPts val="24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１年経過時</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108000" marR="0" marT="0" marB="0" anchor="ctr">
                    <a:solidFill>
                      <a:srgbClr val="D0D8E8"/>
                    </a:solidFill>
                  </a:tcPr>
                </a:tc>
                <a:tc>
                  <a:txBody>
                    <a:bodyPr/>
                    <a:lstStyle/>
                    <a:p>
                      <a:pPr>
                        <a:lnSpc>
                          <a:spcPts val="2200"/>
                        </a:lnSpc>
                      </a:pPr>
                      <a:r>
                        <a:rPr lang="ja-JP" altLang="en-US" sz="1800" dirty="0">
                          <a:effectLst/>
                          <a:latin typeface="HGPｺﾞｼｯｸE" panose="020B0900000000000000" pitchFamily="50" charset="-128"/>
                          <a:ea typeface="HGPｺﾞｼｯｸE" panose="020B0900000000000000" pitchFamily="50" charset="-128"/>
                        </a:rPr>
                        <a:t>・高齢化によって衰える感覚器・運動器領域のうち特定の疾患領域</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について、対象疾患を管理するために必要な検査部門データを</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精査し、当該データを抽出・標準化して電子カルテ情報または</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電子カルテから標準化出力されたデータとの突合を実現するため</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のシステム開発が完了している。なお電子カルテ情報等の情報は</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標準化されたシステムの使用を想定しているが、必要に応じて</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システム開発を行う。</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・構築予定のレジストリについて要求仕様等について事業者・学会</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等で検討を行い、少なくとも一医療機関でレジストリ実装を行い、</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他病院（異なる電子カルテ、部門システムベンダー）展開に向けた</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課題等を明確にする。</a:t>
                      </a: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・上記の取組を踏まえて、他の疾患領域への横展開についても</a:t>
                      </a:r>
                      <a:endParaRPr lang="en-US" altLang="ja-JP" sz="1800" dirty="0">
                        <a:effectLst/>
                        <a:latin typeface="HGPｺﾞｼｯｸE" panose="020B0900000000000000" pitchFamily="50" charset="-128"/>
                        <a:ea typeface="HGPｺﾞｼｯｸE" panose="020B0900000000000000" pitchFamily="50" charset="-128"/>
                      </a:endParaRPr>
                    </a:p>
                    <a:p>
                      <a:pPr>
                        <a:lnSpc>
                          <a:spcPts val="2200"/>
                        </a:lnSpc>
                      </a:pPr>
                      <a:r>
                        <a:rPr lang="ja-JP" altLang="en-US" sz="1800" dirty="0">
                          <a:effectLst/>
                          <a:latin typeface="HGPｺﾞｼｯｸE" panose="020B0900000000000000" pitchFamily="50" charset="-128"/>
                          <a:ea typeface="HGPｺﾞｼｯｸE" panose="020B0900000000000000" pitchFamily="50" charset="-128"/>
                        </a:rPr>
                        <a:t>　検討を行い、同様の仕組みで実現可能な疾患領域を明確にする。</a:t>
                      </a:r>
                    </a:p>
                  </a:txBody>
                  <a:tcPr marL="108000" marR="0" marT="108000" marB="108000" anchor="ctr">
                    <a:solidFill>
                      <a:srgbClr val="E9EDF4"/>
                    </a:solidFill>
                  </a:tcPr>
                </a:tc>
                <a:extLst>
                  <a:ext uri="{0D108BD9-81ED-4DB2-BD59-A6C34878D82A}">
                    <a16:rowId xmlns:a16="http://schemas.microsoft.com/office/drawing/2014/main" val="10001"/>
                  </a:ext>
                </a:extLst>
              </a:tr>
            </a:tbl>
          </a:graphicData>
        </a:graphic>
      </p:graphicFrame>
      <p:sp>
        <p:nvSpPr>
          <p:cNvPr id="7" name="タイトル 2">
            <a:extLst>
              <a:ext uri="{FF2B5EF4-FFF2-40B4-BE49-F238E27FC236}">
                <a16:creationId xmlns:a16="http://schemas.microsoft.com/office/drawing/2014/main" id="{BC124787-4411-4F8A-B987-44C1D0F9E9EF}"/>
              </a:ext>
            </a:extLst>
          </p:cNvPr>
          <p:cNvSpPr txBox="1">
            <a:spLocks/>
          </p:cNvSpPr>
          <p:nvPr/>
        </p:nvSpPr>
        <p:spPr>
          <a:xfrm>
            <a:off x="6154995" y="1078897"/>
            <a:ext cx="2784888"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lvl="0" algn="r">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a:t>
            </a:r>
            <a:r>
              <a:rPr lang="en-US" altLang="ja-JP" sz="1600" dirty="0">
                <a:solidFill>
                  <a:prstClr val="black"/>
                </a:solidFill>
                <a:latin typeface="HGPｺﾞｼｯｸE" panose="020B0900000000000000" pitchFamily="50" charset="-128"/>
                <a:ea typeface="HGPｺﾞｼｯｸE" panose="020B0900000000000000" pitchFamily="50" charset="-128"/>
              </a:rPr>
              <a:t>P5,6,15,16】</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6" name="タイトル 2">
            <a:extLst>
              <a:ext uri="{FF2B5EF4-FFF2-40B4-BE49-F238E27FC236}">
                <a16:creationId xmlns:a16="http://schemas.microsoft.com/office/drawing/2014/main" id="{6EC07882-5FFB-4A7B-BB1B-224FADCEDB1B}"/>
              </a:ext>
            </a:extLst>
          </p:cNvPr>
          <p:cNvSpPr txBox="1">
            <a:spLocks/>
          </p:cNvSpPr>
          <p:nvPr/>
        </p:nvSpPr>
        <p:spPr>
          <a:xfrm>
            <a:off x="385985" y="1503542"/>
            <a:ext cx="8758015" cy="3777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1800" dirty="0">
                <a:latin typeface="HGPｺﾞｼｯｸE" panose="020B0900000000000000" pitchFamily="50" charset="-128"/>
                <a:ea typeface="HGPｺﾞｼｯｸE" panose="020B0900000000000000" pitchFamily="50" charset="-128"/>
              </a:rPr>
              <a:t>(b)</a:t>
            </a:r>
            <a:r>
              <a:rPr lang="ja-JP" altLang="en-US" sz="1800" dirty="0">
                <a:latin typeface="HGPｺﾞｼｯｸE" panose="020B0900000000000000" pitchFamily="50" charset="-128"/>
                <a:ea typeface="HGPｺﾞｼｯｸE" panose="020B0900000000000000" pitchFamily="50" charset="-128"/>
              </a:rPr>
              <a:t>医療機器から診療の中で出力されるデータを用いて、患者・疾患レジストリを構築</a:t>
            </a:r>
            <a:endParaRPr lang="en-US" altLang="ja-JP" sz="1800" dirty="0">
              <a:latin typeface="HGPｺﾞｼｯｸE" panose="020B0900000000000000" pitchFamily="50" charset="-128"/>
              <a:ea typeface="HGPｺﾞｼｯｸE" panose="020B0900000000000000" pitchFamily="50" charset="-128"/>
            </a:endParaRPr>
          </a:p>
          <a:p>
            <a:r>
              <a:rPr lang="ja-JP" altLang="en-US" sz="1800" dirty="0">
                <a:latin typeface="HGPｺﾞｼｯｸE" panose="020B0900000000000000" pitchFamily="50" charset="-128"/>
                <a:ea typeface="HGPｺﾞｼｯｸE" panose="020B0900000000000000" pitchFamily="50" charset="-128"/>
              </a:rPr>
              <a:t>　　するシステム開発</a:t>
            </a:r>
            <a:endParaRPr lang="en-US" altLang="ja-JP" sz="1800" dirty="0">
              <a:latin typeface="HGPｺﾞｼｯｸE" panose="020B0900000000000000" pitchFamily="50" charset="-128"/>
              <a:ea typeface="HGPｺﾞｼｯｸE" panose="020B0900000000000000" pitchFamily="50" charset="-128"/>
            </a:endParaRPr>
          </a:p>
        </p:txBody>
      </p:sp>
      <p:pic>
        <p:nvPicPr>
          <p:cNvPr id="2" name="オーディオ 1">
            <a:hlinkClick r:id="" action="ppaction://media"/>
            <a:extLst>
              <a:ext uri="{FF2B5EF4-FFF2-40B4-BE49-F238E27FC236}">
                <a16:creationId xmlns:a16="http://schemas.microsoft.com/office/drawing/2014/main" id="{3FE62827-2AE6-4881-82A1-1F4C55332F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808071199"/>
      </p:ext>
    </p:extLst>
  </p:cSld>
  <p:clrMapOvr>
    <a:masterClrMapping/>
  </p:clrMapOvr>
  <mc:AlternateContent xmlns:mc="http://schemas.openxmlformats.org/markup-compatibility/2006" xmlns:p14="http://schemas.microsoft.com/office/powerpoint/2010/main">
    <mc:Choice Requires="p14">
      <p:transition spd="slow" p14:dur="2000" advTm="17396"/>
    </mc:Choice>
    <mc:Fallback xmlns="">
      <p:transition spd="slow" advTm="17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共通基盤的な研究開発課題：求められる成果</a:t>
            </a:r>
            <a:r>
              <a:rPr lang="en-US" altLang="ja-JP" sz="2200" dirty="0">
                <a:latin typeface="HGPｺﾞｼｯｸE" panose="020B0900000000000000" pitchFamily="50" charset="-128"/>
                <a:ea typeface="HGPｺﾞｼｯｸE" panose="020B0900000000000000" pitchFamily="50" charset="-128"/>
              </a:rPr>
              <a:t>(2/2)</a:t>
            </a:r>
            <a:endParaRPr lang="ja-JP" altLang="en-US" sz="2200" dirty="0">
              <a:latin typeface="HGPｺﾞｼｯｸE" panose="020B0900000000000000" pitchFamily="50" charset="-128"/>
              <a:ea typeface="HGPｺﾞｼｯｸE" panose="020B0900000000000000" pitchFamily="50" charset="-128"/>
            </a:endParaRPr>
          </a:p>
        </p:txBody>
      </p:sp>
      <p:graphicFrame>
        <p:nvGraphicFramePr>
          <p:cNvPr id="10" name="表 9">
            <a:extLst>
              <a:ext uri="{FF2B5EF4-FFF2-40B4-BE49-F238E27FC236}">
                <a16:creationId xmlns:a16="http://schemas.microsoft.com/office/drawing/2014/main" id="{B1D9EBD0-3ED0-4C6F-A52D-0B1478674F68}"/>
              </a:ext>
            </a:extLst>
          </p:cNvPr>
          <p:cNvGraphicFramePr>
            <a:graphicFrameLocks noGrp="1"/>
          </p:cNvGraphicFramePr>
          <p:nvPr>
            <p:extLst>
              <p:ext uri="{D42A27DB-BD31-4B8C-83A1-F6EECF244321}">
                <p14:modId xmlns:p14="http://schemas.microsoft.com/office/powerpoint/2010/main" val="1004684629"/>
              </p:ext>
            </p:extLst>
          </p:nvPr>
        </p:nvGraphicFramePr>
        <p:xfrm>
          <a:off x="444707" y="2027184"/>
          <a:ext cx="8386542" cy="3422535"/>
        </p:xfrm>
        <a:graphic>
          <a:graphicData uri="http://schemas.openxmlformats.org/drawingml/2006/table">
            <a:tbl>
              <a:tblPr firstRow="1" bandRow="1">
                <a:tableStyleId>{5C22544A-7EE6-4342-B048-85BDC9FD1C3A}</a:tableStyleId>
              </a:tblPr>
              <a:tblGrid>
                <a:gridCol w="1688893">
                  <a:extLst>
                    <a:ext uri="{9D8B030D-6E8A-4147-A177-3AD203B41FA5}">
                      <a16:colId xmlns:a16="http://schemas.microsoft.com/office/drawing/2014/main" val="20000"/>
                    </a:ext>
                  </a:extLst>
                </a:gridCol>
                <a:gridCol w="6697649">
                  <a:extLst>
                    <a:ext uri="{9D8B030D-6E8A-4147-A177-3AD203B41FA5}">
                      <a16:colId xmlns:a16="http://schemas.microsoft.com/office/drawing/2014/main" val="20001"/>
                    </a:ext>
                  </a:extLst>
                </a:gridCol>
              </a:tblGrid>
              <a:tr h="396702">
                <a:tc>
                  <a:txBody>
                    <a:bodyPr/>
                    <a:lstStyle/>
                    <a:p>
                      <a:pPr algn="ctr"/>
                      <a:r>
                        <a:rPr kumimoji="1" lang="ja-JP" altLang="en-US" sz="1600" dirty="0">
                          <a:latin typeface="HGPｺﾞｼｯｸE" panose="020B0900000000000000" pitchFamily="50" charset="-128"/>
                          <a:ea typeface="HGPｺﾞｼｯｸE" panose="020B0900000000000000" pitchFamily="50" charset="-128"/>
                        </a:rPr>
                        <a:t>目　標</a:t>
                      </a:r>
                    </a:p>
                  </a:txBody>
                  <a:tcPr marL="0" marR="0" marT="0" marB="0" anchor="ctr" anchorCtr="1">
                    <a:solidFill>
                      <a:srgbClr val="3793C6"/>
                    </a:solidFill>
                  </a:tcPr>
                </a:tc>
                <a:tc>
                  <a:txBody>
                    <a:bodyPr/>
                    <a:lstStyle/>
                    <a:p>
                      <a:pPr algn="ctr">
                        <a:lnSpc>
                          <a:spcPts val="2400"/>
                        </a:lnSpc>
                        <a:spcAft>
                          <a:spcPts val="0"/>
                        </a:spcAft>
                      </a:pPr>
                      <a:r>
                        <a:rPr lang="ja-JP" altLang="en-US" sz="1600" kern="100" baseline="0" dirty="0">
                          <a:effectLst/>
                          <a:latin typeface="HGPｺﾞｼｯｸE" panose="020B0900000000000000" pitchFamily="50" charset="-128"/>
                          <a:ea typeface="HGPｺﾞｼｯｸE" panose="020B0900000000000000" pitchFamily="50" charset="-128"/>
                          <a:cs typeface="Times New Roman" panose="02020603050405020304" pitchFamily="18" charset="0"/>
                        </a:rPr>
                        <a:t>内　　容</a:t>
                      </a:r>
                      <a:endParaRPr lang="ja-JP"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0" marR="0" marT="0" marB="0" anchor="ctr" anchorCtr="1">
                    <a:solidFill>
                      <a:srgbClr val="3793C6"/>
                    </a:solidFill>
                  </a:tcPr>
                </a:tc>
                <a:extLst>
                  <a:ext uri="{0D108BD9-81ED-4DB2-BD59-A6C34878D82A}">
                    <a16:rowId xmlns:a16="http://schemas.microsoft.com/office/drawing/2014/main" val="10000"/>
                  </a:ext>
                </a:extLst>
              </a:tr>
              <a:tr h="3025833">
                <a:tc>
                  <a:txBody>
                    <a:bodyPr/>
                    <a:lstStyle/>
                    <a:p>
                      <a:pPr algn="just">
                        <a:lnSpc>
                          <a:spcPts val="24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最終目標</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lnSpc>
                          <a:spcPts val="24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年度目終了時</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108000" marR="0" marT="0" marB="0" anchor="ctr">
                    <a:solidFill>
                      <a:srgbClr val="D0D8E8"/>
                    </a:solidFill>
                  </a:tcPr>
                </a:tc>
                <a:tc>
                  <a:txBody>
                    <a:bodyPr/>
                    <a:lstStyle/>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a:t>
                      </a:r>
                      <a:r>
                        <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rPr>
                        <a:t>1</a:t>
                      </a: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年度目に構築したレジストリを他病院（異なる部門システム</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ベンダー）へ展開を行う。</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endPar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a:t>
                      </a:r>
                      <a:r>
                        <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rPr>
                        <a:t>1</a:t>
                      </a: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年度目に明確にした他の疾患領域への横展開を行うとともに、</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実装に向けた課題等の明確化・改善を行う。</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なお標準的医療情報システムの在り方、健康・医療・介護情報の</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利活用の観点からシステムにより標準化されたデータ、医療者</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により入力され　たレジストリに関する情報は、医療機関内等で</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p>
                      <a:pPr marL="116205" lvl="0" indent="-116205" algn="l">
                        <a:lnSpc>
                          <a:spcPts val="2200"/>
                        </a:lnSpc>
                        <a:spcAft>
                          <a:spcPts val="0"/>
                        </a:spcAft>
                      </a:pPr>
                      <a:r>
                        <a:rPr lang="ja-JP" altLang="en-US" sz="1800" dirty="0">
                          <a:effectLst/>
                          <a:latin typeface="HGPｺﾞｼｯｸE" panose="020B0900000000000000" pitchFamily="50" charset="-128"/>
                          <a:ea typeface="HGPｺﾞｼｯｸE" panose="020B0900000000000000" pitchFamily="50" charset="-128"/>
                          <a:cs typeface="Arial" panose="020B0604020202020204" pitchFamily="34" charset="0"/>
                        </a:rPr>
                        <a:t>　患者番号等と　紐付いた形での保管システムを構築する。</a:t>
                      </a:r>
                      <a:endParaRPr lang="en-US" altLang="ja-JP" sz="1800" dirty="0">
                        <a:effectLst/>
                        <a:latin typeface="HGPｺﾞｼｯｸE" panose="020B0900000000000000" pitchFamily="50" charset="-128"/>
                        <a:ea typeface="HGPｺﾞｼｯｸE" panose="020B0900000000000000" pitchFamily="50" charset="-128"/>
                        <a:cs typeface="Arial" panose="020B0604020202020204" pitchFamily="34" charset="0"/>
                      </a:endParaRPr>
                    </a:p>
                  </a:txBody>
                  <a:tcPr marL="108000" marR="36195" marT="144000" marB="144000" anchor="ctr">
                    <a:solidFill>
                      <a:srgbClr val="E9EDF4"/>
                    </a:solidFill>
                  </a:tcPr>
                </a:tc>
                <a:extLst>
                  <a:ext uri="{0D108BD9-81ED-4DB2-BD59-A6C34878D82A}">
                    <a16:rowId xmlns:a16="http://schemas.microsoft.com/office/drawing/2014/main" val="10002"/>
                  </a:ext>
                </a:extLst>
              </a:tr>
            </a:tbl>
          </a:graphicData>
        </a:graphic>
      </p:graphicFrame>
      <p:sp>
        <p:nvSpPr>
          <p:cNvPr id="7" name="タイトル 2">
            <a:extLst>
              <a:ext uri="{FF2B5EF4-FFF2-40B4-BE49-F238E27FC236}">
                <a16:creationId xmlns:a16="http://schemas.microsoft.com/office/drawing/2014/main" id="{EA39306F-9DD6-4D6D-ABE1-265FFB0C554E}"/>
              </a:ext>
            </a:extLst>
          </p:cNvPr>
          <p:cNvSpPr txBox="1">
            <a:spLocks/>
          </p:cNvSpPr>
          <p:nvPr/>
        </p:nvSpPr>
        <p:spPr>
          <a:xfrm>
            <a:off x="385985" y="1503542"/>
            <a:ext cx="8758015" cy="3777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1800" dirty="0">
                <a:latin typeface="HGPｺﾞｼｯｸE" panose="020B0900000000000000" pitchFamily="50" charset="-128"/>
                <a:ea typeface="HGPｺﾞｼｯｸE" panose="020B0900000000000000" pitchFamily="50" charset="-128"/>
              </a:rPr>
              <a:t>(b)</a:t>
            </a:r>
            <a:r>
              <a:rPr lang="ja-JP" altLang="en-US" sz="1800" dirty="0">
                <a:latin typeface="HGPｺﾞｼｯｸE" panose="020B0900000000000000" pitchFamily="50" charset="-128"/>
                <a:ea typeface="HGPｺﾞｼｯｸE" panose="020B0900000000000000" pitchFamily="50" charset="-128"/>
              </a:rPr>
              <a:t>医療機器から診療の中で出力されるデータを用いて、患者・疾患レジストリを構築</a:t>
            </a:r>
            <a:endParaRPr lang="en-US" altLang="ja-JP" sz="1800" dirty="0">
              <a:latin typeface="HGPｺﾞｼｯｸE" panose="020B0900000000000000" pitchFamily="50" charset="-128"/>
              <a:ea typeface="HGPｺﾞｼｯｸE" panose="020B0900000000000000" pitchFamily="50" charset="-128"/>
            </a:endParaRPr>
          </a:p>
          <a:p>
            <a:r>
              <a:rPr lang="ja-JP" altLang="en-US" sz="1800" dirty="0">
                <a:latin typeface="HGPｺﾞｼｯｸE" panose="020B0900000000000000" pitchFamily="50" charset="-128"/>
                <a:ea typeface="HGPｺﾞｼｯｸE" panose="020B0900000000000000" pitchFamily="50" charset="-128"/>
              </a:rPr>
              <a:t>　　するシステム開発</a:t>
            </a:r>
            <a:endParaRPr lang="en-US" altLang="ja-JP" sz="1800" dirty="0">
              <a:latin typeface="HGPｺﾞｼｯｸE" panose="020B0900000000000000" pitchFamily="50" charset="-128"/>
              <a:ea typeface="HGPｺﾞｼｯｸE" panose="020B0900000000000000" pitchFamily="50" charset="-128"/>
            </a:endParaRPr>
          </a:p>
        </p:txBody>
      </p:sp>
      <p:pic>
        <p:nvPicPr>
          <p:cNvPr id="5" name="オーディオ 4">
            <a:hlinkClick r:id="" action="ppaction://media"/>
            <a:extLst>
              <a:ext uri="{FF2B5EF4-FFF2-40B4-BE49-F238E27FC236}">
                <a16:creationId xmlns:a16="http://schemas.microsoft.com/office/drawing/2014/main" id="{221490D1-D7A8-4772-8F75-8119F567CB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9" name="タイトル 2">
            <a:extLst>
              <a:ext uri="{FF2B5EF4-FFF2-40B4-BE49-F238E27FC236}">
                <a16:creationId xmlns:a16="http://schemas.microsoft.com/office/drawing/2014/main" id="{421FCC49-5950-4D5B-8AC6-5B9636C5071A}"/>
              </a:ext>
            </a:extLst>
          </p:cNvPr>
          <p:cNvSpPr txBox="1">
            <a:spLocks/>
          </p:cNvSpPr>
          <p:nvPr/>
        </p:nvSpPr>
        <p:spPr>
          <a:xfrm>
            <a:off x="6154995" y="1078897"/>
            <a:ext cx="2784888"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lvl="0" algn="r">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a:t>
            </a:r>
            <a:r>
              <a:rPr lang="en-US" altLang="ja-JP" sz="1600" dirty="0">
                <a:solidFill>
                  <a:prstClr val="black"/>
                </a:solidFill>
                <a:latin typeface="HGPｺﾞｼｯｸE" panose="020B0900000000000000" pitchFamily="50" charset="-128"/>
                <a:ea typeface="HGPｺﾞｼｯｸE" panose="020B0900000000000000" pitchFamily="50" charset="-128"/>
              </a:rPr>
              <a:t>P5,6,15,16】</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Tree>
    <p:extLst>
      <p:ext uri="{BB962C8B-B14F-4D97-AF65-F5344CB8AC3E}">
        <p14:creationId xmlns:p14="http://schemas.microsoft.com/office/powerpoint/2010/main" val="2961983316"/>
      </p:ext>
    </p:extLst>
  </p:cSld>
  <p:clrMapOvr>
    <a:masterClrMapping/>
  </p:clrMapOvr>
  <mc:AlternateContent xmlns:mc="http://schemas.openxmlformats.org/markup-compatibility/2006" xmlns:p14="http://schemas.microsoft.com/office/powerpoint/2010/main">
    <mc:Choice Requires="p14">
      <p:transition spd="slow" p14:dur="2000" advTm="17700"/>
    </mc:Choice>
    <mc:Fallback xmlns="">
      <p:transition spd="slow" advTm="17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796962" cy="280711"/>
          </a:xfrm>
        </p:spPr>
        <p:txBody>
          <a:bodyPr lIns="36000" tIns="0" rIns="36000" bIns="0" anchor="ctr" anchorCtr="0"/>
          <a:lstStyle/>
          <a:p>
            <a:r>
              <a:rPr lang="en-US" altLang="ja-JP" sz="2200" dirty="0">
                <a:latin typeface="HGPｺﾞｼｯｸE" panose="020B0900000000000000" pitchFamily="50" charset="-128"/>
                <a:ea typeface="HGPｺﾞｼｯｸE" panose="020B0900000000000000" pitchFamily="50" charset="-128"/>
              </a:rPr>
              <a:t>【</a:t>
            </a:r>
            <a:r>
              <a:rPr lang="ja-JP" altLang="en-US" sz="2200" dirty="0">
                <a:latin typeface="HGPｺﾞｼｯｸE" panose="020B0900000000000000" pitchFamily="50" charset="-128"/>
                <a:ea typeface="HGPｺﾞｼｯｸE" panose="020B0900000000000000" pitchFamily="50" charset="-128"/>
              </a:rPr>
              <a:t>重要</a:t>
            </a:r>
            <a:r>
              <a:rPr lang="en-US" altLang="ja-JP" sz="2200" dirty="0">
                <a:latin typeface="HGPｺﾞｼｯｸE" panose="020B0900000000000000" pitchFamily="50" charset="-128"/>
                <a:ea typeface="HGPｺﾞｼｯｸE" panose="020B0900000000000000" pitchFamily="50" charset="-128"/>
              </a:rPr>
              <a:t>】</a:t>
            </a:r>
            <a:r>
              <a:rPr lang="ja-JP" altLang="en-US" sz="2200" dirty="0">
                <a:latin typeface="HGPｺﾞｼｯｸE" panose="020B0900000000000000" pitchFamily="50" charset="-128"/>
                <a:ea typeface="HGPｺﾞｼｯｸE" panose="020B0900000000000000" pitchFamily="50" charset="-128"/>
              </a:rPr>
              <a:t>応募資格と実施体制</a:t>
            </a:r>
          </a:p>
        </p:txBody>
      </p:sp>
      <p:sp>
        <p:nvSpPr>
          <p:cNvPr id="10" name="タイトル 2"/>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【P8,16】</a:t>
            </a:r>
          </a:p>
        </p:txBody>
      </p:sp>
      <p:sp>
        <p:nvSpPr>
          <p:cNvPr id="11" name="タイトル 2"/>
          <p:cNvSpPr txBox="1">
            <a:spLocks/>
          </p:cNvSpPr>
          <p:nvPr/>
        </p:nvSpPr>
        <p:spPr>
          <a:xfrm>
            <a:off x="385985" y="1402670"/>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■応募資格</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12" name="角丸四角形 15">
            <a:extLst>
              <a:ext uri="{FF2B5EF4-FFF2-40B4-BE49-F238E27FC236}">
                <a16:creationId xmlns:a16="http://schemas.microsoft.com/office/drawing/2014/main" id="{A8DB1D25-EC37-4163-8543-BFAFB6B2B58F}"/>
              </a:ext>
            </a:extLst>
          </p:cNvPr>
          <p:cNvSpPr/>
          <p:nvPr/>
        </p:nvSpPr>
        <p:spPr>
          <a:xfrm>
            <a:off x="457200" y="1780972"/>
            <a:ext cx="8482682" cy="984716"/>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角丸四角形 15">
            <a:extLst>
              <a:ext uri="{FF2B5EF4-FFF2-40B4-BE49-F238E27FC236}">
                <a16:creationId xmlns:a16="http://schemas.microsoft.com/office/drawing/2014/main" id="{95942807-2C25-4981-BE3E-499D3D567CB0}"/>
              </a:ext>
            </a:extLst>
          </p:cNvPr>
          <p:cNvSpPr/>
          <p:nvPr/>
        </p:nvSpPr>
        <p:spPr>
          <a:xfrm>
            <a:off x="450667" y="3250843"/>
            <a:ext cx="8482682" cy="2306677"/>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75524273-FBFF-4C1C-A51F-AEC026867477}"/>
              </a:ext>
            </a:extLst>
          </p:cNvPr>
          <p:cNvSpPr txBox="1"/>
          <p:nvPr/>
        </p:nvSpPr>
        <p:spPr>
          <a:xfrm>
            <a:off x="450667" y="3346865"/>
            <a:ext cx="8236133" cy="2035173"/>
          </a:xfrm>
          <a:prstGeom prst="rect">
            <a:avLst/>
          </a:prstGeom>
          <a:noFill/>
        </p:spPr>
        <p:txBody>
          <a:bodyPr wrap="square" lIns="108000" tIns="0" rIns="0" bIns="0" rtlCol="0">
            <a:spAutoFit/>
          </a:bodyPr>
          <a:lstStyle/>
          <a:p>
            <a:pPr lvl="0">
              <a:lnSpc>
                <a:spcPts val="2200"/>
              </a:lnSpc>
              <a:defRPr/>
            </a:pPr>
            <a:r>
              <a:rPr lang="ja-JP" altLang="en-US" sz="1600" dirty="0">
                <a:solidFill>
                  <a:prstClr val="black"/>
                </a:solidFill>
                <a:latin typeface="HGPｺﾞｼｯｸE" panose="020B0900000000000000" pitchFamily="50" charset="-128"/>
                <a:ea typeface="HGPｺﾞｼｯｸE" panose="020B0900000000000000" pitchFamily="50" charset="-128"/>
              </a:rPr>
              <a:t>●研究開発を行うにあたっては、</a:t>
            </a:r>
            <a:r>
              <a:rPr lang="ja-JP" altLang="en-US" sz="1600" dirty="0">
                <a:solidFill>
                  <a:srgbClr val="FF0000"/>
                </a:solidFill>
                <a:latin typeface="HGPｺﾞｼｯｸE" panose="020B0900000000000000" pitchFamily="50" charset="-128"/>
                <a:ea typeface="HGPｺﾞｼｯｸE" panose="020B0900000000000000" pitchFamily="50" charset="-128"/>
              </a:rPr>
              <a:t>関連学会や医療ニーズを熟知した医師、医療機関、医療機器</a:t>
            </a:r>
            <a:endParaRPr lang="en-US" altLang="ja-JP" sz="1600" dirty="0">
              <a:solidFill>
                <a:srgbClr val="FF0000"/>
              </a:solidFill>
              <a:latin typeface="HGPｺﾞｼｯｸE" panose="020B0900000000000000" pitchFamily="50" charset="-128"/>
              <a:ea typeface="HGPｺﾞｼｯｸE" panose="020B0900000000000000" pitchFamily="50" charset="-128"/>
            </a:endParaRPr>
          </a:p>
          <a:p>
            <a:pPr lvl="0">
              <a:lnSpc>
                <a:spcPts val="2200"/>
              </a:lnSpc>
              <a:defRPr/>
            </a:pPr>
            <a:r>
              <a:rPr lang="ja-JP" altLang="en-US" sz="1600" dirty="0">
                <a:solidFill>
                  <a:srgbClr val="FF0000"/>
                </a:solidFill>
                <a:latin typeface="HGPｺﾞｼｯｸE" panose="020B0900000000000000" pitchFamily="50" charset="-128"/>
                <a:ea typeface="HGPｺﾞｼｯｸE" panose="020B0900000000000000" pitchFamily="50" charset="-128"/>
              </a:rPr>
              <a:t>　 メーカー若しくは医療システム開発会社等可能な限り多くのステークホルダーとの連携から</a:t>
            </a:r>
            <a:endParaRPr lang="en-US" altLang="ja-JP" sz="1600" dirty="0">
              <a:solidFill>
                <a:srgbClr val="FF0000"/>
              </a:solidFill>
              <a:latin typeface="HGPｺﾞｼｯｸE" panose="020B0900000000000000" pitchFamily="50" charset="-128"/>
              <a:ea typeface="HGPｺﾞｼｯｸE" panose="020B0900000000000000" pitchFamily="50" charset="-128"/>
            </a:endParaRPr>
          </a:p>
          <a:p>
            <a:pPr lvl="0">
              <a:lnSpc>
                <a:spcPts val="2200"/>
              </a:lnSpc>
              <a:defRPr/>
            </a:pPr>
            <a:r>
              <a:rPr lang="en-US" altLang="ja-JP" sz="1600" dirty="0">
                <a:solidFill>
                  <a:srgbClr val="FF0000"/>
                </a:solidFill>
                <a:latin typeface="HGPｺﾞｼｯｸE" panose="020B0900000000000000" pitchFamily="50" charset="-128"/>
                <a:ea typeface="HGPｺﾞｼｯｸE" panose="020B0900000000000000" pitchFamily="50" charset="-128"/>
              </a:rPr>
              <a:t> </a:t>
            </a:r>
            <a:r>
              <a:rPr lang="ja-JP" altLang="en-US" sz="1600" dirty="0">
                <a:solidFill>
                  <a:srgbClr val="FF0000"/>
                </a:solidFill>
                <a:latin typeface="HGPｺﾞｼｯｸE" panose="020B0900000000000000" pitchFamily="50" charset="-128"/>
                <a:ea typeface="HGPｺﾞｼｯｸE" panose="020B0900000000000000" pitchFamily="50" charset="-128"/>
              </a:rPr>
              <a:t>　なる実施体制を必ず形成してください。</a:t>
            </a:r>
            <a:endParaRPr lang="en-US" altLang="ja-JP" sz="1600" dirty="0">
              <a:solidFill>
                <a:srgbClr val="FF0000"/>
              </a:solidFill>
              <a:latin typeface="HGPｺﾞｼｯｸE" panose="020B0900000000000000" pitchFamily="50" charset="-128"/>
              <a:ea typeface="HGPｺﾞｼｯｸE" panose="020B0900000000000000" pitchFamily="50" charset="-128"/>
            </a:endParaRPr>
          </a:p>
          <a:p>
            <a:pPr lvl="0">
              <a:lnSpc>
                <a:spcPts val="2400"/>
              </a:lnSpc>
              <a:defRPr/>
            </a:pPr>
            <a:r>
              <a:rPr lang="ja-JP" altLang="en-US" sz="1600" dirty="0">
                <a:solidFill>
                  <a:prstClr val="black"/>
                </a:solidFill>
                <a:latin typeface="HGPｺﾞｼｯｸE" panose="020B0900000000000000" pitchFamily="50" charset="-128"/>
                <a:ea typeface="HGPｺﾞｼｯｸE" panose="020B0900000000000000" pitchFamily="50" charset="-128"/>
              </a:rPr>
              <a:t>●特に共通基盤的な研究開発課題（ｂ）においては上記体制に加え、</a:t>
            </a:r>
            <a:r>
              <a:rPr lang="ja-JP" altLang="en-US" sz="1600" dirty="0">
                <a:solidFill>
                  <a:srgbClr val="FF0000"/>
                </a:solidFill>
                <a:latin typeface="HGPｺﾞｼｯｸE" panose="020B0900000000000000" pitchFamily="50" charset="-128"/>
                <a:ea typeface="HGPｺﾞｼｯｸE" panose="020B0900000000000000" pitchFamily="50" charset="-128"/>
              </a:rPr>
              <a:t>複数の医療機関が実施</a:t>
            </a:r>
            <a:endParaRPr lang="en-US" altLang="ja-JP" sz="1600" dirty="0">
              <a:solidFill>
                <a:srgbClr val="FF0000"/>
              </a:solidFill>
              <a:latin typeface="HGPｺﾞｼｯｸE" panose="020B0900000000000000" pitchFamily="50" charset="-128"/>
              <a:ea typeface="HGPｺﾞｼｯｸE" panose="020B0900000000000000" pitchFamily="50" charset="-128"/>
            </a:endParaRPr>
          </a:p>
          <a:p>
            <a:pPr lvl="0">
              <a:lnSpc>
                <a:spcPts val="2400"/>
              </a:lnSpc>
              <a:defRPr/>
            </a:pPr>
            <a:r>
              <a:rPr lang="ja-JP" altLang="en-US" sz="1600" dirty="0">
                <a:solidFill>
                  <a:srgbClr val="FF0000"/>
                </a:solidFill>
                <a:latin typeface="HGPｺﾞｼｯｸE" panose="020B0900000000000000" pitchFamily="50" charset="-128"/>
                <a:ea typeface="HGPｺﾞｼｯｸE" panose="020B0900000000000000" pitchFamily="50" charset="-128"/>
              </a:rPr>
              <a:t>　 体制に含まれており、かつ学会のサポート、支援</a:t>
            </a:r>
            <a:r>
              <a:rPr lang="en-US" altLang="ja-JP" sz="1600" baseline="24000" dirty="0">
                <a:solidFill>
                  <a:srgbClr val="FF0000"/>
                </a:solidFill>
                <a:latin typeface="HGPｺﾞｼｯｸE" panose="020B0900000000000000" pitchFamily="50" charset="-128"/>
                <a:ea typeface="HGPｺﾞｼｯｸE" panose="020B0900000000000000" pitchFamily="50" charset="-128"/>
              </a:rPr>
              <a:t>※</a:t>
            </a:r>
            <a:r>
              <a:rPr lang="ja-JP" altLang="en-US" sz="1600" dirty="0">
                <a:solidFill>
                  <a:srgbClr val="FF0000"/>
                </a:solidFill>
                <a:latin typeface="HGPｺﾞｼｯｸE" panose="020B0900000000000000" pitchFamily="50" charset="-128"/>
                <a:ea typeface="HGPｺﾞｼｯｸE" panose="020B0900000000000000" pitchFamily="50" charset="-128"/>
              </a:rPr>
              <a:t>が存在することを必須要件とします。</a:t>
            </a:r>
          </a:p>
          <a:p>
            <a:pPr lvl="0">
              <a:lnSpc>
                <a:spcPts val="2400"/>
              </a:lnSpc>
              <a:defRPr/>
            </a:pPr>
            <a:r>
              <a:rPr lang="ja-JP" altLang="en-US" sz="1600" dirty="0">
                <a:solidFill>
                  <a:prstClr val="black"/>
                </a:solidFill>
                <a:latin typeface="HGPｺﾞｼｯｸE" panose="020B0900000000000000" pitchFamily="50" charset="-128"/>
                <a:ea typeface="HGPｺﾞｼｯｸE" panose="020B0900000000000000" pitchFamily="50" charset="-128"/>
              </a:rPr>
              <a:t>　 また、共通基盤の整備・実証等を行う場合にあっては、研究開発期間終了後も他のステーク</a:t>
            </a:r>
            <a:endParaRPr lang="en-US" altLang="ja-JP" sz="1600" dirty="0">
              <a:solidFill>
                <a:prstClr val="black"/>
              </a:solidFill>
              <a:latin typeface="HGPｺﾞｼｯｸE" panose="020B0900000000000000" pitchFamily="50" charset="-128"/>
              <a:ea typeface="HGPｺﾞｼｯｸE" panose="020B0900000000000000" pitchFamily="50" charset="-128"/>
            </a:endParaRPr>
          </a:p>
          <a:p>
            <a:pPr lvl="0">
              <a:lnSpc>
                <a:spcPts val="2400"/>
              </a:lnSpc>
              <a:defRPr/>
            </a:pPr>
            <a:r>
              <a:rPr lang="en-US" altLang="ja-JP"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a:solidFill>
                  <a:prstClr val="black"/>
                </a:solidFill>
                <a:latin typeface="HGPｺﾞｼｯｸE" panose="020B0900000000000000" pitchFamily="50" charset="-128"/>
                <a:ea typeface="HGPｺﾞｼｯｸE" panose="020B0900000000000000" pitchFamily="50" charset="-128"/>
              </a:rPr>
              <a:t>　ホルダーも利活用できる持続的な運営体制を構築することが求められます。</a:t>
            </a:r>
          </a:p>
        </p:txBody>
      </p:sp>
      <p:sp>
        <p:nvSpPr>
          <p:cNvPr id="16" name="テキスト ボックス 15">
            <a:extLst>
              <a:ext uri="{FF2B5EF4-FFF2-40B4-BE49-F238E27FC236}">
                <a16:creationId xmlns:a16="http://schemas.microsoft.com/office/drawing/2014/main" id="{A185F43B-5988-44CF-8EFD-BA00C452672E}"/>
              </a:ext>
            </a:extLst>
          </p:cNvPr>
          <p:cNvSpPr txBox="1"/>
          <p:nvPr/>
        </p:nvSpPr>
        <p:spPr>
          <a:xfrm>
            <a:off x="574127" y="5686922"/>
            <a:ext cx="8315873" cy="492443"/>
          </a:xfrm>
          <a:prstGeom prst="rect">
            <a:avLst/>
          </a:prstGeom>
          <a:noFill/>
        </p:spPr>
        <p:txBody>
          <a:bodyPr wrap="square" lIns="72000" tIns="0" rIns="0" bIns="0" rtlCol="0">
            <a:spAutoFit/>
          </a:bodyPr>
          <a:lstStyle/>
          <a:p>
            <a:r>
              <a:rPr kumimoji="1" lang="en-US" altLang="ja-JP" sz="1600" b="0" i="0" u="none" strike="noStrike" kern="1200" cap="none" spc="0" normalizeH="0" baseline="0" noProof="0" dirty="0">
                <a:ln>
                  <a:noFill/>
                </a:ln>
                <a:solidFill>
                  <a:schemeClr val="accent1"/>
                </a:solidFill>
                <a:effectLst/>
                <a:uLnTx/>
                <a:uFillTx/>
                <a:latin typeface="HGPｺﾞｼｯｸE" panose="020B0900000000000000" pitchFamily="50" charset="-128"/>
                <a:ea typeface="HGPｺﾞｼｯｸE" panose="020B0900000000000000" pitchFamily="50" charset="-128"/>
              </a:rPr>
              <a:t>※</a:t>
            </a:r>
            <a:r>
              <a:rPr kumimoji="1" lang="ja-JP" altLang="en-US" sz="1600" b="0" i="0" u="none" strike="noStrike" kern="1200" cap="none" spc="0" normalizeH="0" baseline="0" noProof="0" dirty="0">
                <a:ln>
                  <a:noFill/>
                </a:ln>
                <a:solidFill>
                  <a:schemeClr val="accent1"/>
                </a:solidFill>
                <a:effectLst/>
                <a:uLnTx/>
                <a:uFillTx/>
                <a:latin typeface="HGPｺﾞｼｯｸE" panose="020B0900000000000000" pitchFamily="50" charset="-128"/>
                <a:ea typeface="HGPｺﾞｼｯｸE" panose="020B0900000000000000" pitchFamily="50" charset="-128"/>
              </a:rPr>
              <a:t> </a:t>
            </a:r>
            <a:r>
              <a:rPr lang="ja-JP" altLang="ja-JP" sz="1600" dirty="0">
                <a:solidFill>
                  <a:schemeClr val="accent1"/>
                </a:solidFill>
                <a:latin typeface="HGPｺﾞｼｯｸE" panose="020B0900000000000000" pitchFamily="50" charset="-128"/>
                <a:ea typeface="HGPｺﾞｼｯｸE" panose="020B0900000000000000" pitchFamily="50" charset="-128"/>
              </a:rPr>
              <a:t>学会のサポート、支援の参考例：該当する委員会（患者、疾患レジストリーを検討している）を</a:t>
            </a:r>
            <a:endParaRPr lang="en-US" altLang="ja-JP" sz="1600" dirty="0">
              <a:solidFill>
                <a:schemeClr val="accent1"/>
              </a:solidFill>
              <a:latin typeface="HGPｺﾞｼｯｸE" panose="020B0900000000000000" pitchFamily="50" charset="-128"/>
              <a:ea typeface="HGPｺﾞｼｯｸE" panose="020B0900000000000000" pitchFamily="50" charset="-128"/>
            </a:endParaRPr>
          </a:p>
          <a:p>
            <a:r>
              <a:rPr lang="ja-JP" altLang="en-US" sz="1600" dirty="0">
                <a:solidFill>
                  <a:schemeClr val="accent1"/>
                </a:solidFill>
                <a:latin typeface="HGPｺﾞｼｯｸE" panose="020B0900000000000000" pitchFamily="50" charset="-128"/>
                <a:ea typeface="HGPｺﾞｼｯｸE" panose="020B0900000000000000" pitchFamily="50" charset="-128"/>
              </a:rPr>
              <a:t>　　</a:t>
            </a:r>
            <a:r>
              <a:rPr lang="ja-JP" altLang="ja-JP" sz="1600" dirty="0">
                <a:solidFill>
                  <a:schemeClr val="accent1"/>
                </a:solidFill>
                <a:latin typeface="HGPｺﾞｼｯｸE" panose="020B0900000000000000" pitchFamily="50" charset="-128"/>
                <a:ea typeface="HGPｺﾞｼｯｸE" panose="020B0900000000000000" pitchFamily="50" charset="-128"/>
              </a:rPr>
              <a:t>主催する</a:t>
            </a:r>
            <a:r>
              <a:rPr lang="en-US" altLang="ja-JP" sz="1600" dirty="0">
                <a:solidFill>
                  <a:schemeClr val="accent1"/>
                </a:solidFill>
                <a:latin typeface="HGPｺﾞｼｯｸE" panose="020B0900000000000000" pitchFamily="50" charset="-128"/>
                <a:ea typeface="HGPｺﾞｼｯｸE" panose="020B0900000000000000" pitchFamily="50" charset="-128"/>
              </a:rPr>
              <a:t>Key Opinion Leader</a:t>
            </a:r>
            <a:r>
              <a:rPr lang="ja-JP" altLang="ja-JP" sz="1600" dirty="0">
                <a:solidFill>
                  <a:schemeClr val="accent1"/>
                </a:solidFill>
                <a:latin typeface="HGPｺﾞｼｯｸE" panose="020B0900000000000000" pitchFamily="50" charset="-128"/>
                <a:ea typeface="HGPｺﾞｼｯｸE" panose="020B0900000000000000" pitchFamily="50" charset="-128"/>
              </a:rPr>
              <a:t>である先生が研究分担者として参画している。</a:t>
            </a:r>
          </a:p>
        </p:txBody>
      </p:sp>
      <p:sp>
        <p:nvSpPr>
          <p:cNvPr id="13" name="テキスト ボックス 12">
            <a:extLst>
              <a:ext uri="{FF2B5EF4-FFF2-40B4-BE49-F238E27FC236}">
                <a16:creationId xmlns:a16="http://schemas.microsoft.com/office/drawing/2014/main" id="{72CE432E-BF17-445D-8553-7BE8198BA872}"/>
              </a:ext>
            </a:extLst>
          </p:cNvPr>
          <p:cNvSpPr txBox="1"/>
          <p:nvPr/>
        </p:nvSpPr>
        <p:spPr>
          <a:xfrm>
            <a:off x="515923" y="1855910"/>
            <a:ext cx="8292797" cy="810478"/>
          </a:xfrm>
          <a:prstGeom prst="rect">
            <a:avLst/>
          </a:prstGeom>
          <a:noFill/>
        </p:spPr>
        <p:txBody>
          <a:bodyPr wrap="square" lIns="108000" tIns="0" rIns="0" bIns="0" rtlCol="0">
            <a:spAutoFit/>
          </a:bodyPr>
          <a:lstStyle/>
          <a:p>
            <a:pPr marR="0" lvl="0" algn="l" defTabSz="914400" rtl="0" eaLnBrk="1" fontAlgn="auto" latinLnBrk="0" hangingPunct="1">
              <a:lnSpc>
                <a:spcPts val="2200"/>
              </a:lnSpc>
              <a:spcBef>
                <a:spcPts val="0"/>
              </a:spcBef>
              <a:spcAft>
                <a:spcPts val="0"/>
              </a:spcAft>
              <a:buClrTx/>
              <a:buSzTx/>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●企業や大学等の研究機関等、公募要領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第</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a:t>
            </a: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章</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2.1</a:t>
            </a: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応募資格者</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に示される</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a:t>
            </a:r>
            <a:r>
              <a:rPr lang="ja-JP" altLang="ja-JP" sz="1600" dirty="0">
                <a:latin typeface="HGPｺﾞｼｯｸE" panose="020B0900000000000000" pitchFamily="50" charset="-128"/>
                <a:ea typeface="HGPｺﾞｼｯｸE" panose="020B0900000000000000" pitchFamily="50" charset="-128"/>
              </a:rPr>
              <a:t>～</a:t>
            </a:r>
            <a:r>
              <a:rPr lang="en-US" altLang="ja-JP" sz="1600" dirty="0">
                <a:latin typeface="HGPｺﾞｼｯｸE" panose="020B0900000000000000" pitchFamily="50" charset="-128"/>
                <a:ea typeface="HGPｺﾞｼｯｸE" panose="020B0900000000000000" pitchFamily="50" charset="-128"/>
              </a:rPr>
              <a:t>(5)</a:t>
            </a:r>
            <a:r>
              <a:rPr lang="ja-JP" altLang="ja-JP" sz="1600" dirty="0">
                <a:latin typeface="HGPｺﾞｼｯｸE" panose="020B0900000000000000" pitchFamily="50" charset="-128"/>
                <a:ea typeface="HGPｺﾞｼｯｸE" panose="020B0900000000000000" pitchFamily="50" charset="-128"/>
              </a:rPr>
              <a:t>の要件を</a:t>
            </a:r>
            <a:endParaRPr lang="en-US" altLang="ja-JP" sz="1600" dirty="0">
              <a:latin typeface="HGPｺﾞｼｯｸE" panose="020B0900000000000000" pitchFamily="50" charset="-128"/>
              <a:ea typeface="HGPｺﾞｼｯｸE" panose="020B0900000000000000" pitchFamily="50" charset="-128"/>
            </a:endParaRPr>
          </a:p>
          <a:p>
            <a:pPr marR="0" lvl="0" algn="l" defTabSz="914400" rtl="0" eaLnBrk="1" fontAlgn="auto" latinLnBrk="0" hangingPunct="1">
              <a:lnSpc>
                <a:spcPts val="2200"/>
              </a:lnSpc>
              <a:spcBef>
                <a:spcPts val="0"/>
              </a:spcBef>
              <a:spcAft>
                <a:spcPts val="0"/>
              </a:spcAft>
              <a:buClrTx/>
              <a:buSzTx/>
              <a:tabLst/>
              <a:defRPr/>
            </a:pPr>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満たす国内の研究機関等に所属し、かつ、主たる研究場所とし、研究開発課題について、</a:t>
            </a:r>
            <a:endParaRPr lang="en-US" altLang="ja-JP" sz="1600" dirty="0">
              <a:latin typeface="HGPｺﾞｼｯｸE" panose="020B0900000000000000" pitchFamily="50" charset="-128"/>
              <a:ea typeface="HGPｺﾞｼｯｸE" panose="020B0900000000000000" pitchFamily="50" charset="-128"/>
            </a:endParaRPr>
          </a:p>
          <a:p>
            <a:pPr marR="0" lvl="0" algn="l" defTabSz="914400" rtl="0" eaLnBrk="1" fontAlgn="auto" latinLnBrk="0" hangingPunct="1">
              <a:lnSpc>
                <a:spcPts val="2200"/>
              </a:lnSpc>
              <a:spcBef>
                <a:spcPts val="0"/>
              </a:spcBef>
              <a:spcAft>
                <a:spcPts val="0"/>
              </a:spcAft>
              <a:buClrTx/>
              <a:buSzTx/>
              <a:tabLst/>
              <a:defRPr/>
            </a:pPr>
            <a:r>
              <a:rPr lang="en-US" altLang="ja-JP" sz="1600" dirty="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実施計画の策定や成果の取りまとめなどの責任を担う研究者（研究開発代表者）とします。</a:t>
            </a:r>
            <a:endParaRPr lang="en-US" altLang="ja-JP" sz="1600" dirty="0">
              <a:solidFill>
                <a:prstClr val="black"/>
              </a:solidFill>
              <a:latin typeface="HGPｺﾞｼｯｸE" panose="020B0900000000000000" pitchFamily="50" charset="-128"/>
              <a:ea typeface="HGPｺﾞｼｯｸE" panose="020B0900000000000000" pitchFamily="50" charset="-128"/>
            </a:endParaRPr>
          </a:p>
        </p:txBody>
      </p:sp>
      <p:sp>
        <p:nvSpPr>
          <p:cNvPr id="17" name="タイトル 2">
            <a:extLst>
              <a:ext uri="{FF2B5EF4-FFF2-40B4-BE49-F238E27FC236}">
                <a16:creationId xmlns:a16="http://schemas.microsoft.com/office/drawing/2014/main" id="{CC7A5669-AA2E-417E-A679-AE4E3E71AC0C}"/>
              </a:ext>
            </a:extLst>
          </p:cNvPr>
          <p:cNvSpPr txBox="1">
            <a:spLocks/>
          </p:cNvSpPr>
          <p:nvPr/>
        </p:nvSpPr>
        <p:spPr>
          <a:xfrm>
            <a:off x="385985" y="2925053"/>
            <a:ext cx="4953270"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lvl="0">
              <a:defRPr/>
            </a:pPr>
            <a:r>
              <a:rPr lang="ja-JP" altLang="en-US" sz="1800" dirty="0">
                <a:solidFill>
                  <a:prstClr val="black"/>
                </a:solidFill>
                <a:latin typeface="HGPｺﾞｼｯｸE" panose="020B0900000000000000" pitchFamily="50" charset="-128"/>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実施体制</a:t>
            </a:r>
            <a:r>
              <a:rPr lang="en-US" altLang="ja-JP" sz="1800" dirty="0">
                <a:latin typeface="HGPｺﾞｼｯｸE" panose="020B0900000000000000" pitchFamily="50" charset="-128"/>
                <a:ea typeface="HGPｺﾞｼｯｸE" panose="020B0900000000000000" pitchFamily="50" charset="-128"/>
              </a:rPr>
              <a:t>(</a:t>
            </a:r>
            <a:r>
              <a:rPr lang="ja-JP" altLang="en-US" sz="1800" dirty="0">
                <a:solidFill>
                  <a:prstClr val="black"/>
                </a:solidFill>
                <a:latin typeface="HGPｺﾞｼｯｸE" panose="020B0900000000000000" pitchFamily="50" charset="-128"/>
                <a:ea typeface="HGPｺﾞｼｯｸE" panose="020B0900000000000000" pitchFamily="50" charset="-128"/>
              </a:rPr>
              <a:t>コンソーシアム編成</a:t>
            </a:r>
            <a:r>
              <a:rPr lang="en-US" altLang="ja-JP" sz="1800" dirty="0">
                <a:solidFill>
                  <a:prstClr val="black"/>
                </a:solidFill>
                <a:latin typeface="HGPｺﾞｼｯｸE" panose="020B0900000000000000" pitchFamily="50" charset="-128"/>
                <a:ea typeface="HGPｺﾞｼｯｸE" panose="020B0900000000000000" pitchFamily="50" charset="-128"/>
              </a:rPr>
              <a:t>)</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pic>
        <p:nvPicPr>
          <p:cNvPr id="2" name="オーディオ 1">
            <a:hlinkClick r:id="" action="ppaction://media"/>
            <a:extLst>
              <a:ext uri="{FF2B5EF4-FFF2-40B4-BE49-F238E27FC236}">
                <a16:creationId xmlns:a16="http://schemas.microsoft.com/office/drawing/2014/main" id="{188AEA2D-8E4E-43F3-AADD-D6967F51CE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78126665"/>
      </p:ext>
    </p:extLst>
  </p:cSld>
  <p:clrMapOvr>
    <a:masterClrMapping/>
  </p:clrMapOvr>
  <mc:AlternateContent xmlns:mc="http://schemas.openxmlformats.org/markup-compatibility/2006" xmlns:p14="http://schemas.microsoft.com/office/powerpoint/2010/main">
    <mc:Choice Requires="p14">
      <p:transition spd="slow" p14:dur="2000" advTm="145920"/>
    </mc:Choice>
    <mc:Fallback xmlns="">
      <p:transition spd="slow" advTm="145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50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1000" fill="hold"/>
                                        <p:tgtEl>
                                          <p:spTgt spid="18"/>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18" grpId="0" animBg="1"/>
      <p:bldP spid="19"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57200" y="1739028"/>
            <a:ext cx="8315326" cy="679498"/>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7200" y="1812411"/>
            <a:ext cx="8315326" cy="528350"/>
          </a:xfrm>
          <a:prstGeom prst="rect">
            <a:avLst/>
          </a:prstGeom>
          <a:noFill/>
        </p:spPr>
        <p:txBody>
          <a:bodyPr wrap="square" lIns="108000" tIns="0" rIns="0" bIns="0" rtlCol="0">
            <a:spAutoFit/>
          </a:bodyPr>
          <a:lstStyle/>
          <a:p>
            <a:pPr>
              <a:lnSpc>
                <a:spcPts val="2200"/>
              </a:lnSpc>
            </a:pPr>
            <a:r>
              <a:rPr lang="ja-JP" altLang="en-US" sz="1600" dirty="0">
                <a:latin typeface="HGPｺﾞｼｯｸE" panose="020B0900000000000000" pitchFamily="50" charset="-128"/>
                <a:ea typeface="HGPｺﾞｼｯｸE" panose="020B0900000000000000" pitchFamily="50" charset="-128"/>
              </a:rPr>
              <a:t>・応募は、</a:t>
            </a:r>
            <a:r>
              <a:rPr lang="en-US" altLang="ja-JP" sz="1600" dirty="0">
                <a:latin typeface="HGPｺﾞｼｯｸE" panose="020B0900000000000000" pitchFamily="50" charset="-128"/>
                <a:ea typeface="HGPｺﾞｼｯｸE" panose="020B0900000000000000" pitchFamily="50" charset="-128"/>
              </a:rPr>
              <a:t>e-Rad</a:t>
            </a:r>
            <a:r>
              <a:rPr lang="ja-JP" altLang="en-US" sz="1600" dirty="0">
                <a:latin typeface="HGPｺﾞｼｯｸE" panose="020B0900000000000000" pitchFamily="50" charset="-128"/>
                <a:ea typeface="HGPｺﾞｼｯｸE" panose="020B0900000000000000" pitchFamily="50" charset="-128"/>
              </a:rPr>
              <a:t>（府省共通研究開発管理システム）を通じて申請します。</a:t>
            </a:r>
            <a:br>
              <a:rPr lang="ja-JP" altLang="en-US" sz="1600" dirty="0">
                <a:latin typeface="HGPｺﾞｼｯｸE" panose="020B0900000000000000" pitchFamily="50" charset="-128"/>
                <a:ea typeface="HGPｺﾞｼｯｸE" panose="020B0900000000000000" pitchFamily="50" charset="-128"/>
              </a:rPr>
            </a:br>
            <a:r>
              <a:rPr lang="ja-JP" altLang="en-US" sz="1600" dirty="0">
                <a:latin typeface="HGPｺﾞｼｯｸE" panose="020B0900000000000000" pitchFamily="50" charset="-128"/>
                <a:ea typeface="HGPｺﾞｼｯｸE" panose="020B0900000000000000" pitchFamily="50" charset="-128"/>
              </a:rPr>
              <a:t>・提出書類の詳細は</a:t>
            </a:r>
            <a:r>
              <a:rPr lang="en-US" altLang="ja-JP" sz="14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公募要領「第</a:t>
            </a:r>
            <a:r>
              <a:rPr lang="en-US" altLang="ja-JP" sz="1600" dirty="0">
                <a:latin typeface="HGPｺﾞｼｯｸE" panose="020B0900000000000000" pitchFamily="50" charset="-128"/>
                <a:ea typeface="HGPｺﾞｼｯｸE" panose="020B0900000000000000" pitchFamily="50" charset="-128"/>
              </a:rPr>
              <a:t>5</a:t>
            </a:r>
            <a:r>
              <a:rPr lang="ja-JP" altLang="en-US" sz="1600" dirty="0">
                <a:latin typeface="HGPｺﾞｼｯｸE" panose="020B0900000000000000" pitchFamily="50" charset="-128"/>
                <a:ea typeface="HGPｺﾞｼｯｸE" panose="020B0900000000000000" pitchFamily="50" charset="-128"/>
              </a:rPr>
              <a:t>章 提案書等の作成・提出方法」から確認をお願います。</a:t>
            </a:r>
            <a:endParaRPr lang="en-US" altLang="ja-JP" sz="1600" dirty="0">
              <a:latin typeface="HGPｺﾞｼｯｸE" panose="020B0900000000000000" pitchFamily="50" charset="-128"/>
              <a:ea typeface="HGPｺﾞｼｯｸE" panose="020B0900000000000000" pitchFamily="50" charset="-128"/>
            </a:endParaRPr>
          </a:p>
        </p:txBody>
      </p:sp>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応募方法・応募先と提出書類</a:t>
            </a:r>
          </a:p>
        </p:txBody>
      </p:sp>
      <p:sp>
        <p:nvSpPr>
          <p:cNvPr id="10" name="タイトル 2"/>
          <p:cNvSpPr txBox="1">
            <a:spLocks/>
          </p:cNvSpPr>
          <p:nvPr/>
        </p:nvSpPr>
        <p:spPr>
          <a:xfrm>
            <a:off x="6454589" y="1078897"/>
            <a:ext cx="2485294"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【P9,P21-23】</a:t>
            </a:r>
          </a:p>
        </p:txBody>
      </p:sp>
      <p:sp>
        <p:nvSpPr>
          <p:cNvPr id="11" name="タイトル 2"/>
          <p:cNvSpPr txBox="1">
            <a:spLocks/>
          </p:cNvSpPr>
          <p:nvPr/>
        </p:nvSpPr>
        <p:spPr>
          <a:xfrm>
            <a:off x="385985" y="1402670"/>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■応募方法・応募先</a:t>
            </a:r>
            <a:endParaRPr lang="en-US" altLang="ja-JP" sz="1800" dirty="0">
              <a:latin typeface="HGPｺﾞｼｯｸE" panose="020B0900000000000000" pitchFamily="50" charset="-128"/>
              <a:ea typeface="HGPｺﾞｼｯｸE" panose="020B0900000000000000" pitchFamily="50" charset="-128"/>
            </a:endParaRPr>
          </a:p>
        </p:txBody>
      </p:sp>
      <p:sp>
        <p:nvSpPr>
          <p:cNvPr id="18" name="タイトル 2"/>
          <p:cNvSpPr txBox="1">
            <a:spLocks/>
          </p:cNvSpPr>
          <p:nvPr/>
        </p:nvSpPr>
        <p:spPr>
          <a:xfrm>
            <a:off x="385985" y="2523865"/>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■提出書類／提出方法</a:t>
            </a:r>
            <a:endParaRPr lang="en-US" altLang="ja-JP" sz="1800" dirty="0">
              <a:latin typeface="HGPｺﾞｼｯｸE" panose="020B0900000000000000" pitchFamily="50" charset="-128"/>
              <a:ea typeface="HGPｺﾞｼｯｸE" panose="020B0900000000000000" pitchFamily="50" charset="-128"/>
            </a:endParaRPr>
          </a:p>
        </p:txBody>
      </p:sp>
      <p:graphicFrame>
        <p:nvGraphicFramePr>
          <p:cNvPr id="13" name="表 12">
            <a:extLst>
              <a:ext uri="{FF2B5EF4-FFF2-40B4-BE49-F238E27FC236}">
                <a16:creationId xmlns:a16="http://schemas.microsoft.com/office/drawing/2014/main" id="{0A1E60ED-9669-4FFD-BBB4-4B6821811F51}"/>
              </a:ext>
            </a:extLst>
          </p:cNvPr>
          <p:cNvGraphicFramePr>
            <a:graphicFrameLocks noGrp="1"/>
          </p:cNvGraphicFramePr>
          <p:nvPr>
            <p:extLst>
              <p:ext uri="{D42A27DB-BD31-4B8C-83A1-F6EECF244321}">
                <p14:modId xmlns:p14="http://schemas.microsoft.com/office/powerpoint/2010/main" val="1039332724"/>
              </p:ext>
            </p:extLst>
          </p:nvPr>
        </p:nvGraphicFramePr>
        <p:xfrm>
          <a:off x="385984" y="2833151"/>
          <a:ext cx="8386541" cy="1578332"/>
        </p:xfrm>
        <a:graphic>
          <a:graphicData uri="http://schemas.openxmlformats.org/drawingml/2006/table">
            <a:tbl>
              <a:tblPr firstRow="1" bandRow="1">
                <a:tableStyleId>{5C22544A-7EE6-4342-B048-85BDC9FD1C3A}</a:tableStyleId>
              </a:tblPr>
              <a:tblGrid>
                <a:gridCol w="1003545">
                  <a:extLst>
                    <a:ext uri="{9D8B030D-6E8A-4147-A177-3AD203B41FA5}">
                      <a16:colId xmlns:a16="http://schemas.microsoft.com/office/drawing/2014/main" val="20000"/>
                    </a:ext>
                  </a:extLst>
                </a:gridCol>
                <a:gridCol w="5382746">
                  <a:extLst>
                    <a:ext uri="{9D8B030D-6E8A-4147-A177-3AD203B41FA5}">
                      <a16:colId xmlns:a16="http://schemas.microsoft.com/office/drawing/2014/main" val="20001"/>
                    </a:ext>
                  </a:extLst>
                </a:gridCol>
                <a:gridCol w="2000250">
                  <a:extLst>
                    <a:ext uri="{9D8B030D-6E8A-4147-A177-3AD203B41FA5}">
                      <a16:colId xmlns:a16="http://schemas.microsoft.com/office/drawing/2014/main" val="60045779"/>
                    </a:ext>
                  </a:extLst>
                </a:gridCol>
              </a:tblGrid>
              <a:tr h="300287">
                <a:tc>
                  <a:txBody>
                    <a:bodyPr/>
                    <a:lstStyle/>
                    <a:p>
                      <a:pPr algn="ctr" fontAlgn="ctr"/>
                      <a:r>
                        <a:rPr lang="ja-JP" altLang="en-US" sz="1600" b="0" i="0" u="none" strike="noStrike" dirty="0">
                          <a:solidFill>
                            <a:schemeClr val="bg1"/>
                          </a:solidFill>
                          <a:effectLst/>
                          <a:latin typeface="HGPｺﾞｼｯｸE" panose="020B0900000000000000" pitchFamily="50" charset="-128"/>
                          <a:ea typeface="HGPｺﾞｼｯｸE" panose="020B0900000000000000" pitchFamily="50" charset="-128"/>
                        </a:rPr>
                        <a:t>様式名</a:t>
                      </a:r>
                    </a:p>
                  </a:txBody>
                  <a:tcPr marL="7620" marR="7620" marT="7620" marB="0" anchor="ctr">
                    <a:solidFill>
                      <a:srgbClr val="3793C6"/>
                    </a:solidFill>
                  </a:tcPr>
                </a:tc>
                <a:tc>
                  <a:txBody>
                    <a:bodyPr/>
                    <a:lstStyle/>
                    <a:p>
                      <a:pPr algn="l" fontAlgn="ctr"/>
                      <a:r>
                        <a:rPr lang="ja-JP" altLang="en-US" sz="1600" b="0" i="0" u="none" strike="noStrike" dirty="0">
                          <a:solidFill>
                            <a:schemeClr val="bg1"/>
                          </a:solidFill>
                          <a:effectLst/>
                          <a:latin typeface="HGPｺﾞｼｯｸE" panose="020B0900000000000000" pitchFamily="50" charset="-128"/>
                          <a:ea typeface="HGPｺﾞｼｯｸE" panose="020B0900000000000000" pitchFamily="50" charset="-128"/>
                        </a:rPr>
                        <a:t>書類名</a:t>
                      </a:r>
                    </a:p>
                  </a:txBody>
                  <a:tcPr marL="114300" marR="7620" marT="7620" marB="0" anchor="ctr">
                    <a:solidFill>
                      <a:srgbClr val="3793C6"/>
                    </a:solidFill>
                  </a:tcPr>
                </a:tc>
                <a:tc>
                  <a:txBody>
                    <a:bodyPr/>
                    <a:lstStyle/>
                    <a:p>
                      <a:pPr algn="l" fontAlgn="ctr"/>
                      <a:r>
                        <a:rPr lang="ja-JP" altLang="en-US" sz="1600" b="0" i="0" u="none" strike="noStrike" dirty="0">
                          <a:solidFill>
                            <a:schemeClr val="bg1"/>
                          </a:solidFill>
                          <a:effectLst/>
                          <a:latin typeface="HGPｺﾞｼｯｸE" panose="020B0900000000000000" pitchFamily="50" charset="-128"/>
                          <a:ea typeface="HGPｺﾞｼｯｸE" panose="020B0900000000000000" pitchFamily="50" charset="-128"/>
                        </a:rPr>
                        <a:t>形式／提出方法</a:t>
                      </a:r>
                    </a:p>
                  </a:txBody>
                  <a:tcPr marL="114300" marR="7620" marT="7620" marB="0" anchor="ctr">
                    <a:solidFill>
                      <a:srgbClr val="3793C6"/>
                    </a:solidFill>
                  </a:tcPr>
                </a:tc>
                <a:extLst>
                  <a:ext uri="{0D108BD9-81ED-4DB2-BD59-A6C34878D82A}">
                    <a16:rowId xmlns:a16="http://schemas.microsoft.com/office/drawing/2014/main" val="10000"/>
                  </a:ext>
                </a:extLst>
              </a:tr>
              <a:tr h="426015">
                <a:tc>
                  <a:txBody>
                    <a:bodyPr/>
                    <a:lstStyle/>
                    <a:p>
                      <a:pPr algn="ctr" fontAlgn="ct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様式</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1</a:t>
                      </a:r>
                    </a:p>
                  </a:txBody>
                  <a:tcPr marL="7620" marR="7620" marT="7620" marB="0" anchor="ctr">
                    <a:solidFill>
                      <a:srgbClr val="D0D8E8"/>
                    </a:solidFill>
                  </a:tcPr>
                </a:tc>
                <a:tc>
                  <a:txBody>
                    <a:bodyPr/>
                    <a:lstStyle/>
                    <a:p>
                      <a:pPr algn="l" fontAlgn="ctr"/>
                      <a:r>
                        <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提案書</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 </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含む</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別紙</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5)</a:t>
                      </a:r>
                      <a:endPar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114300" marR="7620" marT="7620" marB="0" anchor="ctr">
                    <a:solidFill>
                      <a:srgbClr val="D0D8E8"/>
                    </a:solidFill>
                  </a:tcPr>
                </a:tc>
                <a:tc rowSpan="3">
                  <a:txBody>
                    <a:bodyPr/>
                    <a:lstStyle/>
                    <a:p>
                      <a:pPr algn="l" fontAlgn="ct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PDF</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形式ファイル</a:t>
                      </a:r>
                      <a:r>
                        <a:rPr lang="ja-JP" altLang="en-US" sz="1400" b="0" i="0" u="none" strike="noStrike" dirty="0">
                          <a:solidFill>
                            <a:srgbClr val="000000"/>
                          </a:solidFill>
                          <a:effectLst/>
                          <a:latin typeface="HGPｺﾞｼｯｸE" panose="020B0900000000000000" pitchFamily="50" charset="-128"/>
                          <a:ea typeface="HGPｺﾞｼｯｸE" panose="020B0900000000000000" pitchFamily="50" charset="-128"/>
                        </a:rPr>
                        <a:t>／</a:t>
                      </a:r>
                      <a:b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b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e-Rad</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による提出</a:t>
                      </a:r>
                      <a:r>
                        <a:rPr lang="en-US" altLang="ja-JP" sz="1600" b="0" i="0" u="none" strike="noStrike" baseline="30000" dirty="0">
                          <a:solidFill>
                            <a:srgbClr val="000000"/>
                          </a:solidFill>
                          <a:effectLst/>
                          <a:latin typeface="HGPｺﾞｼｯｸE" panose="020B0900000000000000" pitchFamily="50" charset="-128"/>
                          <a:ea typeface="HGPｺﾞｼｯｸE" panose="020B0900000000000000" pitchFamily="50" charset="-128"/>
                        </a:rPr>
                        <a:t>※</a:t>
                      </a:r>
                      <a:r>
                        <a:rPr lang="ja-JP" altLang="en-US" sz="1600" b="0" i="0" u="none" strike="noStrike" baseline="30000" dirty="0">
                          <a:solidFill>
                            <a:srgbClr val="000000"/>
                          </a:solidFill>
                          <a:effectLst/>
                          <a:latin typeface="HGPｺﾞｼｯｸE" panose="020B0900000000000000" pitchFamily="50" charset="-128"/>
                          <a:ea typeface="HGPｺﾞｼｯｸE" panose="020B0900000000000000" pitchFamily="50" charset="-128"/>
                        </a:rPr>
                        <a:t>２</a:t>
                      </a:r>
                      <a:endPar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114300" marR="7620" marT="7620" marB="0" anchor="ctr">
                    <a:solidFill>
                      <a:srgbClr val="D0D8E8"/>
                    </a:solidFill>
                  </a:tcPr>
                </a:tc>
                <a:extLst>
                  <a:ext uri="{0D108BD9-81ED-4DB2-BD59-A6C34878D82A}">
                    <a16:rowId xmlns:a16="http://schemas.microsoft.com/office/drawing/2014/main" val="10001"/>
                  </a:ext>
                </a:extLst>
              </a:tr>
              <a:tr h="426015">
                <a:tc>
                  <a:txBody>
                    <a:bodyPr/>
                    <a:lstStyle/>
                    <a:p>
                      <a:pPr algn="ctr" fontAlgn="ctr"/>
                      <a:r>
                        <a:rPr lang="ja-JP" altLang="en-US" sz="1600" b="0" i="0" u="none" strike="noStrike">
                          <a:solidFill>
                            <a:srgbClr val="000000"/>
                          </a:solidFill>
                          <a:effectLst/>
                          <a:latin typeface="HGPｺﾞｼｯｸE" panose="020B0900000000000000" pitchFamily="50" charset="-128"/>
                          <a:ea typeface="HGPｺﾞｼｯｸE" panose="020B0900000000000000" pitchFamily="50" charset="-128"/>
                        </a:rPr>
                        <a:t>様式</a:t>
                      </a:r>
                      <a:r>
                        <a:rPr lang="en-US" altLang="ja-JP" sz="1600" b="0" i="0" u="none" strike="noStrike">
                          <a:solidFill>
                            <a:srgbClr val="000000"/>
                          </a:solidFill>
                          <a:effectLst/>
                          <a:latin typeface="HGPｺﾞｼｯｸE" panose="020B0900000000000000" pitchFamily="50" charset="-128"/>
                          <a:ea typeface="HGPｺﾞｼｯｸE" panose="020B0900000000000000" pitchFamily="50" charset="-128"/>
                        </a:rPr>
                        <a:t>2</a:t>
                      </a:r>
                    </a:p>
                  </a:txBody>
                  <a:tcPr marL="7620" marR="7620" marT="7620" marB="0" anchor="ctr">
                    <a:solidFill>
                      <a:srgbClr val="E9EDF4"/>
                    </a:solidFill>
                  </a:tcPr>
                </a:tc>
                <a:tc>
                  <a:txBody>
                    <a:bodyPr/>
                    <a:lstStyle/>
                    <a:p>
                      <a:pPr algn="l" fontAlgn="ctr"/>
                      <a:r>
                        <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承諾書</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の写し </a:t>
                      </a:r>
                      <a:r>
                        <a:rPr lang="en-US" altLang="zh-TW"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代表機関</a:t>
                      </a:r>
                      <a:r>
                        <a:rPr lang="en-US" altLang="zh-TW"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分担機関</a:t>
                      </a:r>
                      <a:r>
                        <a:rPr lang="en-US" altLang="zh-TW" sz="1600" b="0" i="0" u="none" strike="noStrike" dirty="0">
                          <a:solidFill>
                            <a:srgbClr val="000000"/>
                          </a:solidFill>
                          <a:effectLst/>
                          <a:latin typeface="HGPｺﾞｼｯｸE" panose="020B0900000000000000" pitchFamily="50" charset="-128"/>
                          <a:ea typeface="HGPｺﾞｼｯｸE" panose="020B0900000000000000" pitchFamily="50" charset="-128"/>
                        </a:rPr>
                        <a:t>)</a:t>
                      </a:r>
                      <a:r>
                        <a:rPr lang="en-US" altLang="zh-TW" sz="1600" b="0" i="0" u="none" strike="noStrike" baseline="30000" dirty="0">
                          <a:solidFill>
                            <a:srgbClr val="000000"/>
                          </a:solidFill>
                          <a:effectLst/>
                          <a:latin typeface="HGPｺﾞｼｯｸE" panose="020B0900000000000000" pitchFamily="50" charset="-128"/>
                          <a:ea typeface="HGPｺﾞｼｯｸE" panose="020B0900000000000000" pitchFamily="50" charset="-128"/>
                        </a:rPr>
                        <a:t>※</a:t>
                      </a:r>
                      <a:r>
                        <a:rPr lang="zh-TW" altLang="en-US" sz="1600" b="0" i="0" u="none" strike="noStrike" baseline="30000" dirty="0">
                          <a:solidFill>
                            <a:srgbClr val="000000"/>
                          </a:solidFill>
                          <a:effectLst/>
                          <a:latin typeface="HGPｺﾞｼｯｸE" panose="020B0900000000000000" pitchFamily="50" charset="-128"/>
                          <a:ea typeface="HGPｺﾞｼｯｸE" panose="020B0900000000000000" pitchFamily="50" charset="-128"/>
                        </a:rPr>
                        <a:t>１</a:t>
                      </a:r>
                      <a:endParaRPr lang="zh-TW" altLang="en-US" sz="16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114300" marR="7620" marT="7620" marB="0" anchor="ctr">
                    <a:solidFill>
                      <a:srgbClr val="E9EDF4"/>
                    </a:solidFill>
                  </a:tcPr>
                </a:tc>
                <a:tc vMerge="1">
                  <a:txBody>
                    <a:bodyPr/>
                    <a:lstStyle/>
                    <a:p>
                      <a:endParaRPr kumimoji="1" lang="ja-JP" altLang="en-US"/>
                    </a:p>
                  </a:txBody>
                  <a:tcPr>
                    <a:solidFill>
                      <a:srgbClr val="E9EDF4"/>
                    </a:solidFill>
                  </a:tcPr>
                </a:tc>
                <a:extLst>
                  <a:ext uri="{0D108BD9-81ED-4DB2-BD59-A6C34878D82A}">
                    <a16:rowId xmlns:a16="http://schemas.microsoft.com/office/drawing/2014/main" val="10002"/>
                  </a:ext>
                </a:extLst>
              </a:tr>
              <a:tr h="426015">
                <a:tc>
                  <a:txBody>
                    <a:bodyPr/>
                    <a:lstStyle/>
                    <a:p>
                      <a:pPr algn="ctr" fontAlgn="ct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様式</a:t>
                      </a:r>
                      <a:r>
                        <a:rPr lang="en-US" altLang="ja-JP" sz="1600" b="0" i="0" u="none" strike="noStrike" dirty="0">
                          <a:solidFill>
                            <a:srgbClr val="000000"/>
                          </a:solidFill>
                          <a:effectLst/>
                          <a:latin typeface="HGPｺﾞｼｯｸE" panose="020B0900000000000000" pitchFamily="50" charset="-128"/>
                          <a:ea typeface="HGPｺﾞｼｯｸE" panose="020B0900000000000000" pitchFamily="50" charset="-128"/>
                        </a:rPr>
                        <a:t>3</a:t>
                      </a:r>
                    </a:p>
                  </a:txBody>
                  <a:tcPr marL="7620" marR="7620" marT="7620" marB="0" anchor="ctr">
                    <a:solidFill>
                      <a:srgbClr val="D0D8E8"/>
                    </a:solidFill>
                  </a:tcPr>
                </a:tc>
                <a:tc>
                  <a:txBody>
                    <a:bodyPr/>
                    <a:lstStyle/>
                    <a:p>
                      <a:pPr algn="l" fontAlgn="ct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医療機器開発マネジメントに関してのチ</a:t>
                      </a:r>
                      <a:r>
                        <a:rPr lang="ja-JP" altLang="en-US" sz="1400" b="0" i="0" u="none" strike="noStrike" dirty="0">
                          <a:solidFill>
                            <a:srgbClr val="000000"/>
                          </a:solidFill>
                          <a:effectLst/>
                          <a:latin typeface="HGPｺﾞｼｯｸE" panose="020B0900000000000000" pitchFamily="50" charset="-128"/>
                          <a:ea typeface="HGPｺﾞｼｯｸE" panose="020B0900000000000000" pitchFamily="50" charset="-128"/>
                        </a:rPr>
                        <a:t>ェッ</a:t>
                      </a:r>
                      <a:r>
                        <a:rPr lang="ja-JP" altLang="en-US" sz="1600" b="0" i="0" u="none" strike="noStrike" dirty="0">
                          <a:solidFill>
                            <a:srgbClr val="000000"/>
                          </a:solidFill>
                          <a:effectLst/>
                          <a:latin typeface="HGPｺﾞｼｯｸE" panose="020B0900000000000000" pitchFamily="50" charset="-128"/>
                          <a:ea typeface="HGPｺﾞｼｯｸE" panose="020B0900000000000000" pitchFamily="50" charset="-128"/>
                        </a:rPr>
                        <a:t>ク項目記入表</a:t>
                      </a:r>
                    </a:p>
                  </a:txBody>
                  <a:tcPr marL="114300" marR="7620" marT="7620" marB="0" anchor="ctr">
                    <a:solidFill>
                      <a:srgbClr val="D0D8E8"/>
                    </a:solidFill>
                  </a:tcPr>
                </a:tc>
                <a:tc vMerge="1">
                  <a:txBody>
                    <a:bodyPr/>
                    <a:lstStyle/>
                    <a:p>
                      <a:endParaRPr kumimoji="1" lang="ja-JP" altLang="en-US"/>
                    </a:p>
                  </a:txBody>
                  <a:tcPr>
                    <a:solidFill>
                      <a:srgbClr val="D0D8E8"/>
                    </a:solidFill>
                  </a:tcPr>
                </a:tc>
                <a:extLst>
                  <a:ext uri="{0D108BD9-81ED-4DB2-BD59-A6C34878D82A}">
                    <a16:rowId xmlns:a16="http://schemas.microsoft.com/office/drawing/2014/main" val="10003"/>
                  </a:ext>
                </a:extLst>
              </a:tr>
            </a:tbl>
          </a:graphicData>
        </a:graphic>
      </p:graphicFrame>
      <p:sp>
        <p:nvSpPr>
          <p:cNvPr id="15" name="テキスト ボックス 14">
            <a:extLst>
              <a:ext uri="{FF2B5EF4-FFF2-40B4-BE49-F238E27FC236}">
                <a16:creationId xmlns:a16="http://schemas.microsoft.com/office/drawing/2014/main" id="{9EE7205E-10AF-4CC5-A8BB-8A81EA7DC897}"/>
              </a:ext>
            </a:extLst>
          </p:cNvPr>
          <p:cNvSpPr txBox="1"/>
          <p:nvPr/>
        </p:nvSpPr>
        <p:spPr>
          <a:xfrm>
            <a:off x="457200" y="4467168"/>
            <a:ext cx="8315326" cy="492443"/>
          </a:xfrm>
          <a:prstGeom prst="rect">
            <a:avLst/>
          </a:prstGeom>
          <a:noFill/>
        </p:spPr>
        <p:txBody>
          <a:bodyPr wrap="square" lIns="108000" tIns="0" rIns="0" bIns="0" rtlCol="0">
            <a:spAutoFit/>
          </a:bodyPr>
          <a:lstStyle/>
          <a:p>
            <a:pPr>
              <a:lnSpc>
                <a:spcPts val="2000"/>
              </a:lnSpc>
            </a:pPr>
            <a:r>
              <a:rPr lang="en-US" altLang="ja-JP" sz="1600" dirty="0">
                <a:latin typeface="HGPｺﾞｼｯｸE" panose="020B0900000000000000" pitchFamily="50" charset="-128"/>
                <a:ea typeface="HGPｺﾞｼｯｸE" panose="020B0900000000000000" pitchFamily="50" charset="-128"/>
              </a:rPr>
              <a:t>※1 </a:t>
            </a:r>
            <a:r>
              <a:rPr lang="ja-JP" altLang="en-US" sz="1600" dirty="0">
                <a:latin typeface="HGPｺﾞｼｯｸE" panose="020B0900000000000000" pitchFamily="50" charset="-128"/>
                <a:ea typeface="HGPｺﾞｼｯｸE" panose="020B0900000000000000" pitchFamily="50" charset="-128"/>
              </a:rPr>
              <a:t>代表機関、及び</a:t>
            </a:r>
            <a:r>
              <a:rPr lang="ja-JP" altLang="en-US" sz="1600" u="sng" dirty="0">
                <a:solidFill>
                  <a:schemeClr val="accent1"/>
                </a:solidFill>
                <a:latin typeface="HGPｺﾞｼｯｸE" panose="020B0900000000000000" pitchFamily="50" charset="-128"/>
                <a:ea typeface="HGPｺﾞｼｯｸE" panose="020B0900000000000000" pitchFamily="50" charset="-128"/>
              </a:rPr>
              <a:t>全ての分担機関についても承諾書</a:t>
            </a:r>
            <a:r>
              <a:rPr lang="en-US" altLang="ja-JP" sz="1600" u="sng" dirty="0">
                <a:solidFill>
                  <a:schemeClr val="accent1"/>
                </a:solidFill>
                <a:latin typeface="HGPｺﾞｼｯｸE" panose="020B0900000000000000" pitchFamily="50" charset="-128"/>
                <a:ea typeface="HGPｺﾞｼｯｸE" panose="020B0900000000000000" pitchFamily="50" charset="-128"/>
              </a:rPr>
              <a:t>(</a:t>
            </a:r>
            <a:r>
              <a:rPr lang="ja-JP" altLang="en-US" sz="1600" u="sng" dirty="0">
                <a:solidFill>
                  <a:schemeClr val="accent1"/>
                </a:solidFill>
                <a:latin typeface="HGPｺﾞｼｯｸE" panose="020B0900000000000000" pitchFamily="50" charset="-128"/>
                <a:ea typeface="HGPｺﾞｼｯｸE" panose="020B0900000000000000" pitchFamily="50" charset="-128"/>
              </a:rPr>
              <a:t>公印を押印したもの</a:t>
            </a:r>
            <a:r>
              <a:rPr lang="en-US" altLang="ja-JP" sz="1600" u="sng" dirty="0">
                <a:solidFill>
                  <a:schemeClr val="accent1"/>
                </a:solidFill>
                <a:latin typeface="HGPｺﾞｼｯｸE" panose="020B0900000000000000" pitchFamily="50" charset="-128"/>
                <a:ea typeface="HGPｺﾞｼｯｸE" panose="020B0900000000000000" pitchFamily="50" charset="-128"/>
              </a:rPr>
              <a:t>)</a:t>
            </a:r>
            <a:r>
              <a:rPr lang="ja-JP" altLang="en-US" sz="1600" u="sng" dirty="0">
                <a:solidFill>
                  <a:schemeClr val="accent1"/>
                </a:solidFill>
                <a:latin typeface="HGPｺﾞｼｯｸE" panose="020B0900000000000000" pitchFamily="50" charset="-128"/>
                <a:ea typeface="HGPｺﾞｼｯｸE" panose="020B0900000000000000" pitchFamily="50" charset="-128"/>
              </a:rPr>
              <a:t>が必須</a:t>
            </a:r>
            <a:r>
              <a:rPr lang="ja-JP" altLang="en-US" sz="1600" dirty="0">
                <a:latin typeface="HGPｺﾞｼｯｸE" panose="020B0900000000000000" pitchFamily="50" charset="-128"/>
                <a:ea typeface="HGPｺﾞｼｯｸE" panose="020B0900000000000000" pitchFamily="50" charset="-128"/>
              </a:rPr>
              <a:t>となります。</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en-US" altLang="ja-JP" sz="1600" dirty="0">
                <a:latin typeface="HGPｺﾞｼｯｸE" panose="020B0900000000000000" pitchFamily="50" charset="-128"/>
                <a:ea typeface="HGPｺﾞｼｯｸE" panose="020B0900000000000000" pitchFamily="50" charset="-128"/>
              </a:rPr>
              <a:t>※2 </a:t>
            </a:r>
            <a:r>
              <a:rPr lang="ja-JP" altLang="en-US" sz="1600" dirty="0">
                <a:latin typeface="HGPｺﾞｼｯｸE" panose="020B0900000000000000" pitchFamily="50" charset="-128"/>
                <a:ea typeface="HGPｺﾞｼｯｸE" panose="020B0900000000000000" pitchFamily="50" charset="-128"/>
              </a:rPr>
              <a:t>様式</a:t>
            </a:r>
            <a:r>
              <a:rPr lang="en-US" altLang="ja-JP" sz="1600" dirty="0">
                <a:latin typeface="HGPｺﾞｼｯｸE" panose="020B0900000000000000" pitchFamily="50" charset="-128"/>
                <a:ea typeface="HGPｺﾞｼｯｸE" panose="020B0900000000000000" pitchFamily="50" charset="-128"/>
              </a:rPr>
              <a:t>1-3</a:t>
            </a:r>
            <a:r>
              <a:rPr lang="ja-JP" altLang="en-US" sz="1600" dirty="0">
                <a:latin typeface="HGPｺﾞｼｯｸE" panose="020B0900000000000000" pitchFamily="50" charset="-128"/>
                <a:ea typeface="HGPｺﾞｼｯｸE" panose="020B0900000000000000" pitchFamily="50" charset="-128"/>
              </a:rPr>
              <a:t>それぞれ</a:t>
            </a:r>
            <a:r>
              <a:rPr lang="en-US" altLang="ja-JP" sz="1600" dirty="0">
                <a:latin typeface="HGPｺﾞｼｯｸE" panose="020B0900000000000000" pitchFamily="50" charset="-128"/>
                <a:ea typeface="HGPｺﾞｼｯｸE" panose="020B0900000000000000" pitchFamily="50" charset="-128"/>
              </a:rPr>
              <a:t>PDF</a:t>
            </a:r>
            <a:r>
              <a:rPr lang="ja-JP" altLang="en-US" sz="1600" dirty="0">
                <a:latin typeface="HGPｺﾞｼｯｸE" panose="020B0900000000000000" pitchFamily="50" charset="-128"/>
                <a:ea typeface="HGPｺﾞｼｯｸE" panose="020B0900000000000000" pitchFamily="50" charset="-128"/>
              </a:rPr>
              <a:t>で作成し</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計</a:t>
            </a:r>
            <a:r>
              <a:rPr lang="en-US" altLang="ja-JP" sz="1600" dirty="0">
                <a:latin typeface="HGPｺﾞｼｯｸE" panose="020B0900000000000000" pitchFamily="50" charset="-128"/>
                <a:ea typeface="HGPｺﾞｼｯｸE" panose="020B0900000000000000" pitchFamily="50" charset="-128"/>
              </a:rPr>
              <a:t>3</a:t>
            </a:r>
            <a:r>
              <a:rPr lang="ja-JP" altLang="en-US" sz="1600" dirty="0">
                <a:latin typeface="HGPｺﾞｼｯｸE" panose="020B0900000000000000" pitchFamily="50" charset="-128"/>
                <a:ea typeface="HGPｺﾞｼｯｸE" panose="020B0900000000000000" pitchFamily="50" charset="-128"/>
              </a:rPr>
              <a:t>ファイルを提出してください。紙媒体の郵送は不要です。</a:t>
            </a:r>
          </a:p>
        </p:txBody>
      </p:sp>
      <p:grpSp>
        <p:nvGrpSpPr>
          <p:cNvPr id="2" name="グループ化 1">
            <a:extLst>
              <a:ext uri="{FF2B5EF4-FFF2-40B4-BE49-F238E27FC236}">
                <a16:creationId xmlns:a16="http://schemas.microsoft.com/office/drawing/2014/main" id="{739B728D-F4F1-4636-A9F2-AFE1E01F85B2}"/>
              </a:ext>
            </a:extLst>
          </p:cNvPr>
          <p:cNvGrpSpPr/>
          <p:nvPr/>
        </p:nvGrpSpPr>
        <p:grpSpPr>
          <a:xfrm>
            <a:off x="385985" y="5118597"/>
            <a:ext cx="8386541" cy="1214583"/>
            <a:chOff x="385985" y="4997294"/>
            <a:chExt cx="8386541" cy="1214583"/>
          </a:xfrm>
        </p:grpSpPr>
        <p:sp>
          <p:nvSpPr>
            <p:cNvPr id="24" name="角丸四角形 15">
              <a:extLst>
                <a:ext uri="{FF2B5EF4-FFF2-40B4-BE49-F238E27FC236}">
                  <a16:creationId xmlns:a16="http://schemas.microsoft.com/office/drawing/2014/main" id="{E6B0E44B-9A7D-4052-9073-6B6366F904D6}"/>
                </a:ext>
              </a:extLst>
            </p:cNvPr>
            <p:cNvSpPr/>
            <p:nvPr/>
          </p:nvSpPr>
          <p:spPr>
            <a:xfrm>
              <a:off x="457200" y="5311877"/>
              <a:ext cx="8315326" cy="900000"/>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B0DA5E4-776F-44D6-9DF0-E5D3F6A2FFE0}"/>
                </a:ext>
              </a:extLst>
            </p:cNvPr>
            <p:cNvSpPr txBox="1"/>
            <p:nvPr/>
          </p:nvSpPr>
          <p:spPr>
            <a:xfrm>
              <a:off x="823635" y="5396798"/>
              <a:ext cx="7943850" cy="738664"/>
            </a:xfrm>
            <a:prstGeom prst="rect">
              <a:avLst/>
            </a:prstGeom>
            <a:noFill/>
          </p:spPr>
          <p:txBody>
            <a:bodyPr wrap="square" lIns="108000" tIns="0" rIns="0" bIns="0" rtlCol="0">
              <a:spAutoFit/>
            </a:bodyPr>
            <a:lstStyle/>
            <a:p>
              <a:pPr>
                <a:lnSpc>
                  <a:spcPts val="2000"/>
                </a:lnSpc>
              </a:pPr>
              <a:r>
                <a:rPr lang="ja-JP" altLang="en-US" sz="1600" dirty="0">
                  <a:latin typeface="HGPｺﾞｼｯｸE" panose="020B0900000000000000" pitchFamily="50" charset="-128"/>
                  <a:ea typeface="HGPｺﾞｼｯｸE" panose="020B0900000000000000" pitchFamily="50" charset="-128"/>
                </a:rPr>
                <a:t>なお</a:t>
              </a:r>
              <a:r>
                <a:rPr lang="en-US" altLang="ja-JP" sz="1600" dirty="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参画機関の履行能力を確認するため、審査時に主な事業内容、</a:t>
              </a:r>
              <a:r>
                <a:rPr lang="ja-JP" altLang="ja-JP" sz="1600" dirty="0">
                  <a:solidFill>
                    <a:schemeClr val="accent1"/>
                  </a:solidFill>
                  <a:latin typeface="HGPｺﾞｼｯｸE" panose="020B0900000000000000" pitchFamily="50" charset="-128"/>
                  <a:ea typeface="HGPｺﾞｼｯｸE" panose="020B0900000000000000" pitchFamily="50" charset="-128"/>
                </a:rPr>
                <a:t>資産及び負債等</a:t>
              </a:r>
              <a:endParaRPr lang="en-US" altLang="ja-JP" sz="1600" dirty="0">
                <a:solidFill>
                  <a:schemeClr val="accent1"/>
                </a:solidFill>
                <a:latin typeface="HGPｺﾞｼｯｸE" panose="020B0900000000000000" pitchFamily="50" charset="-128"/>
                <a:ea typeface="HGPｺﾞｼｯｸE" panose="020B0900000000000000" pitchFamily="50" charset="-128"/>
              </a:endParaRPr>
            </a:p>
            <a:p>
              <a:pPr>
                <a:lnSpc>
                  <a:spcPts val="2000"/>
                </a:lnSpc>
              </a:pPr>
              <a:r>
                <a:rPr lang="ja-JP" altLang="ja-JP" sz="1600" dirty="0">
                  <a:solidFill>
                    <a:schemeClr val="accent1"/>
                  </a:solidFill>
                  <a:latin typeface="HGPｺﾞｼｯｸE" panose="020B0900000000000000" pitchFamily="50" charset="-128"/>
                  <a:ea typeface="HGPｺﾞｼｯｸE" panose="020B0900000000000000" pitchFamily="50" charset="-128"/>
                </a:rPr>
                <a:t>財務に関する資料</a:t>
              </a:r>
              <a:r>
                <a:rPr lang="en-US" altLang="ja-JP" sz="1600" dirty="0">
                  <a:latin typeface="HGPｺﾞｼｯｸE" panose="020B0900000000000000" pitchFamily="50" charset="-128"/>
                  <a:ea typeface="HGPｺﾞｼｯｸE" panose="020B0900000000000000" pitchFamily="50" charset="-128"/>
                </a:rPr>
                <a:t> (</a:t>
              </a:r>
              <a:r>
                <a:rPr lang="ja-JP" altLang="ja-JP" sz="1400" dirty="0">
                  <a:latin typeface="HGPｺﾞｼｯｸE" panose="020B0900000000000000" pitchFamily="50" charset="-128"/>
                  <a:ea typeface="HGPｺﾞｼｯｸE" panose="020B0900000000000000" pitchFamily="50" charset="-128"/>
                </a:rPr>
                <a:t>「現在事項全部証明書」､直近の「決算報告書」の写し等</a:t>
              </a:r>
              <a:r>
                <a:rPr lang="en-US" altLang="ja-JP" sz="1600" dirty="0">
                  <a:latin typeface="HGPｺﾞｼｯｸE" panose="020B0900000000000000" pitchFamily="50" charset="-128"/>
                  <a:ea typeface="HGPｺﾞｼｯｸE" panose="020B0900000000000000" pitchFamily="50" charset="-128"/>
                </a:rPr>
                <a:t>) </a:t>
              </a:r>
              <a:r>
                <a:rPr lang="ja-JP" altLang="ja-JP" sz="1600" dirty="0" err="1">
                  <a:latin typeface="HGPｺﾞｼｯｸE" panose="020B0900000000000000" pitchFamily="50" charset="-128"/>
                  <a:ea typeface="HGPｺﾞｼｯｸE" panose="020B0900000000000000" pitchFamily="50" charset="-128"/>
                </a:rPr>
                <a:t>の提</a:t>
              </a:r>
              <a:r>
                <a:rPr lang="ja-JP" altLang="ja-JP" sz="1600" dirty="0">
                  <a:latin typeface="HGPｺﾞｼｯｸE" panose="020B0900000000000000" pitchFamily="50" charset="-128"/>
                  <a:ea typeface="HGPｺﾞｼｯｸE" panose="020B0900000000000000" pitchFamily="50" charset="-128"/>
                </a:rPr>
                <a:t>出を求める</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ja-JP" altLang="en-US" sz="1600" dirty="0">
                  <a:latin typeface="HGPｺﾞｼｯｸE" panose="020B0900000000000000" pitchFamily="50" charset="-128"/>
                  <a:ea typeface="HGPｺﾞｼｯｸE" panose="020B0900000000000000" pitchFamily="50" charset="-128"/>
                </a:rPr>
                <a:t>場合</a:t>
              </a:r>
              <a:r>
                <a:rPr lang="ja-JP" altLang="ja-JP" sz="1600" dirty="0">
                  <a:latin typeface="HGPｺﾞｼｯｸE" panose="020B0900000000000000" pitchFamily="50" charset="-128"/>
                  <a:ea typeface="HGPｺﾞｼｯｸE" panose="020B0900000000000000" pitchFamily="50" charset="-128"/>
                </a:rPr>
                <a:t>がありますので､</a:t>
              </a:r>
              <a:r>
                <a:rPr lang="ja-JP" altLang="ja-JP" sz="1600" u="sng" dirty="0">
                  <a:solidFill>
                    <a:schemeClr val="accent1"/>
                  </a:solidFill>
                  <a:latin typeface="HGPｺﾞｼｯｸE" panose="020B0900000000000000" pitchFamily="50" charset="-128"/>
                  <a:ea typeface="HGPｺﾞｼｯｸE" panose="020B0900000000000000" pitchFamily="50" charset="-128"/>
                </a:rPr>
                <a:t>応募にあたって</a:t>
              </a:r>
              <a:r>
                <a:rPr lang="ja-JP" altLang="en-US" sz="1600" u="sng" dirty="0">
                  <a:solidFill>
                    <a:schemeClr val="accent1"/>
                  </a:solidFill>
                  <a:latin typeface="HGPｺﾞｼｯｸE" panose="020B0900000000000000" pitchFamily="50" charset="-128"/>
                  <a:ea typeface="HGPｺﾞｼｯｸE" panose="020B0900000000000000" pitchFamily="50" charset="-128"/>
                </a:rPr>
                <a:t>予め</a:t>
              </a:r>
              <a:r>
                <a:rPr lang="ja-JP" altLang="ja-JP" sz="1600" u="sng" dirty="0">
                  <a:solidFill>
                    <a:schemeClr val="accent1"/>
                  </a:solidFill>
                  <a:latin typeface="HGPｺﾞｼｯｸE" panose="020B0900000000000000" pitchFamily="50" charset="-128"/>
                  <a:ea typeface="HGPｺﾞｼｯｸE" panose="020B0900000000000000" pitchFamily="50" charset="-128"/>
                </a:rPr>
                <a:t>準備</a:t>
              </a:r>
              <a:r>
                <a:rPr lang="ja-JP" altLang="ja-JP" sz="1600" dirty="0">
                  <a:latin typeface="HGPｺﾞｼｯｸE" panose="020B0900000000000000" pitchFamily="50" charset="-128"/>
                  <a:ea typeface="HGPｺﾞｼｯｸE" panose="020B0900000000000000" pitchFamily="50" charset="-128"/>
                </a:rPr>
                <a:t>をお願いします。</a:t>
              </a:r>
            </a:p>
          </p:txBody>
        </p:sp>
        <p:sp>
          <p:nvSpPr>
            <p:cNvPr id="17" name="タイトル 2">
              <a:extLst>
                <a:ext uri="{FF2B5EF4-FFF2-40B4-BE49-F238E27FC236}">
                  <a16:creationId xmlns:a16="http://schemas.microsoft.com/office/drawing/2014/main" id="{8840E246-9368-47AF-AC2C-E3DFC163EA99}"/>
                </a:ext>
              </a:extLst>
            </p:cNvPr>
            <p:cNvSpPr txBox="1">
              <a:spLocks/>
            </p:cNvSpPr>
            <p:nvPr/>
          </p:nvSpPr>
          <p:spPr>
            <a:xfrm>
              <a:off x="385985" y="4997294"/>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■その他</a:t>
              </a:r>
              <a:r>
                <a:rPr lang="en-US" altLang="ja-JP" sz="1800" dirty="0">
                  <a:latin typeface="HGPｺﾞｼｯｸE" panose="020B0900000000000000" pitchFamily="50" charset="-128"/>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依頼書類</a:t>
              </a:r>
              <a:endParaRPr lang="en-US" altLang="ja-JP" sz="1800" dirty="0">
                <a:latin typeface="HGPｺﾞｼｯｸE" panose="020B0900000000000000" pitchFamily="50" charset="-128"/>
                <a:ea typeface="HGPｺﾞｼｯｸE" panose="020B0900000000000000" pitchFamily="50" charset="-128"/>
              </a:endParaRPr>
            </a:p>
          </p:txBody>
        </p:sp>
      </p:grpSp>
      <p:pic>
        <p:nvPicPr>
          <p:cNvPr id="4" name="オーディオ 3">
            <a:hlinkClick r:id="" action="ppaction://media"/>
            <a:extLst>
              <a:ext uri="{FF2B5EF4-FFF2-40B4-BE49-F238E27FC236}">
                <a16:creationId xmlns:a16="http://schemas.microsoft.com/office/drawing/2014/main" id="{DC408065-CCBC-4C0C-AD08-5F0032E978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466287424"/>
      </p:ext>
    </p:extLst>
  </p:cSld>
  <p:clrMapOvr>
    <a:masterClrMapping/>
  </p:clrMapOvr>
  <mc:AlternateContent xmlns:mc="http://schemas.openxmlformats.org/markup-compatibility/2006" xmlns:p14="http://schemas.microsoft.com/office/powerpoint/2010/main">
    <mc:Choice Requires="p14">
      <p:transition spd="slow" p14:dur="2000" advTm="100403"/>
    </mc:Choice>
    <mc:Fallback xmlns="">
      <p:transition spd="slow" advTm="100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par>
                                <p:cTn id="13" presetID="42" presetClass="entr" presetSubtype="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
                </p:tgtEl>
              </p:cMediaNode>
            </p:audio>
          </p:childTnLst>
        </p:cTn>
      </p:par>
    </p:tnLst>
    <p:bldLst>
      <p:bldP spid="16" grpId="0" animBg="1"/>
      <p:bldP spid="19" grpId="0"/>
      <p:bldP spid="18" grpId="0"/>
      <p:bldP spid="15" grpId="0"/>
    </p:bldLst>
  </p:timing>
</p:sld>
</file>

<file path=ppt/theme/theme1.xml><?xml version="1.0" encoding="utf-8"?>
<a:theme xmlns:a="http://schemas.openxmlformats.org/drawingml/2006/main" name="（別紙３）　AMEDパワーポイントテンプレート（最終案）">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Dパワーポイントテンプレート.potx" id="{BBC761AE-DEB1-4596-93DF-2F663210119F}" vid="{58C44FF9-7420-47F8-91A0-84376FD104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（別紙３）　AMEDパワーポイントテンプレート（最終案）</Template>
  <TotalTime>10134</TotalTime>
  <Words>1562</Words>
  <PresentationFormat>画面に合わせる (4:3)</PresentationFormat>
  <Paragraphs>293</Paragraphs>
  <Slides>11</Slides>
  <Notes>11</Notes>
  <HiddenSlides>0</HiddenSlides>
  <MMClips>8</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HGPｺﾞｼｯｸE</vt:lpstr>
      <vt:lpstr>HGPｺﾞｼｯｸM</vt:lpstr>
      <vt:lpstr>HGSｺﾞｼｯｸM</vt:lpstr>
      <vt:lpstr>Arial</vt:lpstr>
      <vt:lpstr>Calibri</vt:lpstr>
      <vt:lpstr>（別紙３）　AMEDパワーポイントテンプレート（最終案）</vt:lpstr>
      <vt:lpstr>基盤技術開発プロジェクト</vt:lpstr>
      <vt:lpstr>2．研究開発課題の概要</vt:lpstr>
      <vt:lpstr>応用フェーズの研究開発課題：研究開発内容と具体例</vt:lpstr>
      <vt:lpstr>応用フェーズの研究開発課題：求められる成果</vt:lpstr>
      <vt:lpstr>共通基盤的な研究開発課題：研究開発内容と具体例</vt:lpstr>
      <vt:lpstr>共通基盤的な研究開発課題：求められる成果(1/2)</vt:lpstr>
      <vt:lpstr>共通基盤的な研究開発課題：求められる成果(2/2)</vt:lpstr>
      <vt:lpstr>【重要】応募資格と実施体制</vt:lpstr>
      <vt:lpstr>応募方法・応募先と提出書類</vt:lpstr>
      <vt:lpstr>公募期間と選考スケジュール</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2021-02-04T04:44:34Z</cp:lastPrinted>
  <dcterms:created xsi:type="dcterms:W3CDTF">2017-01-27T00:37:25Z</dcterms:created>
  <dcterms:modified xsi:type="dcterms:W3CDTF">2021-02-08T02:40:32Z</dcterms:modified>
</cp:coreProperties>
</file>