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6B205D-FF0B-4295-89E4-DB6D856B61A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3D18AE27-19AE-4C55-9F36-6F971FB886BA}">
      <dgm:prSet phldrT="[テキスト]" custT="1"/>
      <dgm:spPr/>
      <dgm:t>
        <a:bodyPr/>
        <a:lstStyle/>
        <a:p>
          <a:r>
            <a:rPr kumimoji="1" lang="ja-JP" altLang="en-US" sz="2000" dirty="0"/>
            <a:t>応用</a:t>
          </a:r>
        </a:p>
      </dgm:t>
    </dgm:pt>
    <dgm:pt modelId="{00147E38-C268-40E5-8AFB-C97B520C2B86}" type="parTrans" cxnId="{3A9B31B0-8EA1-4B89-A837-DD2EA9FF4C72}">
      <dgm:prSet/>
      <dgm:spPr/>
      <dgm:t>
        <a:bodyPr/>
        <a:lstStyle/>
        <a:p>
          <a:endParaRPr kumimoji="1" lang="ja-JP" altLang="en-US" sz="2000"/>
        </a:p>
      </dgm:t>
    </dgm:pt>
    <dgm:pt modelId="{18F653B1-AB02-4AF3-A8E5-C21B5A0CE89A}" type="sibTrans" cxnId="{3A9B31B0-8EA1-4B89-A837-DD2EA9FF4C72}">
      <dgm:prSet/>
      <dgm:spPr/>
      <dgm:t>
        <a:bodyPr/>
        <a:lstStyle/>
        <a:p>
          <a:endParaRPr kumimoji="1" lang="ja-JP" altLang="en-US" sz="2000"/>
        </a:p>
      </dgm:t>
    </dgm:pt>
    <dgm:pt modelId="{DA49180F-7C20-4E22-91F6-EA0CBEEB0EC3}">
      <dgm:prSet phldrT="[テキスト]" custT="1"/>
      <dgm:spPr/>
      <dgm:t>
        <a:bodyPr/>
        <a:lstStyle/>
        <a:p>
          <a:r>
            <a:rPr kumimoji="1" lang="ja-JP" altLang="en-US" sz="2000" dirty="0"/>
            <a:t>非臨床</a:t>
          </a:r>
        </a:p>
      </dgm:t>
    </dgm:pt>
    <dgm:pt modelId="{7829BD2C-9F1D-4844-904C-4DFCC4619981}" type="parTrans" cxnId="{AB248279-C0D0-49AD-93E4-2903722C6F6D}">
      <dgm:prSet/>
      <dgm:spPr/>
      <dgm:t>
        <a:bodyPr/>
        <a:lstStyle/>
        <a:p>
          <a:endParaRPr kumimoji="1" lang="ja-JP" altLang="en-US" sz="2000"/>
        </a:p>
      </dgm:t>
    </dgm:pt>
    <dgm:pt modelId="{B9D20563-F425-4E0C-BEF9-8ECFE5F9DED2}" type="sibTrans" cxnId="{AB248279-C0D0-49AD-93E4-2903722C6F6D}">
      <dgm:prSet/>
      <dgm:spPr/>
      <dgm:t>
        <a:bodyPr/>
        <a:lstStyle/>
        <a:p>
          <a:endParaRPr kumimoji="1" lang="ja-JP" altLang="en-US" sz="2000"/>
        </a:p>
      </dgm:t>
    </dgm:pt>
    <dgm:pt modelId="{1F2BFED1-80E2-4714-9AAF-2FDFE27F9AC0}">
      <dgm:prSet phldrT="[テキスト]" custT="1"/>
      <dgm:spPr/>
      <dgm:t>
        <a:bodyPr/>
        <a:lstStyle/>
        <a:p>
          <a:r>
            <a:rPr kumimoji="1" lang="ja-JP" altLang="en-US" sz="2000" dirty="0"/>
            <a:t>臨床</a:t>
          </a:r>
        </a:p>
      </dgm:t>
    </dgm:pt>
    <dgm:pt modelId="{1218BE2F-E341-4313-B735-91F4039A0C7F}" type="parTrans" cxnId="{54C522E0-F530-4634-8C0F-55DD786401B3}">
      <dgm:prSet/>
      <dgm:spPr/>
      <dgm:t>
        <a:bodyPr/>
        <a:lstStyle/>
        <a:p>
          <a:endParaRPr kumimoji="1" lang="ja-JP" altLang="en-US" sz="2000"/>
        </a:p>
      </dgm:t>
    </dgm:pt>
    <dgm:pt modelId="{AA5A4E05-7FB6-4878-B6EA-7127B101758A}" type="sibTrans" cxnId="{54C522E0-F530-4634-8C0F-55DD786401B3}">
      <dgm:prSet/>
      <dgm:spPr/>
      <dgm:t>
        <a:bodyPr/>
        <a:lstStyle/>
        <a:p>
          <a:endParaRPr kumimoji="1" lang="ja-JP" altLang="en-US" sz="2000"/>
        </a:p>
      </dgm:t>
    </dgm:pt>
    <dgm:pt modelId="{9A9EA74D-F7A7-4C62-B0F8-1AD60BBA052E}">
      <dgm:prSet phldrT="[テキスト]" custT="1"/>
      <dgm:spPr/>
      <dgm:t>
        <a:bodyPr/>
        <a:lstStyle/>
        <a:p>
          <a:r>
            <a:rPr kumimoji="1" lang="ja-JP" altLang="en-US" sz="2000" dirty="0"/>
            <a:t>製販後</a:t>
          </a:r>
        </a:p>
      </dgm:t>
    </dgm:pt>
    <dgm:pt modelId="{4446DFB3-3D56-4DB2-BFBA-14D27AFDAF37}" type="parTrans" cxnId="{BD87B592-F5DA-4608-B613-1F85150F8521}">
      <dgm:prSet/>
      <dgm:spPr/>
      <dgm:t>
        <a:bodyPr/>
        <a:lstStyle/>
        <a:p>
          <a:endParaRPr kumimoji="1" lang="ja-JP" altLang="en-US" sz="2000"/>
        </a:p>
      </dgm:t>
    </dgm:pt>
    <dgm:pt modelId="{E6FCC05E-7DF5-4325-AC64-E8F7968FB390}" type="sibTrans" cxnId="{BD87B592-F5DA-4608-B613-1F85150F8521}">
      <dgm:prSet/>
      <dgm:spPr/>
      <dgm:t>
        <a:bodyPr/>
        <a:lstStyle/>
        <a:p>
          <a:endParaRPr kumimoji="1" lang="ja-JP" altLang="en-US" sz="2000"/>
        </a:p>
      </dgm:t>
    </dgm:pt>
    <dgm:pt modelId="{84D37D6F-8995-480C-A493-814422273A51}" type="pres">
      <dgm:prSet presAssocID="{0B6B205D-FF0B-4295-89E4-DB6D856B61A5}" presName="Name0" presStyleCnt="0">
        <dgm:presLayoutVars>
          <dgm:dir/>
          <dgm:animLvl val="lvl"/>
          <dgm:resizeHandles val="exact"/>
        </dgm:presLayoutVars>
      </dgm:prSet>
      <dgm:spPr/>
    </dgm:pt>
    <dgm:pt modelId="{D7172618-E6DF-4501-9E88-DBD32EEE6DD6}" type="pres">
      <dgm:prSet presAssocID="{3D18AE27-19AE-4C55-9F36-6F971FB886BA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7CCFFB7-92E4-4220-B783-B66BAC4BD50B}" type="pres">
      <dgm:prSet presAssocID="{18F653B1-AB02-4AF3-A8E5-C21B5A0CE89A}" presName="parTxOnlySpace" presStyleCnt="0"/>
      <dgm:spPr/>
    </dgm:pt>
    <dgm:pt modelId="{703BA995-D169-4968-A606-EF995011AC30}" type="pres">
      <dgm:prSet presAssocID="{DA49180F-7C20-4E22-91F6-EA0CBEEB0EC3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CFF8B572-44B9-4007-B750-B96B8FCC4977}" type="pres">
      <dgm:prSet presAssocID="{B9D20563-F425-4E0C-BEF9-8ECFE5F9DED2}" presName="parTxOnlySpace" presStyleCnt="0"/>
      <dgm:spPr/>
    </dgm:pt>
    <dgm:pt modelId="{DC4388DA-A33D-4909-B64C-95610C9DE184}" type="pres">
      <dgm:prSet presAssocID="{1F2BFED1-80E2-4714-9AAF-2FDFE27F9AC0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E2003F80-CF25-4524-8268-3D434DE85460}" type="pres">
      <dgm:prSet presAssocID="{AA5A4E05-7FB6-4878-B6EA-7127B101758A}" presName="parTxOnlySpace" presStyleCnt="0"/>
      <dgm:spPr/>
    </dgm:pt>
    <dgm:pt modelId="{4A2AD62A-1865-4CC5-8520-C2EF7F03F35F}" type="pres">
      <dgm:prSet presAssocID="{9A9EA74D-F7A7-4C62-B0F8-1AD60BBA052E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8CF32E16-5BE4-460F-8430-39B3F10FA6B1}" type="presOf" srcId="{0B6B205D-FF0B-4295-89E4-DB6D856B61A5}" destId="{84D37D6F-8995-480C-A493-814422273A51}" srcOrd="0" destOrd="0" presId="urn:microsoft.com/office/officeart/2005/8/layout/chevron1"/>
    <dgm:cxn modelId="{AB248279-C0D0-49AD-93E4-2903722C6F6D}" srcId="{0B6B205D-FF0B-4295-89E4-DB6D856B61A5}" destId="{DA49180F-7C20-4E22-91F6-EA0CBEEB0EC3}" srcOrd="1" destOrd="0" parTransId="{7829BD2C-9F1D-4844-904C-4DFCC4619981}" sibTransId="{B9D20563-F425-4E0C-BEF9-8ECFE5F9DED2}"/>
    <dgm:cxn modelId="{986D028D-C1AC-40CD-B8E9-4940E8B78CA4}" type="presOf" srcId="{9A9EA74D-F7A7-4C62-B0F8-1AD60BBA052E}" destId="{4A2AD62A-1865-4CC5-8520-C2EF7F03F35F}" srcOrd="0" destOrd="0" presId="urn:microsoft.com/office/officeart/2005/8/layout/chevron1"/>
    <dgm:cxn modelId="{BD87B592-F5DA-4608-B613-1F85150F8521}" srcId="{0B6B205D-FF0B-4295-89E4-DB6D856B61A5}" destId="{9A9EA74D-F7A7-4C62-B0F8-1AD60BBA052E}" srcOrd="3" destOrd="0" parTransId="{4446DFB3-3D56-4DB2-BFBA-14D27AFDAF37}" sibTransId="{E6FCC05E-7DF5-4325-AC64-E8F7968FB390}"/>
    <dgm:cxn modelId="{3A9B31B0-8EA1-4B89-A837-DD2EA9FF4C72}" srcId="{0B6B205D-FF0B-4295-89E4-DB6D856B61A5}" destId="{3D18AE27-19AE-4C55-9F36-6F971FB886BA}" srcOrd="0" destOrd="0" parTransId="{00147E38-C268-40E5-8AFB-C97B520C2B86}" sibTransId="{18F653B1-AB02-4AF3-A8E5-C21B5A0CE89A}"/>
    <dgm:cxn modelId="{02BEEED8-989D-4DFD-BC15-4E5597EF6DE0}" type="presOf" srcId="{1F2BFED1-80E2-4714-9AAF-2FDFE27F9AC0}" destId="{DC4388DA-A33D-4909-B64C-95610C9DE184}" srcOrd="0" destOrd="0" presId="urn:microsoft.com/office/officeart/2005/8/layout/chevron1"/>
    <dgm:cxn modelId="{A6360ADD-96A8-450C-9E4D-B411D92269FB}" type="presOf" srcId="{DA49180F-7C20-4E22-91F6-EA0CBEEB0EC3}" destId="{703BA995-D169-4968-A606-EF995011AC30}" srcOrd="0" destOrd="0" presId="urn:microsoft.com/office/officeart/2005/8/layout/chevron1"/>
    <dgm:cxn modelId="{54C522E0-F530-4634-8C0F-55DD786401B3}" srcId="{0B6B205D-FF0B-4295-89E4-DB6D856B61A5}" destId="{1F2BFED1-80E2-4714-9AAF-2FDFE27F9AC0}" srcOrd="2" destOrd="0" parTransId="{1218BE2F-E341-4313-B735-91F4039A0C7F}" sibTransId="{AA5A4E05-7FB6-4878-B6EA-7127B101758A}"/>
    <dgm:cxn modelId="{B41801F8-D376-456A-A32A-19C32FAB6648}" type="presOf" srcId="{3D18AE27-19AE-4C55-9F36-6F971FB886BA}" destId="{D7172618-E6DF-4501-9E88-DBD32EEE6DD6}" srcOrd="0" destOrd="0" presId="urn:microsoft.com/office/officeart/2005/8/layout/chevron1"/>
    <dgm:cxn modelId="{9CE8EDF8-1C17-43A1-8E40-5DF9DA9503D1}" type="presParOf" srcId="{84D37D6F-8995-480C-A493-814422273A51}" destId="{D7172618-E6DF-4501-9E88-DBD32EEE6DD6}" srcOrd="0" destOrd="0" presId="urn:microsoft.com/office/officeart/2005/8/layout/chevron1"/>
    <dgm:cxn modelId="{DF24FEE9-583B-4EAB-93FC-1646638346F6}" type="presParOf" srcId="{84D37D6F-8995-480C-A493-814422273A51}" destId="{D7CCFFB7-92E4-4220-B783-B66BAC4BD50B}" srcOrd="1" destOrd="0" presId="urn:microsoft.com/office/officeart/2005/8/layout/chevron1"/>
    <dgm:cxn modelId="{C83B8E5D-5D64-4B92-81D9-1361F9EB2C3D}" type="presParOf" srcId="{84D37D6F-8995-480C-A493-814422273A51}" destId="{703BA995-D169-4968-A606-EF995011AC30}" srcOrd="2" destOrd="0" presId="urn:microsoft.com/office/officeart/2005/8/layout/chevron1"/>
    <dgm:cxn modelId="{5E5E3AE6-FED6-4C6A-96C4-54F1A781C8F8}" type="presParOf" srcId="{84D37D6F-8995-480C-A493-814422273A51}" destId="{CFF8B572-44B9-4007-B750-B96B8FCC4977}" srcOrd="3" destOrd="0" presId="urn:microsoft.com/office/officeart/2005/8/layout/chevron1"/>
    <dgm:cxn modelId="{961ECB6E-C114-4577-B4B1-F87030829FF4}" type="presParOf" srcId="{84D37D6F-8995-480C-A493-814422273A51}" destId="{DC4388DA-A33D-4909-B64C-95610C9DE184}" srcOrd="4" destOrd="0" presId="urn:microsoft.com/office/officeart/2005/8/layout/chevron1"/>
    <dgm:cxn modelId="{61D16D9F-23DA-4BA2-B455-ACDDADC6A228}" type="presParOf" srcId="{84D37D6F-8995-480C-A493-814422273A51}" destId="{E2003F80-CF25-4524-8268-3D434DE85460}" srcOrd="5" destOrd="0" presId="urn:microsoft.com/office/officeart/2005/8/layout/chevron1"/>
    <dgm:cxn modelId="{F2806797-6E34-4B89-85A5-DEF72F633A5D}" type="presParOf" srcId="{84D37D6F-8995-480C-A493-814422273A51}" destId="{4A2AD62A-1865-4CC5-8520-C2EF7F03F35F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172618-E6DF-4501-9E88-DBD32EEE6DD6}">
      <dsp:nvSpPr>
        <dsp:cNvPr id="0" name=""/>
        <dsp:cNvSpPr/>
      </dsp:nvSpPr>
      <dsp:spPr>
        <a:xfrm>
          <a:off x="5427" y="0"/>
          <a:ext cx="3159411" cy="5122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/>
            <a:t>応用</a:t>
          </a:r>
        </a:p>
      </dsp:txBody>
      <dsp:txXfrm>
        <a:off x="261564" y="0"/>
        <a:ext cx="2647138" cy="512273"/>
      </dsp:txXfrm>
    </dsp:sp>
    <dsp:sp modelId="{703BA995-D169-4968-A606-EF995011AC30}">
      <dsp:nvSpPr>
        <dsp:cNvPr id="0" name=""/>
        <dsp:cNvSpPr/>
      </dsp:nvSpPr>
      <dsp:spPr>
        <a:xfrm>
          <a:off x="2848898" y="0"/>
          <a:ext cx="3159411" cy="5122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/>
            <a:t>非臨床</a:t>
          </a:r>
        </a:p>
      </dsp:txBody>
      <dsp:txXfrm>
        <a:off x="3105035" y="0"/>
        <a:ext cx="2647138" cy="512273"/>
      </dsp:txXfrm>
    </dsp:sp>
    <dsp:sp modelId="{DC4388DA-A33D-4909-B64C-95610C9DE184}">
      <dsp:nvSpPr>
        <dsp:cNvPr id="0" name=""/>
        <dsp:cNvSpPr/>
      </dsp:nvSpPr>
      <dsp:spPr>
        <a:xfrm>
          <a:off x="5692368" y="0"/>
          <a:ext cx="3159411" cy="5122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/>
            <a:t>臨床</a:t>
          </a:r>
        </a:p>
      </dsp:txBody>
      <dsp:txXfrm>
        <a:off x="5948505" y="0"/>
        <a:ext cx="2647138" cy="512273"/>
      </dsp:txXfrm>
    </dsp:sp>
    <dsp:sp modelId="{4A2AD62A-1865-4CC5-8520-C2EF7F03F35F}">
      <dsp:nvSpPr>
        <dsp:cNvPr id="0" name=""/>
        <dsp:cNvSpPr/>
      </dsp:nvSpPr>
      <dsp:spPr>
        <a:xfrm>
          <a:off x="8535839" y="0"/>
          <a:ext cx="3159411" cy="5122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kern="1200" dirty="0"/>
            <a:t>製販後</a:t>
          </a:r>
        </a:p>
      </dsp:txBody>
      <dsp:txXfrm>
        <a:off x="8791976" y="0"/>
        <a:ext cx="2647138" cy="5122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5479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908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292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44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2465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58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36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3771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630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3169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E45DF-1BA7-4797-8D80-A5C8E7CD55EF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6FA8-393E-49C6-A414-8700139774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406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E45DF-1BA7-4797-8D80-A5C8E7CD55EF}" type="datetimeFigureOut">
              <a:rPr kumimoji="1" lang="ja-JP" altLang="en-US" smtClean="0"/>
              <a:t>2021/3/26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26FA8-393E-49C6-A414-8700139774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9345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図表 4"/>
          <p:cNvGraphicFramePr/>
          <p:nvPr>
            <p:extLst>
              <p:ext uri="{D42A27DB-BD31-4B8C-83A1-F6EECF244321}">
                <p14:modId xmlns:p14="http://schemas.microsoft.com/office/powerpoint/2010/main" val="3924337387"/>
              </p:ext>
            </p:extLst>
          </p:nvPr>
        </p:nvGraphicFramePr>
        <p:xfrm>
          <a:off x="409433" y="565900"/>
          <a:ext cx="11700679" cy="5122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直線コネクタ 6"/>
          <p:cNvCxnSpPr/>
          <p:nvPr/>
        </p:nvCxnSpPr>
        <p:spPr>
          <a:xfrm>
            <a:off x="109181" y="2445681"/>
            <a:ext cx="118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109181" y="3335515"/>
            <a:ext cx="118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109181" y="4225349"/>
            <a:ext cx="118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109181" y="5115183"/>
            <a:ext cx="118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109181" y="6005019"/>
            <a:ext cx="118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109181" y="1555847"/>
            <a:ext cx="118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角丸四角形 12"/>
          <p:cNvSpPr/>
          <p:nvPr/>
        </p:nvSpPr>
        <p:spPr>
          <a:xfrm>
            <a:off x="27293" y="1610439"/>
            <a:ext cx="573207" cy="792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ja-JP" altLang="en-US" sz="1600" dirty="0"/>
              <a:t>本態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解明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27293" y="2500272"/>
            <a:ext cx="573207" cy="792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ja-JP" altLang="en-US" sz="1600" dirty="0"/>
              <a:t>製剤</a:t>
            </a:r>
          </a:p>
        </p:txBody>
      </p:sp>
      <p:sp>
        <p:nvSpPr>
          <p:cNvPr id="15" name="角丸四角形 14"/>
          <p:cNvSpPr/>
          <p:nvPr/>
        </p:nvSpPr>
        <p:spPr>
          <a:xfrm>
            <a:off x="27293" y="3378759"/>
            <a:ext cx="573207" cy="792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ja-JP" altLang="en-US" sz="1600" dirty="0"/>
              <a:t>薬理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27293" y="4268592"/>
            <a:ext cx="573207" cy="792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ja-JP" altLang="en-US" sz="1600" dirty="0"/>
              <a:t>毒性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27293" y="5169130"/>
            <a:ext cx="573207" cy="792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en-US" altLang="ja-JP" sz="1600" dirty="0"/>
              <a:t>ADME</a:t>
            </a:r>
            <a:endParaRPr kumimoji="1" lang="ja-JP" altLang="en-US" sz="1600" dirty="0"/>
          </a:p>
        </p:txBody>
      </p:sp>
      <p:sp>
        <p:nvSpPr>
          <p:cNvPr id="18" name="角丸四角形 17"/>
          <p:cNvSpPr/>
          <p:nvPr/>
        </p:nvSpPr>
        <p:spPr>
          <a:xfrm>
            <a:off x="27293" y="6048909"/>
            <a:ext cx="573207" cy="792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kumimoji="1" lang="ja-JP" altLang="en-US" sz="1600" dirty="0"/>
              <a:t>臨床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試験</a:t>
            </a:r>
          </a:p>
        </p:txBody>
      </p:sp>
      <p:sp>
        <p:nvSpPr>
          <p:cNvPr id="19" name="下矢印 18"/>
          <p:cNvSpPr/>
          <p:nvPr/>
        </p:nvSpPr>
        <p:spPr>
          <a:xfrm>
            <a:off x="3408836" y="564575"/>
            <a:ext cx="861424" cy="991271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rgbClr val="C00000"/>
                </a:solidFill>
              </a:rPr>
              <a:t>現在地</a:t>
            </a:r>
          </a:p>
        </p:txBody>
      </p:sp>
      <p:sp>
        <p:nvSpPr>
          <p:cNvPr id="20" name="タイトル 3"/>
          <p:cNvSpPr txBox="1">
            <a:spLocks/>
          </p:cNvSpPr>
          <p:nvPr/>
        </p:nvSpPr>
        <p:spPr>
          <a:xfrm>
            <a:off x="0" y="1910"/>
            <a:ext cx="9194708" cy="565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400" dirty="0"/>
              <a:t>【</a:t>
            </a:r>
            <a:r>
              <a:rPr lang="ja-JP" altLang="en-US" sz="2400" dirty="0"/>
              <a:t>様式</a:t>
            </a:r>
            <a:r>
              <a:rPr lang="en-US" altLang="ja-JP" sz="2400" dirty="0"/>
              <a:t>2】</a:t>
            </a:r>
            <a:r>
              <a:rPr lang="ja-JP" altLang="en-US" sz="2400" dirty="0"/>
              <a:t>　応用～非臨床～臨床～実用化のロードマップ（イメージ）</a:t>
            </a:r>
          </a:p>
        </p:txBody>
      </p:sp>
      <p:sp>
        <p:nvSpPr>
          <p:cNvPr id="21" name="タイトル 3"/>
          <p:cNvSpPr txBox="1">
            <a:spLocks/>
          </p:cNvSpPr>
          <p:nvPr/>
        </p:nvSpPr>
        <p:spPr>
          <a:xfrm>
            <a:off x="8607891" y="104864"/>
            <a:ext cx="3584109" cy="377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/>
              <a:t>研究開発代表者氏名：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2066136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2021-03-26T06:49:24Z</dcterms:created>
  <dcterms:modified xsi:type="dcterms:W3CDTF">2021-03-26T06:49:28Z</dcterms:modified>
</cp:coreProperties>
</file>