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/>
      <dgm:t>
        <a:bodyPr/>
        <a:lstStyle/>
        <a:p>
          <a:r>
            <a:rPr kumimoji="1" lang="ja-JP" altLang="en-US" sz="2000" dirty="0"/>
            <a:t>応用</a:t>
          </a:r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/>
      <dgm:t>
        <a:bodyPr/>
        <a:lstStyle/>
        <a:p>
          <a:r>
            <a:rPr kumimoji="1" lang="ja-JP" altLang="en-US" sz="2000" dirty="0"/>
            <a:t>非臨床</a:t>
          </a:r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/>
      <dgm:t>
        <a:bodyPr/>
        <a:lstStyle/>
        <a:p>
          <a:r>
            <a:rPr kumimoji="1" lang="ja-JP" altLang="en-US" sz="2000" dirty="0"/>
            <a:t>臨床</a:t>
          </a:r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/>
      <dgm:t>
        <a:bodyPr/>
        <a:lstStyle/>
        <a:p>
          <a:r>
            <a:rPr kumimoji="1" lang="ja-JP" altLang="en-US" sz="2000" dirty="0"/>
            <a:t>製販後</a:t>
          </a:r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CF32E16-5BE4-460F-8430-39B3F10FA6B1}" type="presOf" srcId="{0B6B205D-FF0B-4295-89E4-DB6D856B61A5}" destId="{84D37D6F-8995-480C-A493-814422273A51}" srcOrd="0" destOrd="0" presId="urn:microsoft.com/office/officeart/2005/8/layout/chevron1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986D028D-C1AC-40CD-B8E9-4940E8B78CA4}" type="presOf" srcId="{9A9EA74D-F7A7-4C62-B0F8-1AD60BBA052E}" destId="{4A2AD62A-1865-4CC5-8520-C2EF7F03F35F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02BEEED8-989D-4DFD-BC15-4E5597EF6DE0}" type="presOf" srcId="{1F2BFED1-80E2-4714-9AAF-2FDFE27F9AC0}" destId="{DC4388DA-A33D-4909-B64C-95610C9DE184}" srcOrd="0" destOrd="0" presId="urn:microsoft.com/office/officeart/2005/8/layout/chevron1"/>
    <dgm:cxn modelId="{A6360ADD-96A8-450C-9E4D-B411D92269FB}" type="presOf" srcId="{DA49180F-7C20-4E22-91F6-EA0CBEEB0EC3}" destId="{703BA995-D169-4968-A606-EF995011AC30}" srcOrd="0" destOrd="0" presId="urn:microsoft.com/office/officeart/2005/8/layout/chevron1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B41801F8-D376-456A-A32A-19C32FAB6648}" type="presOf" srcId="{3D18AE27-19AE-4C55-9F36-6F971FB886BA}" destId="{D7172618-E6DF-4501-9E88-DBD32EEE6DD6}" srcOrd="0" destOrd="0" presId="urn:microsoft.com/office/officeart/2005/8/layout/chevron1"/>
    <dgm:cxn modelId="{9CE8EDF8-1C17-43A1-8E40-5DF9DA9503D1}" type="presParOf" srcId="{84D37D6F-8995-480C-A493-814422273A51}" destId="{D7172618-E6DF-4501-9E88-DBD32EEE6DD6}" srcOrd="0" destOrd="0" presId="urn:microsoft.com/office/officeart/2005/8/layout/chevron1"/>
    <dgm:cxn modelId="{DF24FEE9-583B-4EAB-93FC-1646638346F6}" type="presParOf" srcId="{84D37D6F-8995-480C-A493-814422273A51}" destId="{D7CCFFB7-92E4-4220-B783-B66BAC4BD50B}" srcOrd="1" destOrd="0" presId="urn:microsoft.com/office/officeart/2005/8/layout/chevron1"/>
    <dgm:cxn modelId="{C83B8E5D-5D64-4B92-81D9-1361F9EB2C3D}" type="presParOf" srcId="{84D37D6F-8995-480C-A493-814422273A51}" destId="{703BA995-D169-4968-A606-EF995011AC30}" srcOrd="2" destOrd="0" presId="urn:microsoft.com/office/officeart/2005/8/layout/chevron1"/>
    <dgm:cxn modelId="{5E5E3AE6-FED6-4C6A-96C4-54F1A781C8F8}" type="presParOf" srcId="{84D37D6F-8995-480C-A493-814422273A51}" destId="{CFF8B572-44B9-4007-B750-B96B8FCC4977}" srcOrd="3" destOrd="0" presId="urn:microsoft.com/office/officeart/2005/8/layout/chevron1"/>
    <dgm:cxn modelId="{961ECB6E-C114-4577-B4B1-F87030829FF4}" type="presParOf" srcId="{84D37D6F-8995-480C-A493-814422273A51}" destId="{DC4388DA-A33D-4909-B64C-95610C9DE184}" srcOrd="4" destOrd="0" presId="urn:microsoft.com/office/officeart/2005/8/layout/chevron1"/>
    <dgm:cxn modelId="{61D16D9F-23DA-4BA2-B455-ACDDADC6A228}" type="presParOf" srcId="{84D37D6F-8995-480C-A493-814422273A51}" destId="{E2003F80-CF25-4524-8268-3D434DE85460}" srcOrd="5" destOrd="0" presId="urn:microsoft.com/office/officeart/2005/8/layout/chevron1"/>
    <dgm:cxn modelId="{F2806797-6E34-4B89-85A5-DEF72F633A5D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5427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応用</a:t>
          </a:r>
        </a:p>
      </dsp:txBody>
      <dsp:txXfrm>
        <a:off x="261564" y="0"/>
        <a:ext cx="2647138" cy="512273"/>
      </dsp:txXfrm>
    </dsp:sp>
    <dsp:sp modelId="{703BA995-D169-4968-A606-EF995011AC30}">
      <dsp:nvSpPr>
        <dsp:cNvPr id="0" name=""/>
        <dsp:cNvSpPr/>
      </dsp:nvSpPr>
      <dsp:spPr>
        <a:xfrm>
          <a:off x="2848898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非臨床</a:t>
          </a:r>
        </a:p>
      </dsp:txBody>
      <dsp:txXfrm>
        <a:off x="3105035" y="0"/>
        <a:ext cx="2647138" cy="512273"/>
      </dsp:txXfrm>
    </dsp:sp>
    <dsp:sp modelId="{DC4388DA-A33D-4909-B64C-95610C9DE184}">
      <dsp:nvSpPr>
        <dsp:cNvPr id="0" name=""/>
        <dsp:cNvSpPr/>
      </dsp:nvSpPr>
      <dsp:spPr>
        <a:xfrm>
          <a:off x="5692368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臨床</a:t>
          </a:r>
        </a:p>
      </dsp:txBody>
      <dsp:txXfrm>
        <a:off x="5948505" y="0"/>
        <a:ext cx="2647138" cy="512273"/>
      </dsp:txXfrm>
    </dsp:sp>
    <dsp:sp modelId="{4A2AD62A-1865-4CC5-8520-C2EF7F03F35F}">
      <dsp:nvSpPr>
        <dsp:cNvPr id="0" name=""/>
        <dsp:cNvSpPr/>
      </dsp:nvSpPr>
      <dsp:spPr>
        <a:xfrm>
          <a:off x="8535839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製販後</a:t>
          </a:r>
        </a:p>
      </dsp:txBody>
      <dsp:txXfrm>
        <a:off x="8791976" y="0"/>
        <a:ext cx="2647138" cy="512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47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90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2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4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46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5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77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63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16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40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E45DF-1BA7-4797-8D80-A5C8E7CD55EF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34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924337387"/>
              </p:ext>
            </p:extLst>
          </p:nvPr>
        </p:nvGraphicFramePr>
        <p:xfrm>
          <a:off x="409433" y="565900"/>
          <a:ext cx="11700679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本態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解明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製剤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薬理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毒性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600" dirty="0"/>
              <a:t>ADME</a:t>
            </a:r>
            <a:endParaRPr kumimoji="1" lang="ja-JP" altLang="en-US" sz="1600" dirty="0"/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臨床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試験</a:t>
            </a:r>
          </a:p>
        </p:txBody>
      </p:sp>
      <p:sp>
        <p:nvSpPr>
          <p:cNvPr id="19" name="下矢印 18"/>
          <p:cNvSpPr/>
          <p:nvPr/>
        </p:nvSpPr>
        <p:spPr>
          <a:xfrm>
            <a:off x="11351855" y="1009492"/>
            <a:ext cx="861424" cy="991271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rgbClr val="C00000"/>
                </a:solidFill>
              </a:rPr>
              <a:t>現在地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0" y="1910"/>
            <a:ext cx="9194708" cy="565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/>
              <a:t>【</a:t>
            </a:r>
            <a:r>
              <a:rPr lang="ja-JP" altLang="en-US" sz="2400" dirty="0"/>
              <a:t>様式</a:t>
            </a:r>
            <a:r>
              <a:rPr lang="en-US" altLang="ja-JP" sz="2400" dirty="0"/>
              <a:t>2】</a:t>
            </a:r>
            <a:r>
              <a:rPr lang="ja-JP" altLang="en-US" sz="2400" dirty="0"/>
              <a:t>　応用～非臨床～臨床～実用化のロードマップ</a:t>
            </a:r>
          </a:p>
        </p:txBody>
      </p:sp>
      <p:sp>
        <p:nvSpPr>
          <p:cNvPr id="21" name="タイトル 3"/>
          <p:cNvSpPr txBox="1">
            <a:spLocks/>
          </p:cNvSpPr>
          <p:nvPr/>
        </p:nvSpPr>
        <p:spPr>
          <a:xfrm>
            <a:off x="8607891" y="104864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/>
              <a:t>研究開発代表者氏名：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2066136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32</Words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2017-04-24T06:57:23Z</cp:lastPrinted>
  <dcterms:created xsi:type="dcterms:W3CDTF">2017-04-24T04:26:31Z</dcterms:created>
  <dcterms:modified xsi:type="dcterms:W3CDTF">2021-05-25T06:21:15Z</dcterms:modified>
</cp:coreProperties>
</file>