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3784" autoAdjust="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236147-199E-4B7B-8A3C-1D74C4D91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121613C-B6A5-4E34-B471-F35AAF959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C6C709-953C-4A6B-8498-CFC074A9A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DB80A6-D1B6-4536-8135-0482AC4E6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625E87-224A-4891-8427-43B9A5289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45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4C8C05-D66B-4B1C-AE72-0EBD4C8EF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FF20BD-399C-466A-82BF-FA4C6BB42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3AD28D-CD13-4133-986B-39EB02B11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97D3B9-F689-4DA1-B5EB-59DD3C14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609DA3-6CC4-4A4E-8A9D-3157B1DD2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74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823C91-D360-4122-8F39-2C3B4CCED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A011D6-9F97-4165-AC67-50EABA599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5910A1-E1D8-4C79-AD11-B337A7EE1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C032E1-4BBD-48DC-B4AF-B49A6A753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4127A7-5ABA-42D1-A797-C9B876361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70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35470F-10F1-4AB8-ACF6-8F9E3C533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BFEBBE-3AD8-489A-9194-8B69C9DA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3F2F6C-CEAB-428F-B49A-2EE355E3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3751EA-3209-4C1A-A89E-577CAEC2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7DE52F-9477-45BC-B5D1-4D852AB79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38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F237BE-8D8A-44B4-8EAB-19DF8EAD7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043558-F6CC-4214-B2DA-FA2E9EB6C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31E3E5-5144-48EF-B095-75600F94C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338708-E4E8-4030-854A-E2E849944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1E9DD3-8D3A-47B5-874E-2B5BF219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26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5EB777-6987-4D06-B3C7-66AA832B1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368495-C8E6-4F1F-9B3E-26C1EBA255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9EAFB6-0BFB-4998-BC96-3EC1FFAC8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F36AAE-4D67-4618-A850-130F4DBAE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6C76E9-7A54-4D41-A618-F3FA2C95B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CB6CC3-6425-4FC1-A333-ECD287758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44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080F2E-24C7-4635-8EC7-F4C451B4E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80D883-89E9-49E2-9FE2-434BA8FF6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BA954E-E6E2-411D-8CDB-DA0CBA8EF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520AA-90B6-48CE-AD3E-71351935C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EA10D43-F00E-4894-B235-994C609B5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9F15836-D377-46AA-9A32-8BF3B8C0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8D494A2-395B-4531-91C8-ABF47E8BE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772DE2-D50D-437B-BC1D-12D9DA7B6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4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A205AE-AC61-4469-B34E-907850DDC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6230C5-0C33-494D-A941-4493223C0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6A24AA-3386-45B1-93A8-9F89883B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A5FDB5-0F06-4075-AF62-F8D075BEB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87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AF7FEC3-842B-4853-A1C8-D92EF870C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54AA8E-E79D-4A8D-8D1F-F10A9E316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81030FE-C5E1-4BBB-9D35-3BAB221B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26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75E89F-B94E-47A4-AB3B-6EDC0BC20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673BB8-B3A0-4EF9-B77B-7B4260896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741D61-56E2-474D-A718-654FED39F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C27AE8-79FD-4A72-9323-AEC5B9C25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A2B73B-57F4-4E43-A3A3-FE81476E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3222F4-8E33-406B-B4E7-3D360E00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39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9BD7E0-AE1B-45E5-A86D-E2459DB92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56C327A-D486-454C-95E6-C63D79260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2A1A76-9F40-43A3-9CE0-21FDBF57C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50887C-CBE8-44B3-9A58-278E050CC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B4E791-4A23-4DA8-A337-358E93EB7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612316-DDA4-4277-925A-0215C44FF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89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0D011B8-D3E7-4016-9459-A12C4855D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96BE84-1E47-4E1D-8461-561AC73C6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1E7858-0A1B-4921-90C6-7E491F5F5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8C066-93C5-4EDA-972C-D55291E761F8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F9EFB-AF43-41B3-AC3B-F6ED1F983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924D62-39A3-49A2-9E51-C65C5AAE9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D64DD-512F-40FD-9B63-99D92F619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8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EB771C7-9AF2-4AE2-AE72-F93711D220DC}"/>
              </a:ext>
            </a:extLst>
          </p:cNvPr>
          <p:cNvSpPr/>
          <p:nvPr/>
        </p:nvSpPr>
        <p:spPr>
          <a:xfrm>
            <a:off x="81280" y="4403539"/>
            <a:ext cx="5940000" cy="23616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矢印: 上下 16">
            <a:extLst>
              <a:ext uri="{FF2B5EF4-FFF2-40B4-BE49-F238E27FC236}">
                <a16:creationId xmlns:a16="http://schemas.microsoft.com/office/drawing/2014/main" id="{F99A6947-CBEB-4A08-815B-572942336797}"/>
              </a:ext>
            </a:extLst>
          </p:cNvPr>
          <p:cNvSpPr/>
          <p:nvPr/>
        </p:nvSpPr>
        <p:spPr>
          <a:xfrm>
            <a:off x="454601" y="2972435"/>
            <a:ext cx="1997179" cy="463050"/>
          </a:xfrm>
          <a:prstGeom prst="upDownArrow">
            <a:avLst>
              <a:gd name="adj1" fmla="val 50000"/>
              <a:gd name="adj2" fmla="val 26546"/>
            </a:avLst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互いに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紐付く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561AB1B-BB4E-41DA-B8BE-56A71C9C1EDF}"/>
              </a:ext>
            </a:extLst>
          </p:cNvPr>
          <p:cNvSpPr txBox="1"/>
          <p:nvPr/>
        </p:nvSpPr>
        <p:spPr>
          <a:xfrm>
            <a:off x="3021194" y="51352"/>
            <a:ext cx="60120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（所属・氏名）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A115A87-3CCB-448D-AFC1-8741C7098B85}"/>
              </a:ext>
            </a:extLst>
          </p:cNvPr>
          <p:cNvSpPr txBox="1"/>
          <p:nvPr/>
        </p:nvSpPr>
        <p:spPr>
          <a:xfrm>
            <a:off x="59913" y="761832"/>
            <a:ext cx="5121687" cy="218521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解析生体試料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1,3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に記述したゲノム・オミックス解析の生体試料情報を記入してください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既存生体試料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○○検体　○○件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例）血液　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新規生体試料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○○検体　○○件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例）血液　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DC514F8-2978-4B89-871D-CCD5A415F371}"/>
              </a:ext>
            </a:extLst>
          </p:cNvPr>
          <p:cNvSpPr txBox="1"/>
          <p:nvPr/>
        </p:nvSpPr>
        <p:spPr>
          <a:xfrm>
            <a:off x="75606" y="3479980"/>
            <a:ext cx="5105994" cy="86177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研究計画提案機関内の制限共有データ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健康・医療情報の制限共有データの範囲は？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（全て・一部）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選択してください</a:t>
            </a:r>
          </a:p>
        </p:txBody>
      </p:sp>
      <p:sp>
        <p:nvSpPr>
          <p:cNvPr id="53" name="矢印: 右 52">
            <a:extLst>
              <a:ext uri="{FF2B5EF4-FFF2-40B4-BE49-F238E27FC236}">
                <a16:creationId xmlns:a16="http://schemas.microsoft.com/office/drawing/2014/main" id="{2453299D-4601-47A0-8D8F-758448247F4C}"/>
              </a:ext>
            </a:extLst>
          </p:cNvPr>
          <p:cNvSpPr/>
          <p:nvPr/>
        </p:nvSpPr>
        <p:spPr>
          <a:xfrm>
            <a:off x="5289391" y="1315686"/>
            <a:ext cx="720000" cy="940302"/>
          </a:xfrm>
          <a:prstGeom prst="rightArrow">
            <a:avLst>
              <a:gd name="adj1" fmla="val 50000"/>
              <a:gd name="adj2" fmla="val 4247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47EE201-BDAD-49AB-813F-3D87F7294EB8}"/>
              </a:ext>
            </a:extLst>
          </p:cNvPr>
          <p:cNvSpPr txBox="1"/>
          <p:nvPr/>
        </p:nvSpPr>
        <p:spPr>
          <a:xfrm>
            <a:off x="9170806" y="51352"/>
            <a:ext cx="2956722" cy="53860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対象疾患名：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最優先分野を１つ記入してください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A8A5501-2A3A-45C5-8F1C-00956C811A7E}"/>
              </a:ext>
            </a:extLst>
          </p:cNvPr>
          <p:cNvSpPr txBox="1"/>
          <p:nvPr/>
        </p:nvSpPr>
        <p:spPr>
          <a:xfrm>
            <a:off x="6107022" y="774711"/>
            <a:ext cx="6012000" cy="595547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ゲノム・オミックス解析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オミックスの種類、生体試料の種類、件数、解析手法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1,2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に記述したゲノム・オミックス解析を選択し、解析生体試料の種類、数と手法（複数ある場合も区別して記載）を簡単に記入してください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（例：皮膚検体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件　手法 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RNA </a:t>
            </a:r>
            <a:r>
              <a:rPr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seq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法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ゲノム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○○検体○○件　（手法）○○法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エピゲノム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○○検体○○件　（手法）○○法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トランスクリプトーム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○○検体○○件　（手法）○○法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プロテオーム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○○検体○○件　（手法）○○法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メタボローム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○○検体○○件　（手法）○○法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※】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○○検体○○件　（手法）○○法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例示に宛てはまらない場合に記載ください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同一研究参加者の生体試料に紐付く、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健康・医療情報：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○○件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ゲノム情報：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○○件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オミックス情報：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○○件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本公募予算でのゲノム・オミックス解析に係る費用：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○○千円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3525" algn="r"/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上記に紐付く生体試料を解析した際のゲノム・オミックスデータ種類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以下の中から選択ください（複数の選択も可能です）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ゲノム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トランスクリプトーム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エピゲノム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プロテオーム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メタボローム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その他（例示以外の場合に記載ください）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B6B9270-476F-414F-B426-049EBA6B2AB8}"/>
              </a:ext>
            </a:extLst>
          </p:cNvPr>
          <p:cNvSpPr txBox="1"/>
          <p:nvPr/>
        </p:nvSpPr>
        <p:spPr>
          <a:xfrm>
            <a:off x="820082" y="4679098"/>
            <a:ext cx="446931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ゲノム・オミックス解析データを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AMED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の指定する公的データベースに課題終了までに登録できますか？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（はい・いいえ）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選択してください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21093FA-C0A2-4E93-8F00-CEFF28D108B7}"/>
              </a:ext>
            </a:extLst>
          </p:cNvPr>
          <p:cNvSpPr/>
          <p:nvPr/>
        </p:nvSpPr>
        <p:spPr>
          <a:xfrm>
            <a:off x="820081" y="5772523"/>
            <a:ext cx="446931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課題終了から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年までに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制限公開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非制限公開は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可能ですか？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（はい・いいえ）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選択してください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39F1E84-917F-4AD0-81E2-F00DB63E4F9B}"/>
              </a:ext>
            </a:extLst>
          </p:cNvPr>
          <p:cNvSpPr txBox="1"/>
          <p:nvPr/>
        </p:nvSpPr>
        <p:spPr>
          <a:xfrm>
            <a:off x="75607" y="60108"/>
            <a:ext cx="280392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様式４ 提案内容の全要図</a:t>
            </a:r>
          </a:p>
        </p:txBody>
      </p:sp>
    </p:spTree>
    <p:extLst>
      <p:ext uri="{BB962C8B-B14F-4D97-AF65-F5344CB8AC3E}">
        <p14:creationId xmlns:p14="http://schemas.microsoft.com/office/powerpoint/2010/main" val="154548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ワイド画面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2023-01-23T08:26:10Z</dcterms:created>
  <dcterms:modified xsi:type="dcterms:W3CDTF">2023-01-23T08:26:18Z</dcterms:modified>
</cp:coreProperties>
</file>