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9" r:id="rId5"/>
    <p:sldId id="261" r:id="rId6"/>
    <p:sldId id="260"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13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6178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913300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42629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660760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107168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2023/8/8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788163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A0E47C-B6B4-49DF-8D12-A1F6A457735D}" type="datetimeFigureOut">
              <a:rPr kumimoji="1" lang="ja-JP" altLang="en-US" smtClean="0"/>
              <a:t>2023/8/8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49090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0A0E47C-B6B4-49DF-8D12-A1F6A457735D}" type="datetimeFigureOut">
              <a:rPr kumimoji="1" lang="ja-JP" altLang="en-US" smtClean="0"/>
              <a:t>2023/8/8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552103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A0E47C-B6B4-49DF-8D12-A1F6A457735D}" type="datetimeFigureOut">
              <a:rPr kumimoji="1" lang="ja-JP" altLang="en-US" smtClean="0"/>
              <a:t>2023/8/8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809345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2023/8/8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104251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2023/8/8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834986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0E47C-B6B4-49DF-8D12-A1F6A457735D}" type="datetimeFigureOut">
              <a:rPr kumimoji="1" lang="ja-JP" altLang="en-US" smtClean="0"/>
              <a:t>2023/8/8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420097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3382193082"/>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結核及びトリパノソーマ症の診断法と治療薬開発</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教授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R6</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〜R11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年３月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年間、暫定期間含む）</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ザンビア共和国</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ザンビア大学付属教育病院</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ザンビア大学獣医学部</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途上国における実用性が確認された迅速診断ツールが開発終了している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（○年○月まで）</a:t>
            </a: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ＴＢ診断法</a:t>
            </a: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診断法</a:t>
            </a: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迅速かつ安価な診断法の開発により対象疾病罹患者の減少に資する</a:t>
            </a: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薬剤候補</a:t>
            </a: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rPr>
              <a:t>Phase 1</a:t>
            </a:r>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を行うに値する</a:t>
            </a:r>
            <a:endPar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薬剤候補の同定</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前臨床試験を実施するに値する薬剤候補化合物が作製されている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（○年○月まで）</a:t>
            </a:r>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薬剤耐性ＴＢ診断法</a:t>
            </a: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開発された診断法が、ザンビア国の結核診断ネットワークで</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採用される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a:latin typeface="メイリオ" panose="020B0604030504040204" pitchFamily="50" charset="-128"/>
                <a:ea typeface="メイリオ" panose="020B0604030504040204" pitchFamily="50" charset="-128"/>
                <a:cs typeface="メイリオ" panose="020B0604030504040204" pitchFamily="50" charset="-128"/>
              </a:rPr>
              <a:t>安価で副作用の少ない治療薬の開発によりトリパノソーマ症による死亡者の減少に資する</a:t>
            </a: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89"/>
            <a:ext cx="1154113" cy="664367"/>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診断法開発に有用な臨床分離株の遺伝子データが取得されている（○年○月まで）</a:t>
            </a:r>
          </a:p>
        </p:txBody>
      </p:sp>
      <p:sp>
        <p:nvSpPr>
          <p:cNvPr id="73" name="AutoShape 133"/>
          <p:cNvSpPr>
            <a:spLocks noChangeArrowheads="1"/>
          </p:cNvSpPr>
          <p:nvPr/>
        </p:nvSpPr>
        <p:spPr bwMode="auto">
          <a:xfrm>
            <a:off x="7388226" y="5574090"/>
            <a:ext cx="1154113" cy="561634"/>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ＬＡＭＰ法による迅速遺伝子診断ツールが開発終了している（○年○月まで）</a:t>
            </a: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4968460"/>
            <a:ext cx="1189038" cy="527465"/>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安全性評価の為の</a:t>
            </a:r>
            <a:r>
              <a:rPr lang="en-US" altLang="ja-JP" sz="800" i="1" dirty="0">
                <a:latin typeface="メイリオ" panose="020B0604030504040204" pitchFamily="50" charset="-128"/>
                <a:ea typeface="メイリオ" panose="020B0604030504040204" pitchFamily="50" charset="-128"/>
                <a:cs typeface="メイリオ" panose="020B0604030504040204" pitchFamily="50" charset="-128"/>
              </a:rPr>
              <a:t>in vitro</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評価系が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確立している（○年○月まで）</a:t>
            </a:r>
          </a:p>
        </p:txBody>
      </p:sp>
      <p:sp>
        <p:nvSpPr>
          <p:cNvPr id="2098" name="AutoShape 96"/>
          <p:cNvSpPr>
            <a:spLocks noChangeArrowheads="1"/>
          </p:cNvSpPr>
          <p:nvPr/>
        </p:nvSpPr>
        <p:spPr bwMode="auto">
          <a:xfrm>
            <a:off x="8729663" y="5574091"/>
            <a:ext cx="1416050" cy="698122"/>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抗</a:t>
            </a:r>
            <a:r>
              <a:rPr lang="en-US" altLang="ja-JP" sz="800" dirty="0" err="1">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活性を有するリード化合物を系統的に改変した化合物群が合成されている（○年○月まで）</a:t>
            </a:r>
          </a:p>
        </p:txBody>
      </p:sp>
      <p:sp>
        <p:nvSpPr>
          <p:cNvPr id="2099" name="AutoShape 81"/>
          <p:cNvSpPr>
            <a:spLocks noChangeArrowheads="1"/>
          </p:cNvSpPr>
          <p:nvPr/>
        </p:nvSpPr>
        <p:spPr bwMode="auto">
          <a:xfrm>
            <a:off x="5011738" y="5257801"/>
            <a:ext cx="1103312" cy="664368"/>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ＬＡＭＰ法による迅速遺伝子診断ツールが開発終了している（○年○月まで）</a:t>
            </a:r>
          </a:p>
        </p:txBody>
      </p:sp>
      <p:sp>
        <p:nvSpPr>
          <p:cNvPr id="2100" name="AutoShape 84"/>
          <p:cNvSpPr>
            <a:spLocks noChangeArrowheads="1"/>
          </p:cNvSpPr>
          <p:nvPr/>
        </p:nvSpPr>
        <p:spPr bwMode="auto">
          <a:xfrm>
            <a:off x="8772526" y="4261097"/>
            <a:ext cx="1274763" cy="627478"/>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モデルマウスを用いた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候補化合物の実験系が確立している（○年○月まで）</a:t>
            </a:r>
          </a:p>
        </p:txBody>
      </p:sp>
      <p:sp>
        <p:nvSpPr>
          <p:cNvPr id="83" name="AutoShape 124"/>
          <p:cNvSpPr>
            <a:spLocks noChangeArrowheads="1"/>
          </p:cNvSpPr>
          <p:nvPr/>
        </p:nvSpPr>
        <p:spPr bwMode="auto">
          <a:xfrm>
            <a:off x="4992688" y="4098507"/>
            <a:ext cx="1122362" cy="697459"/>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89"/>
            <a:ext cx="1154113" cy="627479"/>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sp>
        <p:nvSpPr>
          <p:cNvPr id="2104" name="AutoShape 91"/>
          <p:cNvSpPr>
            <a:spLocks noChangeArrowheads="1"/>
          </p:cNvSpPr>
          <p:nvPr/>
        </p:nvSpPr>
        <p:spPr bwMode="auto">
          <a:xfrm>
            <a:off x="8789989" y="3657600"/>
            <a:ext cx="1273175" cy="4572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大量合成系が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開発されている（○年○月まで）</a:t>
            </a:r>
          </a:p>
        </p:txBody>
      </p:sp>
      <p:sp>
        <p:nvSpPr>
          <p:cNvPr id="2105" name="AutoShape 135"/>
          <p:cNvSpPr>
            <a:spLocks noChangeArrowheads="1"/>
          </p:cNvSpPr>
          <p:nvPr/>
        </p:nvSpPr>
        <p:spPr bwMode="auto">
          <a:xfrm>
            <a:off x="8670925" y="2930773"/>
            <a:ext cx="1443038" cy="650627"/>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家畜レベルの大動物を用いて活性および安全性試験をクリアした最終候補化合物が選定されている（○年○月まで）</a:t>
            </a:r>
          </a:p>
        </p:txBody>
      </p:sp>
      <p:graphicFrame>
        <p:nvGraphicFramePr>
          <p:cNvPr id="19518" name="Group 62"/>
          <p:cNvGraphicFramePr>
            <a:graphicFrameLocks noGrp="1"/>
          </p:cNvGraphicFramePr>
          <p:nvPr>
            <p:extLst>
              <p:ext uri="{D42A27DB-BD31-4B8C-83A1-F6EECF244321}">
                <p14:modId xmlns:p14="http://schemas.microsoft.com/office/powerpoint/2010/main" val="3201793421"/>
              </p:ext>
            </p:extLst>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迅速診断法の導入により</a:t>
                      </a:r>
                      <a:r>
                        <a:rPr kumimoji="1" lang="ja-JP" altLang="ja-JP"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喫緊の地球規模課題である結核およびトリパノソーマ症の拡大•蔓延対策が可能と</a:t>
                      </a: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なり</a:t>
                      </a:r>
                      <a:r>
                        <a:rPr lang="ja-JP" altLang="en-US" sz="800" dirty="0">
                          <a:effectLst/>
                          <a:latin typeface="メイリオ" panose="020B0604030504040204" pitchFamily="50" charset="-128"/>
                          <a:ea typeface="メイリオ" panose="020B0604030504040204" pitchFamily="50" charset="-128"/>
                          <a:cs typeface="メイリオ" panose="020B0604030504040204" pitchFamily="50" charset="-128"/>
                        </a:rPr>
                        <a:t>、ザンビアを訪れる邦人の感染リスクを低減できる。</a:t>
                      </a: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結核およびトリパノソーマ症診断用</a:t>
                      </a: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LAMP</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法の乾燥キット化法の開発は、当該感染症のみならず、他の感染症の検査技術の向上につながる</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結核検体（喀痰、尿）バンク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結核菌株バンク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トリパノソーマ症検体（ヒト血液、動物血液、ツェツェバエ）バンク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国際的に活躍可能な若手研究者の育成（国際会議への指導力、レビュー付きジャーナルへの論文掲載など）</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結核検体収集ネットワークの構築完了</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トリパノソーマ症検体収集、検査ネットワークの構築完了</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カウンターパートを筆頭著者とする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レビュー付論文</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•BCL3</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結核ラボ使用マニュアル</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多剤耐性結核の頻度に関するデータ</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722141"/>
            <a:ext cx="1179513" cy="697459"/>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sp>
        <p:nvSpPr>
          <p:cNvPr id="46" name="AutoShape 129"/>
          <p:cNvSpPr>
            <a:spLocks noChangeArrowheads="1"/>
          </p:cNvSpPr>
          <p:nvPr/>
        </p:nvSpPr>
        <p:spPr bwMode="auto">
          <a:xfrm>
            <a:off x="6165851" y="5574091"/>
            <a:ext cx="1179513" cy="664368"/>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遺伝子データに基づいた薬剤耐性菌の試験法が開発終了している（○年○月まで）</a:t>
            </a:r>
          </a:p>
        </p:txBody>
      </p:sp>
      <p:sp>
        <p:nvSpPr>
          <p:cNvPr id="47" name="AutoShape 123"/>
          <p:cNvSpPr>
            <a:spLocks noChangeArrowheads="1"/>
          </p:cNvSpPr>
          <p:nvPr/>
        </p:nvSpPr>
        <p:spPr bwMode="auto">
          <a:xfrm>
            <a:off x="6165851" y="4593432"/>
            <a:ext cx="1179513" cy="664368"/>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診断法開発に有用な臨床分離株の遺伝子データが取得されている（○年○月まで）</a:t>
            </a: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協力機関でのトライアルにより、診断法の実用性が確認終了している（○年○月まで）</a:t>
            </a: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成果目標シート（作成例）</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
        <p:nvSpPr>
          <p:cNvPr id="49" name="AutoShape 111">
            <a:extLst>
              <a:ext uri="{FF2B5EF4-FFF2-40B4-BE49-F238E27FC236}">
                <a16:creationId xmlns:a16="http://schemas.microsoft.com/office/drawing/2014/main" id="{4F774570-65CB-4600-9761-B539E34B7BFB}"/>
              </a:ext>
            </a:extLst>
          </p:cNvPr>
          <p:cNvSpPr>
            <a:spLocks noChangeArrowheads="1"/>
          </p:cNvSpPr>
          <p:nvPr/>
        </p:nvSpPr>
        <p:spPr bwMode="auto">
          <a:xfrm>
            <a:off x="1631950" y="2996953"/>
            <a:ext cx="4847625" cy="2177505"/>
          </a:xfrm>
          <a:prstGeom prst="wedgeRectCallout">
            <a:avLst>
              <a:gd name="adj1" fmla="val -35754"/>
              <a:gd name="adj2" fmla="val -76600"/>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171450" indent="-171450" eaLnBrk="1" hangingPunct="1">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プロジェクトにより付随的に派生する成果 （具体的な項目は、</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科学技術の発展</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成果物 （提言書、論文、プログラム、マニュアル、データなど）</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であり、この順番で記載して下さい。各項目で成果として記載すべきものが無い場合は、“該当なし”として下さい。 ）</a:t>
            </a:r>
          </a:p>
          <a:p>
            <a:pPr eaLnBrk="1" hangingPunct="1"/>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eaLnBrk="1" hangingPunct="1">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「日本への貢献・研究成果」は、主にわが国への貢献について記載頂くため、その記載内容は相手国側と調整する必要はありません。</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AutoShape 116">
            <a:extLst>
              <a:ext uri="{FF2B5EF4-FFF2-40B4-BE49-F238E27FC236}">
                <a16:creationId xmlns:a16="http://schemas.microsoft.com/office/drawing/2014/main" id="{D3BA1E5F-2C8D-4363-AAD5-5B3A6652CBC8}"/>
              </a:ext>
            </a:extLst>
          </p:cNvPr>
          <p:cNvSpPr>
            <a:spLocks noChangeArrowheads="1"/>
          </p:cNvSpPr>
          <p:nvPr/>
        </p:nvSpPr>
        <p:spPr bwMode="auto">
          <a:xfrm>
            <a:off x="6561138" y="2996952"/>
            <a:ext cx="3859212" cy="1514723"/>
          </a:xfrm>
          <a:prstGeom prst="wedgeRectCallout">
            <a:avLst>
              <a:gd name="adj1" fmla="val -43693"/>
              <a:gd name="adj2" fmla="val 82861"/>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マイルストーンと達成時期</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：プロジェクト（達成）目標にいたるまでに達成されるべきものあるいは</a:t>
            </a:r>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構成要素と達成される時期を明記</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してください。</a:t>
            </a:r>
          </a:p>
          <a:p>
            <a:pPr eaLnBrk="1" hangingPunct="1"/>
            <a:r>
              <a:rPr lang="ja-JP" altLang="en-US" sz="1200" b="1"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内容やレベルが明確にわかるように具体的、定量的仕様を付けて下さい。</a:t>
            </a:r>
          </a:p>
          <a:p>
            <a:pPr eaLnBrk="1" hangingPunct="1"/>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縦軸のパーセンテージはプロジェクト目標達成に向けた達成度を表します。</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AutoShape 117">
            <a:extLst>
              <a:ext uri="{FF2B5EF4-FFF2-40B4-BE49-F238E27FC236}">
                <a16:creationId xmlns:a16="http://schemas.microsoft.com/office/drawing/2014/main" id="{B8EE8E6C-C989-408F-B946-EC2E23F91646}"/>
              </a:ext>
            </a:extLst>
          </p:cNvPr>
          <p:cNvSpPr>
            <a:spLocks noChangeArrowheads="1"/>
          </p:cNvSpPr>
          <p:nvPr/>
        </p:nvSpPr>
        <p:spPr bwMode="auto">
          <a:xfrm>
            <a:off x="1639715" y="6124576"/>
            <a:ext cx="3222005" cy="302221"/>
          </a:xfrm>
          <a:prstGeom prst="wedgeRectCallout">
            <a:avLst>
              <a:gd name="adj1" fmla="val 60120"/>
              <a:gd name="adj2" fmla="val 80459"/>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20000"/>
              </a:spcBef>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機関ではなく研究開発項目ごと</a:t>
            </a:r>
          </a:p>
        </p:txBody>
      </p:sp>
    </p:spTree>
    <p:extLst>
      <p:ext uri="{BB962C8B-B14F-4D97-AF65-F5344CB8AC3E}">
        <p14:creationId xmlns:p14="http://schemas.microsoft.com/office/powerpoint/2010/main" val="1091399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結核及びトリパノソーマ症の診断法と治療薬開発</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教授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R6</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〜R11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年３月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年間、暫定期間含む）</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ザンビア共和国</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ザンビア大学付属教育病院</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ザンビア大学獣医学部</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途上国における実用性が確認された迅速診断ツールが開発終了している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（○年○月まで）</a:t>
            </a: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ＴＢ診断法</a:t>
            </a: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診断法</a:t>
            </a: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迅速かつ安価な診断法の開発により対象疾病罹患者の減少に資する</a:t>
            </a: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薬剤候補</a:t>
            </a: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rPr>
              <a:t>Phase 1</a:t>
            </a:r>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を行うに値する</a:t>
            </a:r>
            <a:endPar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薬剤候補の同定</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前臨床試験を実施するに値する薬剤候補化合物が作製されている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（○年○月まで）</a:t>
            </a:r>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薬剤耐性ＴＢ診断法</a:t>
            </a: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開発された診断法が、ザンビア国の結核診断ネットワークで</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採用される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a:latin typeface="メイリオ" panose="020B0604030504040204" pitchFamily="50" charset="-128"/>
                <a:ea typeface="メイリオ" panose="020B0604030504040204" pitchFamily="50" charset="-128"/>
                <a:cs typeface="メイリオ" panose="020B0604030504040204" pitchFamily="50" charset="-128"/>
              </a:rPr>
              <a:t>安価で副作用の少ない治療薬の開発によりトリパノソーマ症による死亡者の減少に資する</a:t>
            </a: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89"/>
            <a:ext cx="1154113" cy="664367"/>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診断法開発に有用な臨床分離株の遺伝子データが取得されている（○年○月まで）</a:t>
            </a:r>
          </a:p>
        </p:txBody>
      </p:sp>
      <p:sp>
        <p:nvSpPr>
          <p:cNvPr id="73" name="AutoShape 133"/>
          <p:cNvSpPr>
            <a:spLocks noChangeArrowheads="1"/>
          </p:cNvSpPr>
          <p:nvPr/>
        </p:nvSpPr>
        <p:spPr bwMode="auto">
          <a:xfrm>
            <a:off x="7388226" y="5574090"/>
            <a:ext cx="1154113" cy="561634"/>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ＬＡＭＰ法による迅速遺伝子診断ツールが開発終了している（○年○月まで）</a:t>
            </a: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4968460"/>
            <a:ext cx="1189038" cy="527465"/>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安全性評価の為の</a:t>
            </a:r>
            <a:r>
              <a:rPr lang="en-US" altLang="ja-JP" sz="800" i="1" dirty="0">
                <a:latin typeface="メイリオ" panose="020B0604030504040204" pitchFamily="50" charset="-128"/>
                <a:ea typeface="メイリオ" panose="020B0604030504040204" pitchFamily="50" charset="-128"/>
                <a:cs typeface="メイリオ" panose="020B0604030504040204" pitchFamily="50" charset="-128"/>
              </a:rPr>
              <a:t>in vitro</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評価系が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確立している（○年○月まで）</a:t>
            </a:r>
          </a:p>
        </p:txBody>
      </p:sp>
      <p:sp>
        <p:nvSpPr>
          <p:cNvPr id="2098" name="AutoShape 96"/>
          <p:cNvSpPr>
            <a:spLocks noChangeArrowheads="1"/>
          </p:cNvSpPr>
          <p:nvPr/>
        </p:nvSpPr>
        <p:spPr bwMode="auto">
          <a:xfrm>
            <a:off x="8729663" y="5574091"/>
            <a:ext cx="1416050" cy="698122"/>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抗</a:t>
            </a:r>
            <a:r>
              <a:rPr lang="en-US" altLang="ja-JP" sz="800" dirty="0" err="1">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活性を有するリード化合物を系統的に改変した化合物群が合成されている（○年○月まで）</a:t>
            </a:r>
          </a:p>
        </p:txBody>
      </p:sp>
      <p:sp>
        <p:nvSpPr>
          <p:cNvPr id="2099" name="AutoShape 81"/>
          <p:cNvSpPr>
            <a:spLocks noChangeArrowheads="1"/>
          </p:cNvSpPr>
          <p:nvPr/>
        </p:nvSpPr>
        <p:spPr bwMode="auto">
          <a:xfrm>
            <a:off x="5011738" y="5257801"/>
            <a:ext cx="1103312" cy="664368"/>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ＬＡＭＰ法による迅速遺伝子診断ツールが開発終了している（○年○月まで）</a:t>
            </a:r>
          </a:p>
        </p:txBody>
      </p:sp>
      <p:sp>
        <p:nvSpPr>
          <p:cNvPr id="2100" name="AutoShape 84"/>
          <p:cNvSpPr>
            <a:spLocks noChangeArrowheads="1"/>
          </p:cNvSpPr>
          <p:nvPr/>
        </p:nvSpPr>
        <p:spPr bwMode="auto">
          <a:xfrm>
            <a:off x="8772526" y="4261097"/>
            <a:ext cx="1274763" cy="627478"/>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モデルマウスを用いた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候補化合物の実験系が確立している（○年○月まで）</a:t>
            </a:r>
          </a:p>
        </p:txBody>
      </p:sp>
      <p:sp>
        <p:nvSpPr>
          <p:cNvPr id="83" name="AutoShape 124"/>
          <p:cNvSpPr>
            <a:spLocks noChangeArrowheads="1"/>
          </p:cNvSpPr>
          <p:nvPr/>
        </p:nvSpPr>
        <p:spPr bwMode="auto">
          <a:xfrm>
            <a:off x="4992688" y="4098507"/>
            <a:ext cx="1122362" cy="697459"/>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89"/>
            <a:ext cx="1154113" cy="627479"/>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sp>
        <p:nvSpPr>
          <p:cNvPr id="2104" name="AutoShape 91"/>
          <p:cNvSpPr>
            <a:spLocks noChangeArrowheads="1"/>
          </p:cNvSpPr>
          <p:nvPr/>
        </p:nvSpPr>
        <p:spPr bwMode="auto">
          <a:xfrm>
            <a:off x="8789989" y="3657600"/>
            <a:ext cx="1273175" cy="4572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大量合成系が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開発されている（○年○月まで）</a:t>
            </a:r>
          </a:p>
        </p:txBody>
      </p:sp>
      <p:sp>
        <p:nvSpPr>
          <p:cNvPr id="2105" name="AutoShape 135"/>
          <p:cNvSpPr>
            <a:spLocks noChangeArrowheads="1"/>
          </p:cNvSpPr>
          <p:nvPr/>
        </p:nvSpPr>
        <p:spPr bwMode="auto">
          <a:xfrm>
            <a:off x="8670925" y="2930773"/>
            <a:ext cx="1443038" cy="650627"/>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家畜レベルの大動物を用いて活性および安全性試験をクリアした最終候補化合物が選定されている（○年○月まで）</a:t>
            </a:r>
          </a:p>
        </p:txBody>
      </p:sp>
      <p:graphicFrame>
        <p:nvGraphicFramePr>
          <p:cNvPr id="19518" name="Group 62"/>
          <p:cNvGraphicFramePr>
            <a:graphicFrameLocks noGrp="1"/>
          </p:cNvGraphicFramePr>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迅速診断法の導入により</a:t>
                      </a:r>
                      <a:r>
                        <a:rPr kumimoji="1" lang="ja-JP" altLang="ja-JP"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喫緊の地球規模課題である結核およびトリパノソーマ症の拡大•蔓延対策が可能と</a:t>
                      </a: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なり</a:t>
                      </a:r>
                      <a:r>
                        <a:rPr lang="ja-JP" altLang="en-US" sz="800" dirty="0">
                          <a:effectLst/>
                          <a:latin typeface="メイリオ" panose="020B0604030504040204" pitchFamily="50" charset="-128"/>
                          <a:ea typeface="メイリオ" panose="020B0604030504040204" pitchFamily="50" charset="-128"/>
                          <a:cs typeface="メイリオ" panose="020B0604030504040204" pitchFamily="50" charset="-128"/>
                        </a:rPr>
                        <a:t>、ザンビアを訪れる邦人の感染リスクを低減できる。</a:t>
                      </a: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結核およびトリパノソーマ症診断用</a:t>
                      </a: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LAMP</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法の乾燥キット化法の開発は、当該感染症のみならず、他の感染症の検査技術の向上につながる</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結核検体（喀痰、尿）バンク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結核菌株バンク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トリパノソーマ症検体（ヒト血液、動物血液、ツェツェバエ）バンク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国際的に活躍可能な若手研究者の育成（国際会議への指導力、レビュー付きジャーナルへの論文掲載など）</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結核検体収集ネットワークの構築完了</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トリパノソーマ症検体収集、検査ネットワークの構築完了</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カウンターパートを筆頭著者とする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レビュー付論文</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•BCL3</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結核ラボ使用マニュアル</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多剤耐性結核の頻度に関するデータ</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722141"/>
            <a:ext cx="1179513" cy="697459"/>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sp>
        <p:nvSpPr>
          <p:cNvPr id="46" name="AutoShape 129"/>
          <p:cNvSpPr>
            <a:spLocks noChangeArrowheads="1"/>
          </p:cNvSpPr>
          <p:nvPr/>
        </p:nvSpPr>
        <p:spPr bwMode="auto">
          <a:xfrm>
            <a:off x="6165851" y="5574091"/>
            <a:ext cx="1179513" cy="664368"/>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遺伝子データに基づいた薬剤耐性菌の試験法が開発終了している（○年○月まで）</a:t>
            </a:r>
          </a:p>
        </p:txBody>
      </p:sp>
      <p:sp>
        <p:nvSpPr>
          <p:cNvPr id="47" name="AutoShape 123"/>
          <p:cNvSpPr>
            <a:spLocks noChangeArrowheads="1"/>
          </p:cNvSpPr>
          <p:nvPr/>
        </p:nvSpPr>
        <p:spPr bwMode="auto">
          <a:xfrm>
            <a:off x="6165851" y="4593432"/>
            <a:ext cx="1179513" cy="664368"/>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診断法開発に有用な臨床分離株の遺伝子データが取得されている（○年○月まで）</a:t>
            </a: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協力機関でのトライアルにより、診断法の実用性が確認終了している（○年○月まで）</a:t>
            </a: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成果目標シート（作成例）</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Tree>
    <p:extLst>
      <p:ext uri="{BB962C8B-B14F-4D97-AF65-F5344CB8AC3E}">
        <p14:creationId xmlns:p14="http://schemas.microsoft.com/office/powerpoint/2010/main" val="1556492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1299003140"/>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AutoShape 133"/>
          <p:cNvSpPr>
            <a:spLocks noChangeArrowheads="1"/>
          </p:cNvSpPr>
          <p:nvPr/>
        </p:nvSpPr>
        <p:spPr bwMode="auto">
          <a:xfrm>
            <a:off x="7388226" y="55740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5114925"/>
            <a:ext cx="1189038" cy="3810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8" name="AutoShape 96"/>
          <p:cNvSpPr>
            <a:spLocks noChangeArrowheads="1"/>
          </p:cNvSpPr>
          <p:nvPr/>
        </p:nvSpPr>
        <p:spPr bwMode="auto">
          <a:xfrm>
            <a:off x="8729663" y="5685044"/>
            <a:ext cx="1416050" cy="487156"/>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9" name="AutoShape 81"/>
          <p:cNvSpPr>
            <a:spLocks noChangeArrowheads="1"/>
          </p:cNvSpPr>
          <p:nvPr/>
        </p:nvSpPr>
        <p:spPr bwMode="auto">
          <a:xfrm>
            <a:off x="5011738" y="5257801"/>
            <a:ext cx="1103312" cy="531813"/>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0" name="AutoShape 84"/>
          <p:cNvSpPr>
            <a:spLocks noChangeArrowheads="1"/>
          </p:cNvSpPr>
          <p:nvPr/>
        </p:nvSpPr>
        <p:spPr bwMode="auto">
          <a:xfrm>
            <a:off x="8772526" y="4376738"/>
            <a:ext cx="1274763" cy="4572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AutoShape 124"/>
          <p:cNvSpPr>
            <a:spLocks noChangeArrowheads="1"/>
          </p:cNvSpPr>
          <p:nvPr/>
        </p:nvSpPr>
        <p:spPr bwMode="auto">
          <a:xfrm>
            <a:off x="4992688" y="4262438"/>
            <a:ext cx="1122362" cy="533528"/>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4" name="AutoShape 91"/>
          <p:cNvSpPr>
            <a:spLocks noChangeArrowheads="1"/>
          </p:cNvSpPr>
          <p:nvPr/>
        </p:nvSpPr>
        <p:spPr bwMode="auto">
          <a:xfrm>
            <a:off x="8789989" y="3810000"/>
            <a:ext cx="1273175" cy="3048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5" name="AutoShape 135"/>
          <p:cNvSpPr>
            <a:spLocks noChangeArrowheads="1"/>
          </p:cNvSpPr>
          <p:nvPr/>
        </p:nvSpPr>
        <p:spPr bwMode="auto">
          <a:xfrm>
            <a:off x="8670925" y="3048000"/>
            <a:ext cx="1443038" cy="533400"/>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518" name="Group 62"/>
          <p:cNvGraphicFramePr>
            <a:graphicFrameLocks noGrp="1"/>
          </p:cNvGraphicFramePr>
          <p:nvPr>
            <p:extLst>
              <p:ext uri="{D42A27DB-BD31-4B8C-83A1-F6EECF244321}">
                <p14:modId xmlns:p14="http://schemas.microsoft.com/office/powerpoint/2010/main" val="3138179193"/>
              </p:ext>
            </p:extLst>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897690"/>
            <a:ext cx="1179513" cy="521910"/>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AutoShape 129"/>
          <p:cNvSpPr>
            <a:spLocks noChangeArrowheads="1"/>
          </p:cNvSpPr>
          <p:nvPr/>
        </p:nvSpPr>
        <p:spPr bwMode="auto">
          <a:xfrm>
            <a:off x="6165851" y="5574091"/>
            <a:ext cx="1179513" cy="513973"/>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AutoShape 123"/>
          <p:cNvSpPr>
            <a:spLocks noChangeArrowheads="1"/>
          </p:cNvSpPr>
          <p:nvPr/>
        </p:nvSpPr>
        <p:spPr bwMode="auto">
          <a:xfrm>
            <a:off x="6165851" y="4735890"/>
            <a:ext cx="1179513" cy="521910"/>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Tree>
    <p:extLst>
      <p:ext uri="{BB962C8B-B14F-4D97-AF65-F5344CB8AC3E}">
        <p14:creationId xmlns:p14="http://schemas.microsoft.com/office/powerpoint/2010/main" val="32092195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0742DA1D821E14489A0AB9DC1DFF25B" ma:contentTypeVersion="13" ma:contentTypeDescription="新しいドキュメントを作成します。" ma:contentTypeScope="" ma:versionID="f59f806c403a0245a5110fd54a527231">
  <xsd:schema xmlns:xsd="http://www.w3.org/2001/XMLSchema" xmlns:xs="http://www.w3.org/2001/XMLSchema" xmlns:p="http://schemas.microsoft.com/office/2006/metadata/properties" xmlns:ns3="c13064aa-57fc-459c-a3a9-942d8d14634e" xmlns:ns4="46a9b164-2316-4687-827a-69e3ad1e7118" targetNamespace="http://schemas.microsoft.com/office/2006/metadata/properties" ma:root="true" ma:fieldsID="8e7054d9505c46d0412f67cfa9aef533" ns3:_="" ns4:_="">
    <xsd:import namespace="c13064aa-57fc-459c-a3a9-942d8d14634e"/>
    <xsd:import namespace="46a9b164-2316-4687-827a-69e3ad1e711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GenerationTime" minOccurs="0"/>
                <xsd:element ref="ns3:MediaServiceEventHashCode" minOccurs="0"/>
                <xsd:element ref="ns3:_activity" minOccurs="0"/>
                <xsd:element ref="ns3:MediaServiceObjectDetectorVersion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3064aa-57fc-459c-a3a9-942d8d1463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activity" ma:index="18" nillable="true" ma:displayName="_activity" ma:hidden="true" ma:internalName="_activity">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a9b164-2316-4687-827a-69e3ad1e7118" elementFormDefault="qualified">
    <xsd:import namespace="http://schemas.microsoft.com/office/2006/documentManagement/types"/>
    <xsd:import namespace="http://schemas.microsoft.com/office/infopath/2007/PartnerControls"/>
    <xsd:element name="SharedWithUsers" ma:index="13"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共有相手の詳細情報" ma:internalName="SharedWithDetails" ma:readOnly="true">
      <xsd:simpleType>
        <xsd:restriction base="dms:Note">
          <xsd:maxLength value="255"/>
        </xsd:restriction>
      </xsd:simpleType>
    </xsd:element>
    <xsd:element name="SharingHintHash" ma:index="15"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13064aa-57fc-459c-a3a9-942d8d14634e" xsi:nil="true"/>
  </documentManagement>
</p:properties>
</file>

<file path=customXml/itemProps1.xml><?xml version="1.0" encoding="utf-8"?>
<ds:datastoreItem xmlns:ds="http://schemas.openxmlformats.org/officeDocument/2006/customXml" ds:itemID="{4517E981-94BA-4147-BC8B-58A4CEE82E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3064aa-57fc-459c-a3a9-942d8d14634e"/>
    <ds:schemaRef ds:uri="46a9b164-2316-4687-827a-69e3ad1e71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819B5B-5830-4351-A47C-8B65FC80F70C}">
  <ds:schemaRefs>
    <ds:schemaRef ds:uri="http://schemas.microsoft.com/sharepoint/v3/contenttype/forms"/>
  </ds:schemaRefs>
</ds:datastoreItem>
</file>

<file path=customXml/itemProps3.xml><?xml version="1.0" encoding="utf-8"?>
<ds:datastoreItem xmlns:ds="http://schemas.openxmlformats.org/officeDocument/2006/customXml" ds:itemID="{46AE7539-45EA-4827-81E0-D59B53C8B9E7}">
  <ds:schemaRefs>
    <ds:schemaRef ds:uri="http://purl.org/dc/terms/"/>
    <ds:schemaRef ds:uri="http://schemas.openxmlformats.org/package/2006/metadata/core-properties"/>
    <ds:schemaRef ds:uri="http://schemas.microsoft.com/office/2006/documentManagement/types"/>
    <ds:schemaRef ds:uri="46a9b164-2316-4687-827a-69e3ad1e7118"/>
    <ds:schemaRef ds:uri="c13064aa-57fc-459c-a3a9-942d8d14634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1724</Words>
  <Application>Microsoft Office PowerPoint</Application>
  <PresentationFormat>ワイド画面</PresentationFormat>
  <Paragraphs>177</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2023-08-08T05:42:17Z</dcterms:created>
  <dcterms:modified xsi:type="dcterms:W3CDTF">2023-08-08T05:42:27Z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0x01010050742DA1D821E14489A0AB9DC1DFF25B</vt:lpwstr>
  </property>
</Properties>
</file>