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sldIdLst>
    <p:sldId id="1440" r:id="rId2"/>
    <p:sldId id="1448" r:id="rId3"/>
    <p:sldId id="1453" r:id="rId4"/>
    <p:sldId id="1454" r:id="rId5"/>
    <p:sldId id="1457" r:id="rId6"/>
    <p:sldId id="1458" r:id="rId7"/>
    <p:sldId id="1459" r:id="rId8"/>
    <p:sldId id="145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107686-5CA3-41F7-9DD3-4998CDD51AD2}" v="2" dt="2024-06-06T00:59:13.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1244" y="32"/>
      </p:cViewPr>
      <p:guideLst/>
    </p:cSldViewPr>
  </p:slideViewPr>
  <p:notesTextViewPr>
    <p:cViewPr>
      <p:scale>
        <a:sx n="1" d="1"/>
        <a:sy n="1" d="1"/>
      </p:scale>
      <p:origin x="0" y="0"/>
    </p:cViewPr>
  </p:notesTextViewPr>
  <p:sorterViewPr>
    <p:cViewPr>
      <p:scale>
        <a:sx n="100" d="100"/>
        <a:sy n="100" d="100"/>
      </p:scale>
      <p:origin x="0" y="-5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69AF2-D347-4DB4-A4D1-267CADB971E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8F2700-2601-4ABD-BA68-62CBFC527FDA}" type="slidenum">
              <a:rPr kumimoji="1" lang="ja-JP" altLang="en-US" smtClean="0"/>
              <a:t>‹#›</a:t>
            </a:fld>
            <a:endParaRPr kumimoji="1" lang="ja-JP" altLang="en-US"/>
          </a:p>
        </p:txBody>
      </p:sp>
    </p:spTree>
    <p:extLst>
      <p:ext uri="{BB962C8B-B14F-4D97-AF65-F5344CB8AC3E}">
        <p14:creationId xmlns:p14="http://schemas.microsoft.com/office/powerpoint/2010/main" val="2337475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025521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61026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88901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693367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中ページタイトル下線ありバージョン">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33230" y="143103"/>
            <a:ext cx="7886700" cy="433368"/>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kumimoji="1" lang="ja-JP" altLang="en-US"/>
              <a:t>タイトルの書式設定　</a:t>
            </a:r>
            <a:r>
              <a:rPr kumimoji="1" lang="en-US" altLang="ja-JP" err="1"/>
              <a:t>Meiryo</a:t>
            </a:r>
            <a:r>
              <a:rPr kumimoji="1" lang="en-US" altLang="ja-JP"/>
              <a:t> UI </a:t>
            </a:r>
            <a:r>
              <a:rPr lang="en-US" altLang="ja-JP"/>
              <a:t>24PT</a:t>
            </a:r>
            <a:endParaRPr kumimoji="1" lang="ja-JP" altLang="en-US"/>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a:t>
            </a:fld>
            <a:endParaRPr lang="ja-JP" altLang="en-US"/>
          </a:p>
        </p:txBody>
      </p:sp>
      <p:cxnSp>
        <p:nvCxnSpPr>
          <p:cNvPr id="4" name="直線コネクタ 3"/>
          <p:cNvCxnSpPr/>
          <p:nvPr userDrawn="1"/>
        </p:nvCxnSpPr>
        <p:spPr>
          <a:xfrm>
            <a:off x="395288" y="653840"/>
            <a:ext cx="838993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5" name="Text Placeholder 2"/>
          <p:cNvSpPr>
            <a:spLocks noGrp="1"/>
          </p:cNvSpPr>
          <p:nvPr>
            <p:ph idx="1"/>
          </p:nvPr>
        </p:nvSpPr>
        <p:spPr>
          <a:xfrm>
            <a:off x="395288" y="731210"/>
            <a:ext cx="8353424" cy="5446092"/>
          </a:xfrm>
          <a:prstGeom prst="rect">
            <a:avLst/>
          </a:prstGeom>
        </p:spPr>
        <p:txBody>
          <a:bodyPr vert="horz" lIns="91440" tIns="45720" rIns="91440" bIns="45720" rtlCol="0" anchor="ctr">
            <a:normAutofit/>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Tree>
    <p:extLst>
      <p:ext uri="{BB962C8B-B14F-4D97-AF65-F5344CB8AC3E}">
        <p14:creationId xmlns:p14="http://schemas.microsoft.com/office/powerpoint/2010/main" val="326298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72824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4363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691471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896761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47202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13225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027226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23766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31383" y="6418343"/>
            <a:ext cx="2057400" cy="365125"/>
          </a:xfrm>
          <a:prstGeom prst="rect">
            <a:avLst/>
          </a:prstGeom>
        </p:spPr>
        <p:txBody>
          <a:bodyPr vert="horz" lIns="91440" tIns="45720" rIns="91440" bIns="45720" rtlCol="0" anchor="ctr"/>
          <a:lstStyle>
            <a:lvl1pPr algn="r">
              <a:defRPr sz="1400" b="0">
                <a:solidFill>
                  <a:schemeClr val="tx1"/>
                </a:solidFill>
                <a:latin typeface="メイリオ" panose="020B0604030504040204" pitchFamily="50" charset="-128"/>
                <a:ea typeface="メイリオ" panose="020B0604030504040204" pitchFamily="50" charset="-128"/>
              </a:defRPr>
            </a:lvl1pPr>
          </a:lstStyle>
          <a:p>
            <a:fld id="{75B45A7E-D4C9-4DF1-BBCF-4BD2AF92B3E2}" type="slidenum">
              <a:rPr kumimoji="1" lang="ja-JP" altLang="en-US" smtClean="0"/>
              <a:pPr/>
              <a:t>‹#›</a:t>
            </a:fld>
            <a:endParaRPr kumimoji="1" lang="ja-JP" altLang="en-US"/>
          </a:p>
        </p:txBody>
      </p:sp>
    </p:spTree>
    <p:extLst>
      <p:ext uri="{BB962C8B-B14F-4D97-AF65-F5344CB8AC3E}">
        <p14:creationId xmlns:p14="http://schemas.microsoft.com/office/powerpoint/2010/main" val="947125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967658F3-9011-4785-B2FE-D16380614637}"/>
              </a:ext>
            </a:extLst>
          </p:cNvPr>
          <p:cNvSpPr>
            <a:spLocks noGrp="1"/>
          </p:cNvSpPr>
          <p:nvPr>
            <p:ph type="sldNum" sz="quarter" idx="12"/>
          </p:nvPr>
        </p:nvSpPr>
        <p:spPr>
          <a:xfrm>
            <a:off x="7074168" y="6495501"/>
            <a:ext cx="2057400" cy="365125"/>
          </a:xfrm>
        </p:spPr>
        <p:txBody>
          <a:bodyPr/>
          <a:lstStyle/>
          <a:p>
            <a:fld id="{89F96B6F-9F84-4209-89BB-0D855CDCDE8E}" type="slidenum">
              <a:rPr kumimoji="1" lang="ja-JP" altLang="en-US" smtClean="0"/>
              <a:t>1</a:t>
            </a:fld>
            <a:endParaRPr kumimoji="1" lang="ja-JP" altLang="en-US" dirty="0"/>
          </a:p>
        </p:txBody>
      </p:sp>
      <p:sp>
        <p:nvSpPr>
          <p:cNvPr id="3" name="テキスト ボックス 2">
            <a:extLst>
              <a:ext uri="{FF2B5EF4-FFF2-40B4-BE49-F238E27FC236}">
                <a16:creationId xmlns:a16="http://schemas.microsoft.com/office/drawing/2014/main" id="{2CCB288D-1141-4191-8C24-CB78FA18903A}"/>
              </a:ext>
            </a:extLst>
          </p:cNvPr>
          <p:cNvSpPr txBox="1"/>
          <p:nvPr/>
        </p:nvSpPr>
        <p:spPr>
          <a:xfrm>
            <a:off x="334561" y="184330"/>
            <a:ext cx="184731" cy="461665"/>
          </a:xfrm>
          <a:prstGeom prst="rect">
            <a:avLst/>
          </a:prstGeom>
          <a:solidFill>
            <a:schemeClr val="bg1"/>
          </a:solidFill>
        </p:spPr>
        <p:txBody>
          <a:bodyPr wrap="none" rtlCol="0">
            <a:spAutoFit/>
          </a:bodyPr>
          <a:lstStyle/>
          <a:p>
            <a:endParaRPr lang="en-US" altLang="ja-JP" sz="2400" b="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9E488425-9F93-4C06-BF6F-64E71E66D654}"/>
              </a:ext>
            </a:extLst>
          </p:cNvPr>
          <p:cNvCxnSpPr/>
          <p:nvPr/>
        </p:nvCxnSpPr>
        <p:spPr>
          <a:xfrm>
            <a:off x="334561" y="682300"/>
            <a:ext cx="836312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C518F3F-2B9D-4BF1-B7B6-191CDDC64036}"/>
              </a:ext>
            </a:extLst>
          </p:cNvPr>
          <p:cNvSpPr txBox="1"/>
          <p:nvPr/>
        </p:nvSpPr>
        <p:spPr bwMode="auto">
          <a:xfrm>
            <a:off x="334561" y="167658"/>
            <a:ext cx="3894703" cy="461665"/>
          </a:xfrm>
          <a:prstGeom prst="rect">
            <a:avLst/>
          </a:prstGeom>
          <a:solidFill>
            <a:schemeClr val="bg1"/>
          </a:solidFill>
          <a:ln>
            <a:noFill/>
          </a:ln>
        </p:spPr>
        <p:txBody>
          <a:bodyPr wrap="square" rtlCol="0">
            <a:spAutoFit/>
          </a:bodyPr>
          <a:lstStyle/>
          <a:p>
            <a:pPr eaLnBrk="1" hangingPunct="1">
              <a:spcBef>
                <a:spcPct val="0"/>
              </a:spcBef>
              <a:buFontTx/>
              <a:buNone/>
            </a:pPr>
            <a:r>
              <a:rPr kumimoji="1" lang="ja-JP" altLang="en-US" sz="2400" dirty="0">
                <a:latin typeface="メイリオ" panose="020B0604030504040204" pitchFamily="50" charset="-128"/>
                <a:ea typeface="メイリオ" panose="020B0604030504040204" pitchFamily="50" charset="-128"/>
              </a:rPr>
              <a:t>ヒアリング審査の進め方　　　　　　　　</a:t>
            </a:r>
            <a:endParaRPr kumimoji="1" lang="en-US" altLang="ja-JP" sz="24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438FBE7E-451B-4BEC-BB59-7251510031EF}"/>
              </a:ext>
            </a:extLst>
          </p:cNvPr>
          <p:cNvSpPr txBox="1"/>
          <p:nvPr/>
        </p:nvSpPr>
        <p:spPr bwMode="auto">
          <a:xfrm>
            <a:off x="459854" y="818912"/>
            <a:ext cx="8363125" cy="3185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ヒアリング審査は、プレゼンテーション資料を用いて、提案者が説明します。補助事業代表者、実施機関代表者、リード認定</a:t>
            </a:r>
            <a:r>
              <a:rPr lang="en-US" altLang="ja-JP" sz="1600" dirty="0">
                <a:latin typeface="メイリオ" panose="020B0604030504040204" pitchFamily="50" charset="-128"/>
                <a:ea typeface="メイリオ" panose="020B0604030504040204" pitchFamily="50" charset="-128"/>
              </a:rPr>
              <a:t>VC</a:t>
            </a:r>
            <a:r>
              <a:rPr lang="ja-JP" altLang="en-US" sz="1600" dirty="0">
                <a:latin typeface="メイリオ" panose="020B0604030504040204" pitchFamily="50" charset="-128"/>
                <a:ea typeface="メイリオ" panose="020B0604030504040204" pitchFamily="50" charset="-128"/>
              </a:rPr>
              <a:t>ハンズオン代表者にご説明いただきます。</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プレゼンテーション資料は以下の構成となります。</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発表時間は最後の項目「６．質問に対する回答」を必ずご説明いただいた上で、全体で</a:t>
            </a:r>
            <a:r>
              <a:rPr lang="en-US" altLang="ja-JP" sz="1600" dirty="0">
                <a:latin typeface="メイリオ" panose="020B0604030504040204" pitchFamily="50" charset="-128"/>
                <a:ea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rPr>
              <a:t>分以内として下さい。</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項目</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は、項目</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rPr>
              <a:t>の中でご説明いただいても構いません。その場合、どの質問への回答かがわかるよう、表示と説明をお願いします。項目</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で改めて説明いただかなくても構いません。</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項目１～３は補助事業代表者、項目４は実施機関代表者、項目５はリード認定</a:t>
            </a:r>
            <a:r>
              <a:rPr lang="en-US" altLang="ja-JP" sz="1600" dirty="0">
                <a:latin typeface="メイリオ" panose="020B0604030504040204" pitchFamily="50" charset="-128"/>
                <a:ea typeface="メイリオ" panose="020B0604030504040204" pitchFamily="50" charset="-128"/>
              </a:rPr>
              <a:t>VC</a:t>
            </a:r>
            <a:r>
              <a:rPr lang="ja-JP" altLang="en-US" sz="1600" dirty="0">
                <a:latin typeface="メイリオ" panose="020B0604030504040204" pitchFamily="50" charset="-128"/>
                <a:ea typeface="メイリオ" panose="020B0604030504040204" pitchFamily="50" charset="-128"/>
              </a:rPr>
              <a:t>のハンズオン代表者が説明して下さい。</a:t>
            </a:r>
          </a:p>
          <a:p>
            <a:pPr marL="342900" indent="-342900" eaLnBrk="1" hangingPunct="1">
              <a:spcBef>
                <a:spcPts val="600"/>
              </a:spcBef>
              <a:buFont typeface="Wingdings" panose="05000000000000000000" pitchFamily="2" charset="2"/>
              <a:buChar char="n"/>
            </a:pPr>
            <a:r>
              <a:rPr kumimoji="1" lang="ja-JP" altLang="en-US" sz="1600" dirty="0">
                <a:latin typeface="メイリオ" panose="020B0604030504040204" pitchFamily="50" charset="-128"/>
                <a:ea typeface="メイリオ" panose="020B0604030504040204" pitchFamily="50" charset="-128"/>
              </a:rPr>
              <a:t>以下項目をご説明いただければ、別の様式やテンプレートを用いても構いません。</a:t>
            </a:r>
            <a:endParaRPr kumimoji="1" lang="en-US" altLang="ja-JP" sz="16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AE009F50-F5BC-404B-A7B4-207369ACE627}"/>
              </a:ext>
            </a:extLst>
          </p:cNvPr>
          <p:cNvSpPr txBox="1"/>
          <p:nvPr/>
        </p:nvSpPr>
        <p:spPr>
          <a:xfrm>
            <a:off x="1934760" y="4446991"/>
            <a:ext cx="5038458" cy="2139047"/>
          </a:xfrm>
          <a:prstGeom prst="rect">
            <a:avLst/>
          </a:prstGeom>
          <a:noFill/>
          <a:ln>
            <a:solidFill>
              <a:srgbClr val="0000FF"/>
            </a:solidFill>
          </a:ln>
        </p:spPr>
        <p:txBody>
          <a:bodyPr wrap="square">
            <a:spAutoFit/>
          </a:bodyPr>
          <a:lstStyle/>
          <a:p>
            <a:pPr marL="914400" lvl="1" indent="-457200">
              <a:spcBef>
                <a:spcPts val="600"/>
              </a:spcBef>
              <a:buFont typeface="+mj-lt"/>
              <a:buAutoNum type="arabicPeriod"/>
            </a:pPr>
            <a:r>
              <a:rPr kumimoji="1" lang="zh-TW" altLang="en-US" dirty="0">
                <a:latin typeface="メイリオ" panose="020B0604030504040204" pitchFamily="50" charset="-128"/>
                <a:ea typeface="メイリオ" panose="020B0604030504040204" pitchFamily="50" charset="-128"/>
              </a:rPr>
              <a:t>技術概要</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補助事業計画（開発目標・開発計画）</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事業計画（ビジネスプラン）</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技術的・経営的基盤</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認定</a:t>
            </a:r>
            <a:r>
              <a:rPr kumimoji="1" lang="en-US" altLang="ja-JP" dirty="0">
                <a:latin typeface="メイリオ" panose="020B0604030504040204" pitchFamily="50" charset="-128"/>
                <a:ea typeface="メイリオ" panose="020B0604030504040204" pitchFamily="50" charset="-128"/>
              </a:rPr>
              <a:t>VC</a:t>
            </a:r>
            <a:r>
              <a:rPr kumimoji="1" lang="ja-JP" altLang="en-US" dirty="0">
                <a:latin typeface="メイリオ" panose="020B0604030504040204" pitchFamily="50" charset="-128"/>
                <a:ea typeface="メイリオ" panose="020B0604030504040204" pitchFamily="50" charset="-128"/>
              </a:rPr>
              <a:t>による支援計画</a:t>
            </a:r>
            <a:endParaRPr kumimoji="1" lang="en-US" altLang="ja-JP" sz="2000" dirty="0">
              <a:latin typeface="AR P丸ゴシック体E" panose="020F0900000000000000" pitchFamily="50" charset="-128"/>
              <a:ea typeface="AR P丸ゴシック体E" panose="020F0900000000000000"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質問に対する回答</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92239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8D61F1-A095-456D-B573-BA746F6E4396}"/>
              </a:ext>
            </a:extLst>
          </p:cNvPr>
          <p:cNvSpPr>
            <a:spLocks noGrp="1"/>
          </p:cNvSpPr>
          <p:nvPr>
            <p:ph type="title"/>
          </p:nvPr>
        </p:nvSpPr>
        <p:spPr>
          <a:xfrm>
            <a:off x="272761" y="778691"/>
            <a:ext cx="8598477" cy="1865126"/>
          </a:xfrm>
        </p:spPr>
        <p:txBody>
          <a:bodyPr wrap="square">
            <a:spAutoFit/>
          </a:bodyPr>
          <a:lstStyle/>
          <a:p>
            <a:pPr algn="ctr"/>
            <a:r>
              <a:rPr kumimoji="1" lang="ja-JP" altLang="en-US" sz="3200" dirty="0">
                <a:latin typeface="Meiryo UI" panose="020B0604030504040204" pitchFamily="50" charset="-128"/>
                <a:ea typeface="Meiryo UI" panose="020B0604030504040204" pitchFamily="50" charset="-128"/>
              </a:rPr>
              <a:t>令和</a:t>
            </a:r>
            <a:r>
              <a:rPr kumimoji="1" lang="en-US" altLang="ja-JP" sz="3200" dirty="0">
                <a:latin typeface="Meiryo UI" panose="020B0604030504040204" pitchFamily="50" charset="-128"/>
                <a:ea typeface="Meiryo UI" panose="020B0604030504040204" pitchFamily="50" charset="-128"/>
              </a:rPr>
              <a:t>6</a:t>
            </a:r>
            <a:r>
              <a:rPr kumimoji="1" lang="ja-JP" altLang="en-US" sz="3200" dirty="0">
                <a:latin typeface="Meiryo UI" panose="020B0604030504040204" pitchFamily="50" charset="-128"/>
                <a:ea typeface="Meiryo UI" panose="020B0604030504040204" pitchFamily="50" charset="-128"/>
              </a:rPr>
              <a:t>年度創薬ベンチャーエコシステム強化事業／創薬ベンチャー公募（第</a:t>
            </a:r>
            <a:r>
              <a:rPr lang="en-US" altLang="ja-JP" sz="3200" dirty="0">
                <a:latin typeface="Meiryo UI" panose="020B0604030504040204" pitchFamily="50" charset="-128"/>
                <a:ea typeface="Meiryo UI" panose="020B0604030504040204" pitchFamily="50" charset="-128"/>
              </a:rPr>
              <a:t>5</a:t>
            </a:r>
            <a:r>
              <a:rPr kumimoji="1" lang="ja-JP" altLang="en-US" sz="3200" dirty="0">
                <a:latin typeface="Meiryo UI" panose="020B0604030504040204" pitchFamily="50" charset="-128"/>
                <a:ea typeface="Meiryo UI" panose="020B0604030504040204" pitchFamily="50" charset="-128"/>
              </a:rPr>
              <a:t>回</a:t>
            </a:r>
            <a:r>
              <a:rPr kumimoji="1" lang="en-US" altLang="ja-JP" sz="3200" dirty="0">
                <a:latin typeface="Meiryo UI" panose="020B0604030504040204" pitchFamily="50" charset="-128"/>
                <a:ea typeface="Meiryo UI" panose="020B0604030504040204" pitchFamily="50" charset="-128"/>
              </a:rPr>
              <a:t>)</a:t>
            </a:r>
            <a:br>
              <a:rPr kumimoji="1" lang="en-US" altLang="ja-JP" sz="3200" dirty="0">
                <a:latin typeface="Meiryo UI" panose="020B0604030504040204" pitchFamily="50" charset="-128"/>
                <a:ea typeface="Meiryo UI" panose="020B0604030504040204" pitchFamily="50" charset="-128"/>
              </a:rPr>
            </a:br>
            <a:br>
              <a:rPr kumimoji="1" lang="en-US" altLang="ja-JP" sz="3200" dirty="0">
                <a:latin typeface="Meiryo UI" panose="020B0604030504040204" pitchFamily="50" charset="-128"/>
                <a:ea typeface="Meiryo UI" panose="020B0604030504040204" pitchFamily="50" charset="-128"/>
              </a:rPr>
            </a:br>
            <a:r>
              <a:rPr kumimoji="1" lang="ja-JP" altLang="en-US" sz="3200" dirty="0">
                <a:latin typeface="Meiryo UI" panose="020B0604030504040204" pitchFamily="50" charset="-128"/>
                <a:ea typeface="Meiryo UI" panose="020B0604030504040204" pitchFamily="50" charset="-128"/>
              </a:rPr>
              <a:t>ヒアリング審査会</a:t>
            </a:r>
          </a:p>
        </p:txBody>
      </p:sp>
      <p:sp>
        <p:nvSpPr>
          <p:cNvPr id="4" name="テキスト ボックス 3">
            <a:extLst>
              <a:ext uri="{FF2B5EF4-FFF2-40B4-BE49-F238E27FC236}">
                <a16:creationId xmlns:a16="http://schemas.microsoft.com/office/drawing/2014/main" id="{019B8CC9-BA6D-4621-847A-15F737B3C298}"/>
              </a:ext>
            </a:extLst>
          </p:cNvPr>
          <p:cNvSpPr txBox="1"/>
          <p:nvPr/>
        </p:nvSpPr>
        <p:spPr>
          <a:xfrm>
            <a:off x="601538" y="3216986"/>
            <a:ext cx="3602268" cy="2862322"/>
          </a:xfrm>
          <a:prstGeom prst="rect">
            <a:avLst/>
          </a:prstGeom>
          <a:noFill/>
        </p:spPr>
        <p:txBody>
          <a:bodyPr wrap="none" rtlCol="0">
            <a:spAutoFit/>
          </a:bodyPr>
          <a:lstStyle/>
          <a:p>
            <a:pPr>
              <a:tabLst>
                <a:tab pos="1797050" algn="l"/>
              </a:tabLst>
            </a:pPr>
            <a:r>
              <a:rPr kumimoji="1" lang="ja-JP" altLang="en-US" sz="2000" dirty="0">
                <a:latin typeface="Meiryo UI" panose="020B0604030504040204" pitchFamily="50" charset="-128"/>
                <a:ea typeface="Meiryo UI" panose="020B0604030504040204" pitchFamily="50" charset="-128"/>
              </a:rPr>
              <a:t>補助事業課題名</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応募番号</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24XXXXXX</a:t>
            </a:r>
          </a:p>
          <a:p>
            <a:pPr>
              <a:tabLst>
                <a:tab pos="1797050" algn="l"/>
              </a:tabLst>
            </a:pPr>
            <a:r>
              <a:rPr kumimoji="1" lang="ja-JP" altLang="en-US" sz="2000" dirty="0">
                <a:latin typeface="Meiryo UI" panose="020B0604030504040204" pitchFamily="50" charset="-128"/>
                <a:ea typeface="Meiryo UI" panose="020B0604030504040204" pitchFamily="50" charset="-128"/>
              </a:rPr>
              <a:t>実施機関</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zh-TW" altLang="en-US" sz="2000" dirty="0">
                <a:latin typeface="Meiryo UI" panose="020B0604030504040204" pitchFamily="50" charset="-128"/>
                <a:ea typeface="Meiryo UI" panose="020B0604030504040204" pitchFamily="50" charset="-128"/>
              </a:rPr>
              <a:t>補助事業代表者</a:t>
            </a:r>
            <a:r>
              <a:rPr kumimoji="1" lang="en-US" altLang="zh-TW"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zh-TW" altLang="en-US" sz="2000" dirty="0">
                <a:latin typeface="Meiryo UI" panose="020B0604030504040204" pitchFamily="50" charset="-128"/>
                <a:ea typeface="Meiryo UI" panose="020B0604030504040204" pitchFamily="50" charset="-128"/>
              </a:rPr>
              <a:t>実施機関代表者</a:t>
            </a:r>
            <a:r>
              <a:rPr kumimoji="1" lang="en-US" altLang="zh-TW"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リード認定</a:t>
            </a:r>
            <a:r>
              <a:rPr kumimoji="1" lang="en-US" altLang="ja-JP" sz="2000" dirty="0">
                <a:latin typeface="Meiryo UI" panose="020B0604030504040204" pitchFamily="50" charset="-128"/>
                <a:ea typeface="Meiryo UI" panose="020B0604030504040204" pitchFamily="50" charset="-128"/>
              </a:rPr>
              <a:t>VC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ハンズオン代表者</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AE2046E-1AD5-4FB1-BF38-6BC86EB98655}"/>
              </a:ext>
            </a:extLst>
          </p:cNvPr>
          <p:cNvSpPr txBox="1"/>
          <p:nvPr/>
        </p:nvSpPr>
        <p:spPr>
          <a:xfrm>
            <a:off x="6753880" y="6143941"/>
            <a:ext cx="1931939" cy="369332"/>
          </a:xfrm>
          <a:prstGeom prst="rect">
            <a:avLst/>
          </a:prstGeom>
          <a:noFill/>
        </p:spPr>
        <p:txBody>
          <a:bodyPr wrap="none">
            <a:spAutoFit/>
          </a:bodyPr>
          <a:lstStyle/>
          <a:p>
            <a:pPr>
              <a:tabLst>
                <a:tab pos="1611313" algn="l"/>
              </a:tabLst>
            </a:pPr>
            <a:r>
              <a:rPr kumimoji="1" lang="ja-JP" altLang="en-US" dirty="0">
                <a:latin typeface="Meiryo UI" panose="020B0604030504040204" pitchFamily="50" charset="-128"/>
                <a:ea typeface="Meiryo UI" panose="020B0604030504040204" pitchFamily="50" charset="-128"/>
              </a:rPr>
              <a:t>令和</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年</a:t>
            </a:r>
            <a:r>
              <a:rPr kumimoji="1" lang="en-US" altLang="ja-JP" dirty="0">
                <a:latin typeface="Meiryo UI" panose="020B0604030504040204" pitchFamily="50" charset="-128"/>
                <a:ea typeface="Meiryo UI" panose="020B0604030504040204" pitchFamily="50" charset="-128"/>
              </a:rPr>
              <a:t>8</a:t>
            </a:r>
            <a:r>
              <a:rPr kumimoji="1" lang="ja-JP" altLang="en-US" dirty="0">
                <a:latin typeface="Meiryo UI" panose="020B0604030504040204" pitchFamily="50" charset="-128"/>
                <a:ea typeface="Meiryo UI" panose="020B0604030504040204" pitchFamily="50" charset="-128"/>
              </a:rPr>
              <a:t>月</a:t>
            </a:r>
            <a:r>
              <a:rPr kumimoji="1" lang="en-US" altLang="ja-JP" dirty="0">
                <a:latin typeface="Meiryo UI" panose="020B0604030504040204" pitchFamily="50" charset="-128"/>
                <a:ea typeface="Meiryo UI" panose="020B0604030504040204" pitchFamily="50" charset="-128"/>
              </a:rPr>
              <a:t>XX</a:t>
            </a:r>
            <a:r>
              <a:rPr kumimoji="1" lang="ja-JP" altLang="en-US" dirty="0">
                <a:latin typeface="Meiryo UI" panose="020B0604030504040204" pitchFamily="50" charset="-128"/>
                <a:ea typeface="Meiryo UI" panose="020B0604030504040204" pitchFamily="50" charset="-128"/>
              </a:rPr>
              <a:t>日</a:t>
            </a:r>
            <a:endParaRPr kumimoji="1" lang="en-US" altLang="ja-JP" dirty="0">
              <a:latin typeface="Meiryo UI" panose="020B0604030504040204" pitchFamily="50" charset="-128"/>
              <a:ea typeface="Meiryo UI" panose="020B0604030504040204" pitchFamily="50" charset="-128"/>
            </a:endParaRPr>
          </a:p>
        </p:txBody>
      </p:sp>
      <p:sp>
        <p:nvSpPr>
          <p:cNvPr id="7" name="タイトル 2">
            <a:extLst>
              <a:ext uri="{FF2B5EF4-FFF2-40B4-BE49-F238E27FC236}">
                <a16:creationId xmlns:a16="http://schemas.microsoft.com/office/drawing/2014/main" id="{879A7FE0-ACBA-4C3E-9C9F-A44745DD5037}"/>
              </a:ext>
            </a:extLst>
          </p:cNvPr>
          <p:cNvSpPr txBox="1">
            <a:spLocks/>
          </p:cNvSpPr>
          <p:nvPr/>
        </p:nvSpPr>
        <p:spPr>
          <a:xfrm>
            <a:off x="5083021" y="2924599"/>
            <a:ext cx="3788217" cy="584775"/>
          </a:xfrm>
          <a:prstGeom prst="rect">
            <a:avLst/>
          </a:prstGeom>
          <a:solidFill>
            <a:schemeClr val="bg1"/>
          </a:solidFill>
          <a:ln>
            <a:solidFill>
              <a:srgbClr val="0000CC"/>
            </a:solidFill>
          </a:ln>
        </p:spPr>
        <p:txBody>
          <a:bodyPr wrap="square">
            <a:spAutoFit/>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algn="just">
              <a:lnSpc>
                <a:spcPct val="100000"/>
              </a:lnSpc>
              <a:spcAft>
                <a:spcPts val="600"/>
              </a:spcAft>
            </a:pPr>
            <a:r>
              <a:rPr lang="ja-JP" altLang="en-US" sz="1600" dirty="0">
                <a:solidFill>
                  <a:srgbClr val="0000FF"/>
                </a:solidFill>
                <a:latin typeface="メイリオ" panose="020B0604030504040204" pitchFamily="50" charset="-128"/>
                <a:ea typeface="メイリオ" panose="020B0604030504040204" pitchFamily="50" charset="-128"/>
              </a:rPr>
              <a:t>代理出席の場合は、担当者名の後に（代理　氏名）と記載してください。</a:t>
            </a:r>
            <a:endParaRPr lang="en-US" altLang="ja-JP" sz="16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DED06ABC-D053-4C50-BCBF-12C64BCDDF93}"/>
              </a:ext>
            </a:extLst>
          </p:cNvPr>
          <p:cNvSpPr>
            <a:spLocks noGrp="1"/>
          </p:cNvSpPr>
          <p:nvPr>
            <p:ph type="sldNum" sz="quarter" idx="12"/>
          </p:nvPr>
        </p:nvSpPr>
        <p:spPr/>
        <p:txBody>
          <a:bodyPr/>
          <a:lstStyle/>
          <a:p>
            <a:fld id="{75B45A7E-D4C9-4DF1-BBCF-4BD2AF92B3E2}" type="slidenum">
              <a:rPr kumimoji="1" lang="ja-JP" altLang="en-US" smtClean="0"/>
              <a:t>2</a:t>
            </a:fld>
            <a:endParaRPr kumimoji="1" lang="ja-JP" altLang="en-US"/>
          </a:p>
        </p:txBody>
      </p:sp>
    </p:spTree>
    <p:extLst>
      <p:ext uri="{BB962C8B-B14F-4D97-AF65-F5344CB8AC3E}">
        <p14:creationId xmlns:p14="http://schemas.microsoft.com/office/powerpoint/2010/main" val="2846054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A2BD7-3861-49A7-86FB-1070E22390F7}"/>
              </a:ext>
            </a:extLst>
          </p:cNvPr>
          <p:cNvSpPr>
            <a:spLocks noGrp="1"/>
          </p:cNvSpPr>
          <p:nvPr>
            <p:ph type="title"/>
          </p:nvPr>
        </p:nvSpPr>
        <p:spPr>
          <a:xfrm>
            <a:off x="333230" y="143103"/>
            <a:ext cx="6177739" cy="433368"/>
          </a:xfrm>
        </p:spPr>
        <p:txBody>
          <a:bodyPr>
            <a:noAutofit/>
          </a:bodyPr>
          <a:lstStyle/>
          <a:p>
            <a:r>
              <a:rPr kumimoji="1" lang="ja-JP" altLang="en-US" sz="2800" dirty="0"/>
              <a:t>１．技術概要</a:t>
            </a:r>
          </a:p>
        </p:txBody>
      </p:sp>
      <p:sp>
        <p:nvSpPr>
          <p:cNvPr id="6" name="タイトル 2">
            <a:extLst>
              <a:ext uri="{FF2B5EF4-FFF2-40B4-BE49-F238E27FC236}">
                <a16:creationId xmlns:a16="http://schemas.microsoft.com/office/drawing/2014/main" id="{ECAD095C-FAC6-403C-A645-F27F94CEBC03}"/>
              </a:ext>
            </a:extLst>
          </p:cNvPr>
          <p:cNvSpPr txBox="1">
            <a:spLocks/>
          </p:cNvSpPr>
          <p:nvPr/>
        </p:nvSpPr>
        <p:spPr>
          <a:xfrm>
            <a:off x="758182" y="4494882"/>
            <a:ext cx="7627635" cy="1923461"/>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a:t>
            </a:r>
            <a:r>
              <a:rPr lang="ja-JP" altLang="en-US" sz="1800" b="1" u="sng" dirty="0">
                <a:solidFill>
                  <a:srgbClr val="FF0000"/>
                </a:solidFill>
                <a:latin typeface="メイリオ" panose="020B0604030504040204" pitchFamily="50" charset="-128"/>
                <a:ea typeface="メイリオ" panose="020B0604030504040204" pitchFamily="50" charset="-128"/>
              </a:rPr>
              <a:t>または提案技術の詳細を説明・回答できる方</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補助事業提案書「２ 技術概要」について、簡潔に説明して下さい。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u="sng" dirty="0">
                <a:solidFill>
                  <a:srgbClr val="FF0000"/>
                </a:solidFill>
                <a:latin typeface="メイリオ" panose="020B0604030504040204" pitchFamily="50" charset="-128"/>
                <a:ea typeface="メイリオ" panose="020B0604030504040204" pitchFamily="50" charset="-128"/>
              </a:rPr>
              <a:t>具体的なデータやエビデンスを必ず明示してください。</a:t>
            </a:r>
          </a:p>
        </p:txBody>
      </p:sp>
      <p:sp>
        <p:nvSpPr>
          <p:cNvPr id="3" name="スライド番号プレースホルダー 2">
            <a:extLst>
              <a:ext uri="{FF2B5EF4-FFF2-40B4-BE49-F238E27FC236}">
                <a16:creationId xmlns:a16="http://schemas.microsoft.com/office/drawing/2014/main" id="{0E84F024-CAD0-4053-AACB-6531388B4D62}"/>
              </a:ext>
            </a:extLst>
          </p:cNvPr>
          <p:cNvSpPr>
            <a:spLocks noGrp="1"/>
          </p:cNvSpPr>
          <p:nvPr>
            <p:ph type="sldNum" sz="quarter" idx="10"/>
          </p:nvPr>
        </p:nvSpPr>
        <p:spPr/>
        <p:txBody>
          <a:bodyPr/>
          <a:lstStyle/>
          <a:p>
            <a:fld id="{02E94863-59CC-4E9A-971D-6BEE8B0ADDF9}" type="slidenum">
              <a:rPr lang="ja-JP" altLang="en-US" smtClean="0"/>
              <a:pPr/>
              <a:t>3</a:t>
            </a:fld>
            <a:endParaRPr lang="ja-JP" altLang="en-US"/>
          </a:p>
        </p:txBody>
      </p:sp>
    </p:spTree>
    <p:extLst>
      <p:ext uri="{BB962C8B-B14F-4D97-AF65-F5344CB8AC3E}">
        <p14:creationId xmlns:p14="http://schemas.microsoft.com/office/powerpoint/2010/main" val="404928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14A3C7-DEEB-45E8-84BD-B09201DD2590}"/>
              </a:ext>
            </a:extLst>
          </p:cNvPr>
          <p:cNvSpPr>
            <a:spLocks noGrp="1"/>
          </p:cNvSpPr>
          <p:nvPr>
            <p:ph type="title"/>
          </p:nvPr>
        </p:nvSpPr>
        <p:spPr/>
        <p:txBody>
          <a:bodyPr>
            <a:noAutofit/>
          </a:bodyPr>
          <a:lstStyle/>
          <a:p>
            <a:r>
              <a:rPr kumimoji="1" lang="ja-JP" altLang="en-US" sz="2800" dirty="0"/>
              <a:t>２．補助事業計画（開発目標・開発計画）</a:t>
            </a:r>
          </a:p>
        </p:txBody>
      </p:sp>
      <p:sp>
        <p:nvSpPr>
          <p:cNvPr id="4" name="タイトル 2">
            <a:extLst>
              <a:ext uri="{FF2B5EF4-FFF2-40B4-BE49-F238E27FC236}">
                <a16:creationId xmlns:a16="http://schemas.microsoft.com/office/drawing/2014/main" id="{04B907E6-44A6-4988-8944-3B9115C492D5}"/>
              </a:ext>
            </a:extLst>
          </p:cNvPr>
          <p:cNvSpPr txBox="1">
            <a:spLocks/>
          </p:cNvSpPr>
          <p:nvPr/>
        </p:nvSpPr>
        <p:spPr>
          <a:xfrm>
            <a:off x="244549" y="4127177"/>
            <a:ext cx="8612372" cy="2291166"/>
          </a:xfrm>
          <a:prstGeom prst="rect">
            <a:avLst/>
          </a:prstGeom>
          <a:solidFill>
            <a:schemeClr val="bg1"/>
          </a:solidFill>
          <a:ln>
            <a:solidFill>
              <a:srgbClr val="0000CC"/>
            </a:solidFill>
          </a:ln>
        </p:spPr>
        <p:txBody>
          <a:bodyPr rIns="72000"/>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補助事業代表者または</a:t>
            </a:r>
            <a:r>
              <a:rPr lang="ja-JP" altLang="en-US" sz="1800" b="1" u="sng" dirty="0">
                <a:solidFill>
                  <a:srgbClr val="FF0000"/>
                </a:solidFill>
                <a:latin typeface="メイリオ" panose="020B0604030504040204" pitchFamily="50" charset="-128"/>
                <a:ea typeface="メイリオ" panose="020B0604030504040204" pitchFamily="50" charset="-128"/>
              </a:rPr>
              <a:t>提案技術の詳細を説明・回答できる方</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補助事業提案書「３ 補助事業計画（開発目標・開発計画）」について、簡潔に説明して下さい。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計画全体（補助事業提案書</a:t>
            </a:r>
            <a:r>
              <a:rPr lang="en-US" altLang="ja-JP" sz="1800" dirty="0">
                <a:solidFill>
                  <a:srgbClr val="0000FF"/>
                </a:solidFill>
                <a:latin typeface="メイリオ" panose="020B0604030504040204" pitchFamily="50" charset="-128"/>
                <a:ea typeface="メイリオ" panose="020B0604030504040204" pitchFamily="50" charset="-128"/>
              </a:rPr>
              <a:t>3-2</a:t>
            </a:r>
            <a:r>
              <a:rPr lang="ja-JP" altLang="en-US" sz="1800" dirty="0">
                <a:solidFill>
                  <a:srgbClr val="0000FF"/>
                </a:solidFill>
                <a:latin typeface="メイリオ" panose="020B0604030504040204" pitchFamily="50" charset="-128"/>
                <a:ea typeface="メイリオ" panose="020B0604030504040204" pitchFamily="50" charset="-128"/>
              </a:rPr>
              <a:t>）について、</a:t>
            </a:r>
            <a:r>
              <a:rPr lang="ja-JP" altLang="en-US" sz="1800" u="sng" dirty="0">
                <a:solidFill>
                  <a:srgbClr val="0000FF"/>
                </a:solidFill>
                <a:latin typeface="メイリオ" panose="020B0604030504040204" pitchFamily="50" charset="-128"/>
                <a:ea typeface="メイリオ" panose="020B0604030504040204" pitchFamily="50" charset="-128"/>
              </a:rPr>
              <a:t>各ステージの終了年月と達成目標、当局への</a:t>
            </a:r>
            <a:r>
              <a:rPr lang="ja-JP" altLang="en-US" sz="1800" u="sng" dirty="0">
                <a:solidFill>
                  <a:srgbClr val="FF0000"/>
                </a:solidFill>
                <a:latin typeface="メイリオ" panose="020B0604030504040204" pitchFamily="50" charset="-128"/>
                <a:ea typeface="メイリオ" panose="020B0604030504040204" pitchFamily="50" charset="-128"/>
              </a:rPr>
              <a:t>相談</a:t>
            </a:r>
            <a:r>
              <a:rPr lang="ja-JP" altLang="en-US" sz="1800" u="sng" dirty="0">
                <a:solidFill>
                  <a:srgbClr val="0000FF"/>
                </a:solidFill>
                <a:latin typeface="メイリオ" panose="020B0604030504040204" pitchFamily="50" charset="-128"/>
                <a:ea typeface="メイリオ" panose="020B0604030504040204" pitchFamily="50" charset="-128"/>
              </a:rPr>
              <a:t>や申請の</a:t>
            </a:r>
            <a:r>
              <a:rPr lang="ja-JP" altLang="en-US" sz="1800" u="sng" dirty="0">
                <a:solidFill>
                  <a:srgbClr val="FF0000"/>
                </a:solidFill>
                <a:latin typeface="メイリオ" panose="020B0604030504040204" pitchFamily="50" charset="-128"/>
                <a:ea typeface="メイリオ" panose="020B0604030504040204" pitchFamily="50" charset="-128"/>
              </a:rPr>
              <a:t>実績・見通し</a:t>
            </a:r>
            <a:r>
              <a:rPr lang="ja-JP" altLang="en-US" sz="1800" u="sng" dirty="0">
                <a:solidFill>
                  <a:srgbClr val="0000FF"/>
                </a:solidFill>
                <a:latin typeface="メイリオ" panose="020B0604030504040204" pitchFamily="50" charset="-128"/>
                <a:ea typeface="メイリオ" panose="020B0604030504040204" pitchFamily="50" charset="-128"/>
              </a:rPr>
              <a:t>・タイミングと共に説明して下さい</a:t>
            </a:r>
            <a:r>
              <a:rPr lang="ja-JP" altLang="en-US" sz="1800" dirty="0">
                <a:solidFill>
                  <a:srgbClr val="0000FF"/>
                </a:solidFill>
                <a:latin typeface="メイリオ" panose="020B0604030504040204" pitchFamily="50" charset="-128"/>
                <a:ea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各ステージの実施内容と体制について、簡潔に説明して下さい。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12C6A80B-747F-4027-AD35-2394DC1C72E7}"/>
              </a:ext>
            </a:extLst>
          </p:cNvPr>
          <p:cNvSpPr>
            <a:spLocks noGrp="1"/>
          </p:cNvSpPr>
          <p:nvPr>
            <p:ph type="sldNum" sz="quarter" idx="10"/>
          </p:nvPr>
        </p:nvSpPr>
        <p:spPr/>
        <p:txBody>
          <a:bodyPr/>
          <a:lstStyle/>
          <a:p>
            <a:fld id="{02E94863-59CC-4E9A-971D-6BEE8B0ADDF9}" type="slidenum">
              <a:rPr lang="ja-JP" altLang="en-US" smtClean="0"/>
              <a:pPr/>
              <a:t>4</a:t>
            </a:fld>
            <a:endParaRPr lang="ja-JP" altLang="en-US"/>
          </a:p>
        </p:txBody>
      </p:sp>
    </p:spTree>
    <p:extLst>
      <p:ext uri="{BB962C8B-B14F-4D97-AF65-F5344CB8AC3E}">
        <p14:creationId xmlns:p14="http://schemas.microsoft.com/office/powerpoint/2010/main" val="614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３．事業計画（ビジネスプラン）</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536782" y="4854615"/>
            <a:ext cx="7886700" cy="1746290"/>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補助事業提案書「７ 事業計画（ビジネスプラン）」について、簡潔に説明して下さい。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u="sng" dirty="0">
                <a:solidFill>
                  <a:srgbClr val="0000FF"/>
                </a:solidFill>
                <a:latin typeface="メイリオ" panose="020B0604030504040204" pitchFamily="50" charset="-128"/>
                <a:ea typeface="メイリオ" panose="020B0604030504040204" pitchFamily="50" charset="-128"/>
              </a:rPr>
              <a:t>海外市場を含む事業化計画および日本国内への成果の還元について、必ず具体的に説明してください</a:t>
            </a:r>
            <a:r>
              <a:rPr lang="ja-JP" altLang="en-US" sz="1800" dirty="0">
                <a:solidFill>
                  <a:srgbClr val="0000FF"/>
                </a:solidFill>
                <a:latin typeface="メイリオ" panose="020B0604030504040204" pitchFamily="50" charset="-128"/>
                <a:ea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F655446B-4BA6-4FDD-8193-7B3762D8E183}"/>
              </a:ext>
            </a:extLst>
          </p:cNvPr>
          <p:cNvSpPr>
            <a:spLocks noGrp="1"/>
          </p:cNvSpPr>
          <p:nvPr>
            <p:ph type="sldNum" sz="quarter" idx="10"/>
          </p:nvPr>
        </p:nvSpPr>
        <p:spPr/>
        <p:txBody>
          <a:bodyPr/>
          <a:lstStyle/>
          <a:p>
            <a:fld id="{02E94863-59CC-4E9A-971D-6BEE8B0ADDF9}" type="slidenum">
              <a:rPr lang="ja-JP" altLang="en-US" smtClean="0"/>
              <a:pPr/>
              <a:t>5</a:t>
            </a:fld>
            <a:endParaRPr lang="ja-JP" altLang="en-US"/>
          </a:p>
        </p:txBody>
      </p:sp>
    </p:spTree>
    <p:extLst>
      <p:ext uri="{BB962C8B-B14F-4D97-AF65-F5344CB8AC3E}">
        <p14:creationId xmlns:p14="http://schemas.microsoft.com/office/powerpoint/2010/main" val="350643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４．技術的・経営的基盤</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664373" y="4516917"/>
            <a:ext cx="7886700" cy="1901426"/>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実施機関代表者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補助事業提案書「８ 技術的・経営的基盤」について、簡潔に説明して下さい。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実施機関の経営戦略、経営状況と見通し、資金繰り（様式</a:t>
            </a:r>
            <a:r>
              <a:rPr lang="en-US" altLang="ja-JP" sz="1800" dirty="0">
                <a:solidFill>
                  <a:srgbClr val="0000FF"/>
                </a:solidFill>
                <a:latin typeface="メイリオ" panose="020B0604030504040204" pitchFamily="50" charset="-128"/>
                <a:ea typeface="メイリオ" panose="020B0604030504040204" pitchFamily="50" charset="-128"/>
              </a:rPr>
              <a:t>3</a:t>
            </a:r>
            <a:r>
              <a:rPr lang="ja-JP" altLang="en-US" sz="1800" dirty="0">
                <a:solidFill>
                  <a:srgbClr val="0000FF"/>
                </a:solidFill>
                <a:latin typeface="メイリオ" panose="020B0604030504040204" pitchFamily="50" charset="-128"/>
                <a:ea typeface="メイリオ" panose="020B0604030504040204" pitchFamily="50" charset="-128"/>
              </a:rPr>
              <a:t>）、経営陣のスキルと補助事業での役割等について説明して下さい。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53BE9404-DF5F-47E7-90FD-9D7145828368}"/>
              </a:ext>
            </a:extLst>
          </p:cNvPr>
          <p:cNvSpPr>
            <a:spLocks noGrp="1"/>
          </p:cNvSpPr>
          <p:nvPr>
            <p:ph type="sldNum" sz="quarter" idx="10"/>
          </p:nvPr>
        </p:nvSpPr>
        <p:spPr/>
        <p:txBody>
          <a:bodyPr/>
          <a:lstStyle/>
          <a:p>
            <a:fld id="{02E94863-59CC-4E9A-971D-6BEE8B0ADDF9}" type="slidenum">
              <a:rPr lang="ja-JP" altLang="en-US" smtClean="0"/>
              <a:pPr/>
              <a:t>6</a:t>
            </a:fld>
            <a:endParaRPr lang="ja-JP" altLang="en-US"/>
          </a:p>
        </p:txBody>
      </p:sp>
    </p:spTree>
    <p:extLst>
      <p:ext uri="{BB962C8B-B14F-4D97-AF65-F5344CB8AC3E}">
        <p14:creationId xmlns:p14="http://schemas.microsoft.com/office/powerpoint/2010/main" val="1205157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５．認定</a:t>
            </a:r>
            <a:r>
              <a:rPr kumimoji="1" lang="en-US" altLang="ja-JP" sz="2800" dirty="0"/>
              <a:t>VC</a:t>
            </a:r>
            <a:r>
              <a:rPr kumimoji="1" lang="ja-JP" altLang="en-US" sz="2800" dirty="0"/>
              <a:t>による支援計画</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664373" y="4516917"/>
            <a:ext cx="7886700" cy="1901426"/>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リード認定</a:t>
            </a:r>
            <a:r>
              <a:rPr lang="en-US" altLang="ja-JP" sz="1800" b="1" u="sng" dirty="0">
                <a:solidFill>
                  <a:srgbClr val="0000FF"/>
                </a:solidFill>
                <a:latin typeface="メイリオ" panose="020B0604030504040204" pitchFamily="50" charset="-128"/>
                <a:ea typeface="メイリオ" panose="020B0604030504040204" pitchFamily="50" charset="-128"/>
              </a:rPr>
              <a:t>VC</a:t>
            </a:r>
            <a:r>
              <a:rPr lang="ja-JP" altLang="en-US" sz="1800" b="1" u="sng" dirty="0">
                <a:solidFill>
                  <a:srgbClr val="0000FF"/>
                </a:solidFill>
                <a:latin typeface="メイリオ" panose="020B0604030504040204" pitchFamily="50" charset="-128"/>
                <a:ea typeface="メイリオ" panose="020B0604030504040204" pitchFamily="50" charset="-128"/>
              </a:rPr>
              <a:t>のハンズオン代表者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補助事業提案書「９ 認定</a:t>
            </a:r>
            <a:r>
              <a:rPr lang="en-US" altLang="ja-JP" sz="1800" dirty="0">
                <a:solidFill>
                  <a:srgbClr val="0000FF"/>
                </a:solidFill>
                <a:latin typeface="メイリオ" panose="020B0604030504040204" pitchFamily="50" charset="-128"/>
                <a:ea typeface="メイリオ" panose="020B0604030504040204" pitchFamily="50" charset="-128"/>
              </a:rPr>
              <a:t>VC</a:t>
            </a:r>
            <a:r>
              <a:rPr lang="ja-JP" altLang="en-US" sz="1800" dirty="0">
                <a:solidFill>
                  <a:srgbClr val="0000FF"/>
                </a:solidFill>
                <a:latin typeface="メイリオ" panose="020B0604030504040204" pitchFamily="50" charset="-128"/>
                <a:ea typeface="メイリオ" panose="020B0604030504040204" pitchFamily="50" charset="-128"/>
              </a:rPr>
              <a:t>による支援計画」について説明して下さい。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a:t>
            </a:r>
            <a:r>
              <a:rPr lang="en-US" altLang="ja-JP" sz="1800" dirty="0">
                <a:solidFill>
                  <a:srgbClr val="0000FF"/>
                </a:solidFill>
                <a:latin typeface="メイリオ" panose="020B0604030504040204" pitchFamily="50" charset="-128"/>
                <a:ea typeface="メイリオ" panose="020B0604030504040204" pitchFamily="50" charset="-128"/>
              </a:rPr>
              <a:t>9-2</a:t>
            </a:r>
            <a:r>
              <a:rPr lang="ja-JP" altLang="en-US" sz="1800" dirty="0">
                <a:solidFill>
                  <a:srgbClr val="0000FF"/>
                </a:solidFill>
                <a:latin typeface="メイリオ" panose="020B0604030504040204" pitchFamily="50" charset="-128"/>
                <a:ea typeface="メイリオ" panose="020B0604030504040204" pitchFamily="50" charset="-128"/>
              </a:rPr>
              <a:t>対象となる提案者（創薬ベンチャー企業）の評価」「</a:t>
            </a:r>
            <a:r>
              <a:rPr lang="en-US" altLang="ja-JP" sz="1800" dirty="0">
                <a:solidFill>
                  <a:srgbClr val="0000FF"/>
                </a:solidFill>
                <a:latin typeface="メイリオ" panose="020B0604030504040204" pitchFamily="50" charset="-128"/>
                <a:ea typeface="メイリオ" panose="020B0604030504040204" pitchFamily="50" charset="-128"/>
              </a:rPr>
              <a:t>9-3</a:t>
            </a:r>
            <a:r>
              <a:rPr lang="ja-JP" altLang="en-US" sz="1800" dirty="0">
                <a:solidFill>
                  <a:srgbClr val="0000FF"/>
                </a:solidFill>
                <a:latin typeface="メイリオ" panose="020B0604030504040204" pitchFamily="50" charset="-128"/>
                <a:ea typeface="メイリオ" panose="020B0604030504040204" pitchFamily="50" charset="-128"/>
              </a:rPr>
              <a:t>支援計画」については必ず</a:t>
            </a:r>
            <a:r>
              <a:rPr lang="ja-JP" altLang="en-US" sz="1800" dirty="0">
                <a:solidFill>
                  <a:srgbClr val="FF0000"/>
                </a:solidFill>
                <a:latin typeface="メイリオ" panose="020B0604030504040204" pitchFamily="50" charset="-128"/>
                <a:ea typeface="メイリオ" panose="020B0604030504040204" pitchFamily="50" charset="-128"/>
              </a:rPr>
              <a:t>具体的に</a:t>
            </a:r>
            <a:r>
              <a:rPr lang="ja-JP" altLang="en-US" sz="1800" dirty="0">
                <a:solidFill>
                  <a:srgbClr val="0000FF"/>
                </a:solidFill>
                <a:latin typeface="メイリオ" panose="020B0604030504040204" pitchFamily="50" charset="-128"/>
                <a:ea typeface="メイリオ" panose="020B0604030504040204" pitchFamily="50" charset="-128"/>
              </a:rPr>
              <a:t>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E68B29AA-F8F0-405D-B97D-6B6B17884756}"/>
              </a:ext>
            </a:extLst>
          </p:cNvPr>
          <p:cNvSpPr>
            <a:spLocks noGrp="1"/>
          </p:cNvSpPr>
          <p:nvPr>
            <p:ph type="sldNum" sz="quarter" idx="10"/>
          </p:nvPr>
        </p:nvSpPr>
        <p:spPr/>
        <p:txBody>
          <a:bodyPr/>
          <a:lstStyle/>
          <a:p>
            <a:fld id="{02E94863-59CC-4E9A-971D-6BEE8B0ADDF9}" type="slidenum">
              <a:rPr lang="ja-JP" altLang="en-US" smtClean="0"/>
              <a:pPr/>
              <a:t>7</a:t>
            </a:fld>
            <a:endParaRPr lang="ja-JP" altLang="en-US"/>
          </a:p>
        </p:txBody>
      </p:sp>
    </p:spTree>
    <p:extLst>
      <p:ext uri="{BB962C8B-B14F-4D97-AF65-F5344CB8AC3E}">
        <p14:creationId xmlns:p14="http://schemas.microsoft.com/office/powerpoint/2010/main" val="1054902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A2BD7-3861-49A7-86FB-1070E22390F7}"/>
              </a:ext>
            </a:extLst>
          </p:cNvPr>
          <p:cNvSpPr>
            <a:spLocks noGrp="1"/>
          </p:cNvSpPr>
          <p:nvPr>
            <p:ph type="title"/>
          </p:nvPr>
        </p:nvSpPr>
        <p:spPr>
          <a:xfrm>
            <a:off x="333230" y="143103"/>
            <a:ext cx="6177739" cy="433368"/>
          </a:xfrm>
        </p:spPr>
        <p:txBody>
          <a:bodyPr>
            <a:noAutofit/>
          </a:bodyPr>
          <a:lstStyle/>
          <a:p>
            <a:r>
              <a:rPr kumimoji="1" lang="ja-JP" altLang="en-US" sz="2800" dirty="0"/>
              <a:t>６．質問に対する回答</a:t>
            </a:r>
          </a:p>
        </p:txBody>
      </p:sp>
      <p:sp>
        <p:nvSpPr>
          <p:cNvPr id="5" name="テキスト ボックス 4">
            <a:extLst>
              <a:ext uri="{FF2B5EF4-FFF2-40B4-BE49-F238E27FC236}">
                <a16:creationId xmlns:a16="http://schemas.microsoft.com/office/drawing/2014/main" id="{4C53DC11-2111-456D-B02A-569258AC8611}"/>
              </a:ext>
            </a:extLst>
          </p:cNvPr>
          <p:cNvSpPr txBox="1"/>
          <p:nvPr/>
        </p:nvSpPr>
        <p:spPr>
          <a:xfrm>
            <a:off x="333229" y="794329"/>
            <a:ext cx="8469247" cy="1938992"/>
          </a:xfrm>
          <a:prstGeom prst="rect">
            <a:avLst/>
          </a:prstGeom>
          <a:noFill/>
        </p:spPr>
        <p:txBody>
          <a:bodyPr wrap="square">
            <a:spAutoFit/>
          </a:bodyPr>
          <a:lstStyle/>
          <a:p>
            <a:r>
              <a:rPr lang="ja-JP" altLang="en-US" sz="2400" dirty="0">
                <a:latin typeface="メイリオ" panose="020B0604030504040204" pitchFamily="50" charset="-128"/>
                <a:ea typeface="メイリオ" panose="020B0604030504040204" pitchFamily="50" charset="-128"/>
              </a:rPr>
              <a:t>質問</a:t>
            </a:r>
            <a:r>
              <a:rPr lang="zh-TW" altLang="en-US" sz="2400" dirty="0">
                <a:latin typeface="メイリオ" panose="020B0604030504040204" pitchFamily="50" charset="-128"/>
                <a:ea typeface="メイリオ" panose="020B0604030504040204" pitchFamily="50" charset="-128"/>
              </a:rPr>
              <a:t>番号：</a:t>
            </a:r>
            <a:r>
              <a:rPr lang="en-US" altLang="ja-JP" sz="2400" dirty="0">
                <a:latin typeface="メイリオ" panose="020B0604030504040204" pitchFamily="50" charset="-128"/>
                <a:ea typeface="メイリオ" panose="020B0604030504040204" pitchFamily="50" charset="-128"/>
              </a:rPr>
              <a:t>1</a:t>
            </a:r>
            <a:endParaRPr lang="en-US" altLang="zh-TW"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質問内容：△△△△△△△△△△△△△△△△△△</a:t>
            </a:r>
            <a:endParaRPr lang="en-US" altLang="zh-TW"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回答者：□□□□□□</a:t>
            </a:r>
            <a:endParaRPr lang="zh-TW" altLang="en-US"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回答</a:t>
            </a:r>
            <a:r>
              <a:rPr lang="ja-JP" altLang="en-US" sz="2400" dirty="0">
                <a:latin typeface="メイリオ" panose="020B0604030504040204" pitchFamily="50" charset="-128"/>
                <a:ea typeface="メイリオ" panose="020B0604030504040204" pitchFamily="50" charset="-128"/>
              </a:rPr>
              <a:t>：</a:t>
            </a:r>
            <a:endParaRPr lang="zh-TW" altLang="en-US"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　</a:t>
            </a:r>
            <a:r>
              <a:rPr lang="en-US" altLang="zh-TW" sz="2400" dirty="0">
                <a:latin typeface="メイリオ" panose="020B0604030504040204" pitchFamily="50" charset="-128"/>
                <a:ea typeface="メイリオ" panose="020B0604030504040204" pitchFamily="50" charset="-128"/>
              </a:rPr>
              <a:t>××××××</a:t>
            </a:r>
          </a:p>
        </p:txBody>
      </p:sp>
      <p:sp>
        <p:nvSpPr>
          <p:cNvPr id="6" name="タイトル 2">
            <a:extLst>
              <a:ext uri="{FF2B5EF4-FFF2-40B4-BE49-F238E27FC236}">
                <a16:creationId xmlns:a16="http://schemas.microsoft.com/office/drawing/2014/main" id="{ECAD095C-FAC6-403C-A645-F27F94CEBC03}"/>
              </a:ext>
            </a:extLst>
          </p:cNvPr>
          <p:cNvSpPr txBox="1">
            <a:spLocks/>
          </p:cNvSpPr>
          <p:nvPr/>
        </p:nvSpPr>
        <p:spPr>
          <a:xfrm>
            <a:off x="758182" y="4589890"/>
            <a:ext cx="7627635" cy="1828453"/>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本項目の説明者は、内容に応じて適宜ご対応下さい。</a:t>
            </a:r>
            <a:endParaRPr lang="en-US" altLang="ja-JP" sz="2000" dirty="0">
              <a:solidFill>
                <a:srgbClr val="0000FF"/>
              </a:solidFill>
              <a:latin typeface="メイリオ" panose="020B0604030504040204" pitchFamily="50" charset="-128"/>
              <a:ea typeface="メイリオ" panose="020B0604030504040204" pitchFamily="50" charset="-128"/>
            </a:endParaRPr>
          </a:p>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本スライドの記載例を参考に、別途お送りした質問に対して分かりやすく回答を記載して下さい。</a:t>
            </a:r>
            <a:endParaRPr lang="en-US" altLang="ja-JP" sz="2000" dirty="0">
              <a:solidFill>
                <a:srgbClr val="0000FF"/>
              </a:solidFill>
              <a:latin typeface="メイリオ" panose="020B0604030504040204" pitchFamily="50" charset="-128"/>
              <a:ea typeface="メイリオ" panose="020B0604030504040204" pitchFamily="50" charset="-128"/>
            </a:endParaRPr>
          </a:p>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原則として</a:t>
            </a:r>
            <a:r>
              <a:rPr lang="en-US" altLang="ja-JP" sz="2000" dirty="0">
                <a:solidFill>
                  <a:srgbClr val="0000FF"/>
                </a:solidFill>
                <a:latin typeface="メイリオ" panose="020B0604030504040204" pitchFamily="50" charset="-128"/>
                <a:ea typeface="メイリオ" panose="020B0604030504040204" pitchFamily="50" charset="-128"/>
              </a:rPr>
              <a:t>1</a:t>
            </a:r>
            <a:r>
              <a:rPr lang="ja-JP" altLang="en-US" sz="2000" dirty="0">
                <a:solidFill>
                  <a:srgbClr val="0000FF"/>
                </a:solidFill>
                <a:latin typeface="メイリオ" panose="020B0604030504040204" pitchFamily="50" charset="-128"/>
                <a:ea typeface="メイリオ" panose="020B0604030504040204" pitchFamily="50" charset="-128"/>
              </a:rPr>
              <a:t>枚のスライドに</a:t>
            </a:r>
            <a:r>
              <a:rPr lang="en-US" altLang="ja-JP" sz="2000" dirty="0">
                <a:solidFill>
                  <a:srgbClr val="0000FF"/>
                </a:solidFill>
                <a:latin typeface="メイリオ" panose="020B0604030504040204" pitchFamily="50" charset="-128"/>
                <a:ea typeface="メイリオ" panose="020B0604030504040204" pitchFamily="50" charset="-128"/>
              </a:rPr>
              <a:t>1</a:t>
            </a:r>
            <a:r>
              <a:rPr lang="ja-JP" altLang="en-US" sz="2000" dirty="0">
                <a:solidFill>
                  <a:srgbClr val="0000FF"/>
                </a:solidFill>
                <a:latin typeface="メイリオ" panose="020B0604030504040204" pitchFamily="50" charset="-128"/>
                <a:ea typeface="メイリオ" panose="020B0604030504040204" pitchFamily="50" charset="-128"/>
              </a:rPr>
              <a:t>件の質問・回答を記載して下さい。ただし類似の質問はまとめて回答しても構いません。</a:t>
            </a:r>
          </a:p>
        </p:txBody>
      </p:sp>
      <p:sp>
        <p:nvSpPr>
          <p:cNvPr id="3" name="スライド番号プレースホルダー 2">
            <a:extLst>
              <a:ext uri="{FF2B5EF4-FFF2-40B4-BE49-F238E27FC236}">
                <a16:creationId xmlns:a16="http://schemas.microsoft.com/office/drawing/2014/main" id="{1C226514-4592-4A38-A42B-A357E68C2B41}"/>
              </a:ext>
            </a:extLst>
          </p:cNvPr>
          <p:cNvSpPr>
            <a:spLocks noGrp="1"/>
          </p:cNvSpPr>
          <p:nvPr>
            <p:ph type="sldNum" sz="quarter" idx="10"/>
          </p:nvPr>
        </p:nvSpPr>
        <p:spPr/>
        <p:txBody>
          <a:bodyPr/>
          <a:lstStyle/>
          <a:p>
            <a:fld id="{02E94863-59CC-4E9A-971D-6BEE8B0ADDF9}" type="slidenum">
              <a:rPr lang="ja-JP" altLang="en-US" smtClean="0"/>
              <a:pPr/>
              <a:t>8</a:t>
            </a:fld>
            <a:endParaRPr lang="ja-JP" altLang="en-US"/>
          </a:p>
        </p:txBody>
      </p:sp>
    </p:spTree>
    <p:extLst>
      <p:ext uri="{BB962C8B-B14F-4D97-AF65-F5344CB8AC3E}">
        <p14:creationId xmlns:p14="http://schemas.microsoft.com/office/powerpoint/2010/main" val="40639147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772</Words>
  <Application>Microsoft Office PowerPoint</Application>
  <PresentationFormat>画面に合わせる (4:3)</PresentationFormat>
  <Paragraphs>63</Paragraphs>
  <Slides>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AR P丸ゴシック体E</vt:lpstr>
      <vt:lpstr>Meiryo UI</vt:lpstr>
      <vt:lpstr>メイリオ</vt:lpstr>
      <vt:lpstr>游ゴシック</vt:lpstr>
      <vt:lpstr>Arial</vt:lpstr>
      <vt:lpstr>Calibri</vt:lpstr>
      <vt:lpstr>Calibri Light</vt:lpstr>
      <vt:lpstr>Wingdings</vt:lpstr>
      <vt:lpstr>Office テーマ</vt:lpstr>
      <vt:lpstr>PowerPoint プレゼンテーション</vt:lpstr>
      <vt:lpstr>令和6年度創薬ベンチャーエコシステム強化事業／創薬ベンチャー公募（第5回)  ヒアリング審査会</vt:lpstr>
      <vt:lpstr>１．技術概要</vt:lpstr>
      <vt:lpstr>２．補助事業計画（開発目標・開発計画）</vt:lpstr>
      <vt:lpstr>３．事業計画（ビジネスプラン）</vt:lpstr>
      <vt:lpstr>４．技術的・経営的基盤</vt:lpstr>
      <vt:lpstr>５．認定VCによる支援計画</vt:lpstr>
      <vt:lpstr>６．質問に対する回答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2024-06-06T00:59:13Z</dcterms:created>
  <dcterms:modified xsi:type="dcterms:W3CDTF">2024-06-06T00:59:18Z</dcterms:modified>
</cp:coreProperties>
</file>