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9" r:id="rId2"/>
    <p:sldId id="261" r:id="rId3"/>
    <p:sldId id="260" r:id="rId4"/>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401ECE8-8E40-40A3-A967-8A0D2018497C}" v="2" dt="2024-08-08T08:23:29.28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7" d="100"/>
          <a:sy n="67" d="100"/>
        </p:scale>
        <p:origin x="64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 Id="rId9"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2024/8/8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261782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2024/8/8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9133000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2024/8/8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3426291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2024/8/8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6607609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0A0E47C-B6B4-49DF-8D12-A1F6A457735D}" type="datetimeFigureOut">
              <a:rPr kumimoji="1" lang="ja-JP" altLang="en-US" smtClean="0"/>
              <a:t>2024/8/8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107168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0A0E47C-B6B4-49DF-8D12-A1F6A457735D}" type="datetimeFigureOut">
              <a:rPr kumimoji="1" lang="ja-JP" altLang="en-US" smtClean="0"/>
              <a:t>2024/8/8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17881639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0A0E47C-B6B4-49DF-8D12-A1F6A457735D}" type="datetimeFigureOut">
              <a:rPr kumimoji="1" lang="ja-JP" altLang="en-US" smtClean="0"/>
              <a:t>2024/8/8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349090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0A0E47C-B6B4-49DF-8D12-A1F6A457735D}" type="datetimeFigureOut">
              <a:rPr kumimoji="1" lang="ja-JP" altLang="en-US" smtClean="0"/>
              <a:t>2024/8/8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25521036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0A0E47C-B6B4-49DF-8D12-A1F6A457735D}" type="datetimeFigureOut">
              <a:rPr kumimoji="1" lang="ja-JP" altLang="en-US" smtClean="0"/>
              <a:t>2024/8/8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8093452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0A0E47C-B6B4-49DF-8D12-A1F6A457735D}" type="datetimeFigureOut">
              <a:rPr kumimoji="1" lang="ja-JP" altLang="en-US" smtClean="0"/>
              <a:t>2024/8/8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21042511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0A0E47C-B6B4-49DF-8D12-A1F6A457735D}" type="datetimeFigureOut">
              <a:rPr kumimoji="1" lang="ja-JP" altLang="en-US" smtClean="0"/>
              <a:t>2024/8/8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38349861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0A0E47C-B6B4-49DF-8D12-A1F6A457735D}" type="datetimeFigureOut">
              <a:rPr kumimoji="1" lang="ja-JP" altLang="en-US" smtClean="0"/>
              <a:t>2024/8/8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B2B1747-EBE4-41E4-B32D-8AEC169F8E9F}" type="slidenum">
              <a:rPr kumimoji="1" lang="ja-JP" altLang="en-US" smtClean="0"/>
              <a:t>‹#›</a:t>
            </a:fld>
            <a:endParaRPr kumimoji="1" lang="ja-JP" altLang="en-US"/>
          </a:p>
        </p:txBody>
      </p:sp>
    </p:spTree>
    <p:extLst>
      <p:ext uri="{BB962C8B-B14F-4D97-AF65-F5344CB8AC3E}">
        <p14:creationId xmlns:p14="http://schemas.microsoft.com/office/powerpoint/2010/main" val="42009719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118"/>
          <p:cNvSpPr txBox="1">
            <a:spLocks noChangeArrowheads="1"/>
          </p:cNvSpPr>
          <p:nvPr/>
        </p:nvSpPr>
        <p:spPr bwMode="auto">
          <a:xfrm>
            <a:off x="1839302" y="6306721"/>
            <a:ext cx="5826736" cy="215444"/>
          </a:xfrm>
          <a:prstGeom prst="rect">
            <a:avLst/>
          </a:prstGeom>
          <a:solidFill>
            <a:schemeClr val="bg1"/>
          </a:solidFill>
          <a:ln>
            <a:noFill/>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endParaRPr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458" name="Group 2"/>
          <p:cNvGraphicFramePr>
            <a:graphicFrameLocks noGrp="1"/>
          </p:cNvGraphicFramePr>
          <p:nvPr>
            <p:extLst>
              <p:ext uri="{D42A27DB-BD31-4B8C-83A1-F6EECF244321}">
                <p14:modId xmlns:p14="http://schemas.microsoft.com/office/powerpoint/2010/main" val="4292675108"/>
              </p:ext>
            </p:extLst>
          </p:nvPr>
        </p:nvGraphicFramePr>
        <p:xfrm>
          <a:off x="1631950" y="297044"/>
          <a:ext cx="3305174" cy="1793694"/>
        </p:xfrm>
        <a:graphic>
          <a:graphicData uri="http://schemas.openxmlformats.org/drawingml/2006/table">
            <a:tbl>
              <a:tblPr/>
              <a:tblGrid>
                <a:gridCol w="948117">
                  <a:extLst>
                    <a:ext uri="{9D8B030D-6E8A-4147-A177-3AD203B41FA5}">
                      <a16:colId xmlns:a16="http://schemas.microsoft.com/office/drawing/2014/main" val="20000"/>
                    </a:ext>
                  </a:extLst>
                </a:gridCol>
                <a:gridCol w="2357057">
                  <a:extLst>
                    <a:ext uri="{9D8B030D-6E8A-4147-A177-3AD203B41FA5}">
                      <a16:colId xmlns:a16="http://schemas.microsoft.com/office/drawing/2014/main" val="20001"/>
                    </a:ext>
                  </a:extLst>
                </a:gridCol>
              </a:tblGrid>
              <a:tr h="3658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研究課題名</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結核及びトリパノソーマ症の診断法と治療薬開発</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研究代表者名</a:t>
                      </a:r>
                      <a:b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（所属機関）</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教授</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27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研究期間</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R7</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〜R8</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日（暫定期間）</a:t>
                      </a:r>
                      <a:endPar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R8</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R13</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年３月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年間）</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相手国名</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ザンビア共和国</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主要相手国研究機関</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ザンビア大学付属教育病院</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ザンビア大学獣医学部</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071" name="AutoShape 3"/>
          <p:cNvSpPr>
            <a:spLocks noChangeArrowheads="1"/>
          </p:cNvSpPr>
          <p:nvPr/>
        </p:nvSpPr>
        <p:spPr bwMode="auto">
          <a:xfrm>
            <a:off x="4992688" y="2077244"/>
            <a:ext cx="3549650" cy="538956"/>
          </a:xfrm>
          <a:prstGeom prst="roundRect">
            <a:avLst>
              <a:gd name="adj" fmla="val 16667"/>
            </a:avLst>
          </a:prstGeom>
          <a:solidFill>
            <a:srgbClr val="CCFFCC"/>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途上国における実用性が確認された迅速診断ツールが開発終了している</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（○年○月まで）</a:t>
            </a:r>
          </a:p>
        </p:txBody>
      </p:sp>
      <p:sp>
        <p:nvSpPr>
          <p:cNvPr id="5" name="Rectangle 4"/>
          <p:cNvSpPr>
            <a:spLocks noChangeArrowheads="1"/>
          </p:cNvSpPr>
          <p:nvPr/>
        </p:nvSpPr>
        <p:spPr bwMode="auto">
          <a:xfrm>
            <a:off x="5087938" y="6569075"/>
            <a:ext cx="933450" cy="228600"/>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ＴＢ診断法</a:t>
            </a:r>
          </a:p>
        </p:txBody>
      </p:sp>
      <p:sp>
        <p:nvSpPr>
          <p:cNvPr id="2073" name="Rectangle 5"/>
          <p:cNvSpPr>
            <a:spLocks noChangeArrowheads="1"/>
          </p:cNvSpPr>
          <p:nvPr/>
        </p:nvSpPr>
        <p:spPr bwMode="auto">
          <a:xfrm>
            <a:off x="7524750" y="6561138"/>
            <a:ext cx="1017588" cy="228600"/>
          </a:xfrm>
          <a:prstGeom prst="rect">
            <a:avLst/>
          </a:prstGeom>
          <a:solidFill>
            <a:srgbClr val="FFCC66"/>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診断法</a:t>
            </a:r>
          </a:p>
        </p:txBody>
      </p:sp>
      <p:sp>
        <p:nvSpPr>
          <p:cNvPr id="2074" name="AutoShape 7"/>
          <p:cNvSpPr>
            <a:spLocks noChangeArrowheads="1"/>
          </p:cNvSpPr>
          <p:nvPr/>
        </p:nvSpPr>
        <p:spPr bwMode="auto">
          <a:xfrm>
            <a:off x="4987925" y="523627"/>
            <a:ext cx="3549650"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迅速かつ安価な診断法の開発により対象疾病罹患者の減少に資する</a:t>
            </a:r>
          </a:p>
        </p:txBody>
      </p:sp>
      <p:sp>
        <p:nvSpPr>
          <p:cNvPr id="2075" name="Rectangle 31"/>
          <p:cNvSpPr>
            <a:spLocks noChangeArrowheads="1"/>
          </p:cNvSpPr>
          <p:nvPr/>
        </p:nvSpPr>
        <p:spPr bwMode="auto">
          <a:xfrm>
            <a:off x="4987926" y="1781969"/>
            <a:ext cx="5121275" cy="228600"/>
          </a:xfrm>
          <a:prstGeom prst="rect">
            <a:avLst/>
          </a:prstGeom>
          <a:solidFill>
            <a:srgbClr val="FF9900"/>
          </a:solidFill>
          <a:ln w="9525">
            <a:solidFill>
              <a:srgbClr val="FF99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プロジェクト目標</a:t>
            </a:r>
          </a:p>
        </p:txBody>
      </p:sp>
      <p:sp>
        <p:nvSpPr>
          <p:cNvPr id="2076" name="Rectangle 32"/>
          <p:cNvSpPr>
            <a:spLocks noChangeArrowheads="1"/>
          </p:cNvSpPr>
          <p:nvPr/>
        </p:nvSpPr>
        <p:spPr bwMode="auto">
          <a:xfrm>
            <a:off x="4987925" y="271214"/>
            <a:ext cx="5116512" cy="228600"/>
          </a:xfrm>
          <a:prstGeom prst="rect">
            <a:avLst/>
          </a:prstGeom>
          <a:solidFill>
            <a:srgbClr val="FF6600"/>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上位目標</a:t>
            </a:r>
          </a:p>
        </p:txBody>
      </p:sp>
      <p:sp>
        <p:nvSpPr>
          <p:cNvPr id="13" name="Rectangle 65"/>
          <p:cNvSpPr>
            <a:spLocks noChangeArrowheads="1"/>
          </p:cNvSpPr>
          <p:nvPr/>
        </p:nvSpPr>
        <p:spPr bwMode="auto">
          <a:xfrm>
            <a:off x="8855075" y="6561138"/>
            <a:ext cx="1189038" cy="228600"/>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defRPr/>
            </a:pPr>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薬剤候補</a:t>
            </a:r>
          </a:p>
        </p:txBody>
      </p:sp>
      <p:sp>
        <p:nvSpPr>
          <p:cNvPr id="2078" name="AutoShape 92"/>
          <p:cNvSpPr>
            <a:spLocks noChangeArrowheads="1"/>
          </p:cNvSpPr>
          <p:nvPr/>
        </p:nvSpPr>
        <p:spPr bwMode="auto">
          <a:xfrm>
            <a:off x="8666162" y="1174502"/>
            <a:ext cx="1443038" cy="568325"/>
          </a:xfrm>
          <a:prstGeom prst="upArrowCallout">
            <a:avLst>
              <a:gd name="adj1" fmla="val 63948"/>
              <a:gd name="adj2" fmla="val 63936"/>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rPr>
              <a:t>Phase 1</a:t>
            </a:r>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を行うに値する</a:t>
            </a:r>
            <a:endPar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薬剤候補の同定</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9" name="AutoShape 95"/>
          <p:cNvSpPr>
            <a:spLocks noChangeArrowheads="1"/>
          </p:cNvSpPr>
          <p:nvPr/>
        </p:nvSpPr>
        <p:spPr bwMode="auto">
          <a:xfrm>
            <a:off x="8670925" y="2057400"/>
            <a:ext cx="1443038" cy="558800"/>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前臨床試験を実施するに値する薬剤候補化合物が作製されている</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（○年○月まで）</a:t>
            </a:r>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128"/>
          <p:cNvSpPr>
            <a:spLocks noChangeArrowheads="1"/>
          </p:cNvSpPr>
          <p:nvPr/>
        </p:nvSpPr>
        <p:spPr bwMode="auto">
          <a:xfrm>
            <a:off x="6132514" y="6561138"/>
            <a:ext cx="1273175" cy="228600"/>
          </a:xfrm>
          <a:prstGeom prst="rect">
            <a:avLst/>
          </a:prstGeom>
          <a:solidFill>
            <a:schemeClr val="accent3">
              <a:lumMod val="60000"/>
              <a:lumOff val="40000"/>
            </a:schemeClr>
          </a:solidFill>
          <a:ln w="9525">
            <a:solidFill>
              <a:srgbClr val="008000"/>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薬剤耐性ＴＢ診断法</a:t>
            </a:r>
          </a:p>
        </p:txBody>
      </p:sp>
      <p:sp>
        <p:nvSpPr>
          <p:cNvPr id="2081" name="AutoShape 136"/>
          <p:cNvSpPr>
            <a:spLocks noChangeArrowheads="1"/>
          </p:cNvSpPr>
          <p:nvPr/>
        </p:nvSpPr>
        <p:spPr bwMode="auto">
          <a:xfrm>
            <a:off x="4987925" y="1174502"/>
            <a:ext cx="3549650" cy="568325"/>
          </a:xfrm>
          <a:prstGeom prst="upArrowCallout">
            <a:avLst>
              <a:gd name="adj1" fmla="val 102882"/>
              <a:gd name="adj2" fmla="val 10288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開発された診断法が、ザンビア国の結核診断ネットワークで</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採用される</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2" name="AutoShape 137"/>
          <p:cNvSpPr>
            <a:spLocks noChangeArrowheads="1"/>
          </p:cNvSpPr>
          <p:nvPr/>
        </p:nvSpPr>
        <p:spPr bwMode="auto">
          <a:xfrm>
            <a:off x="8605838" y="523627"/>
            <a:ext cx="1503363"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a:latin typeface="メイリオ" panose="020B0604030504040204" pitchFamily="50" charset="-128"/>
                <a:ea typeface="メイリオ" panose="020B0604030504040204" pitchFamily="50" charset="-128"/>
                <a:cs typeface="メイリオ" panose="020B0604030504040204" pitchFamily="50" charset="-128"/>
              </a:rPr>
              <a:t>安価で副作用の少ない治療薬の開発によりトリパノソーマ症による死亡者の減少に資する</a:t>
            </a:r>
          </a:p>
        </p:txBody>
      </p:sp>
      <p:cxnSp>
        <p:nvCxnSpPr>
          <p:cNvPr id="36" name="直線コネクタ 35"/>
          <p:cNvCxnSpPr/>
          <p:nvPr/>
        </p:nvCxnSpPr>
        <p:spPr>
          <a:xfrm rot="5400000">
            <a:off x="8232776" y="4564063"/>
            <a:ext cx="3944937"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084" name="テキスト ボックス 45"/>
          <p:cNvSpPr txBox="1">
            <a:spLocks noChangeArrowheads="1"/>
          </p:cNvSpPr>
          <p:nvPr/>
        </p:nvSpPr>
        <p:spPr bwMode="auto">
          <a:xfrm>
            <a:off x="10131426" y="2370138"/>
            <a:ext cx="50847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100%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5" name="テキスト ボックス 46"/>
          <p:cNvSpPr txBox="1">
            <a:spLocks noChangeArrowheads="1"/>
          </p:cNvSpPr>
          <p:nvPr/>
        </p:nvSpPr>
        <p:spPr bwMode="auto">
          <a:xfrm>
            <a:off x="10137775" y="318293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80%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6" name="テキスト ボックス 47"/>
          <p:cNvSpPr txBox="1">
            <a:spLocks noChangeArrowheads="1"/>
          </p:cNvSpPr>
          <p:nvPr/>
        </p:nvSpPr>
        <p:spPr bwMode="auto">
          <a:xfrm>
            <a:off x="10148888" y="4019550"/>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60%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7" name="テキスト ボックス 48"/>
          <p:cNvSpPr txBox="1">
            <a:spLocks noChangeArrowheads="1"/>
          </p:cNvSpPr>
          <p:nvPr/>
        </p:nvSpPr>
        <p:spPr bwMode="auto">
          <a:xfrm>
            <a:off x="10144125" y="4695825"/>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40%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8" name="テキスト ボックス 49"/>
          <p:cNvSpPr txBox="1">
            <a:spLocks noChangeArrowheads="1"/>
          </p:cNvSpPr>
          <p:nvPr/>
        </p:nvSpPr>
        <p:spPr bwMode="auto">
          <a:xfrm>
            <a:off x="10152063" y="557688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20%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9" name="テキスト ボックス 50"/>
          <p:cNvSpPr txBox="1">
            <a:spLocks noChangeArrowheads="1"/>
          </p:cNvSpPr>
          <p:nvPr/>
        </p:nvSpPr>
        <p:spPr bwMode="auto">
          <a:xfrm>
            <a:off x="10152063" y="6369050"/>
            <a:ext cx="3706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上矢印 51"/>
          <p:cNvSpPr/>
          <p:nvPr/>
        </p:nvSpPr>
        <p:spPr>
          <a:xfrm>
            <a:off x="5265738" y="2628900"/>
            <a:ext cx="571500" cy="3881438"/>
          </a:xfrm>
          <a:prstGeom prst="upArrow">
            <a:avLst/>
          </a:prstGeom>
          <a:solidFill>
            <a:schemeClr val="tx2">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上矢印 52"/>
          <p:cNvSpPr/>
          <p:nvPr/>
        </p:nvSpPr>
        <p:spPr>
          <a:xfrm>
            <a:off x="6483350" y="2624139"/>
            <a:ext cx="571500" cy="3881437"/>
          </a:xfrm>
          <a:prstGeom prst="upArrow">
            <a:avLst/>
          </a:prstGeom>
          <a:solidFill>
            <a:schemeClr val="accent3">
              <a:lumMod val="60000"/>
              <a:lumOff val="40000"/>
            </a:schemeClr>
          </a:solidFill>
          <a:ln>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上矢印 53"/>
          <p:cNvSpPr/>
          <p:nvPr/>
        </p:nvSpPr>
        <p:spPr>
          <a:xfrm>
            <a:off x="7666038" y="2633664"/>
            <a:ext cx="571500" cy="3881437"/>
          </a:xfrm>
          <a:prstGeom prst="upArrow">
            <a:avLst/>
          </a:prstGeom>
          <a:solidFill>
            <a:schemeClr val="accent6">
              <a:lumMod val="60000"/>
              <a:lumOff val="40000"/>
            </a:schemeClr>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上矢印 54"/>
          <p:cNvSpPr/>
          <p:nvPr/>
        </p:nvSpPr>
        <p:spPr>
          <a:xfrm>
            <a:off x="9131300" y="2630489"/>
            <a:ext cx="571500" cy="3881437"/>
          </a:xfrm>
          <a:prstGeom prst="upArrow">
            <a:avLst/>
          </a:prstGeom>
          <a:solidFill>
            <a:schemeClr val="bg1"/>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AutoShape 132"/>
          <p:cNvSpPr>
            <a:spLocks noChangeArrowheads="1"/>
          </p:cNvSpPr>
          <p:nvPr/>
        </p:nvSpPr>
        <p:spPr bwMode="auto">
          <a:xfrm>
            <a:off x="7388226" y="4735889"/>
            <a:ext cx="1154113" cy="664367"/>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診断法開発に有用な臨床分離株の遺伝子データが取得されている（○年○月まで）</a:t>
            </a:r>
          </a:p>
        </p:txBody>
      </p:sp>
      <p:sp>
        <p:nvSpPr>
          <p:cNvPr id="73" name="AutoShape 133"/>
          <p:cNvSpPr>
            <a:spLocks noChangeArrowheads="1"/>
          </p:cNvSpPr>
          <p:nvPr/>
        </p:nvSpPr>
        <p:spPr bwMode="auto">
          <a:xfrm>
            <a:off x="7388226" y="5574090"/>
            <a:ext cx="1154113" cy="561634"/>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ＬＡＭＰ法による迅速遺伝子診断ツールが開発終了している（○年○月まで）</a:t>
            </a:r>
          </a:p>
        </p:txBody>
      </p:sp>
      <p:sp>
        <p:nvSpPr>
          <p:cNvPr id="74" name="正方形/長方形 73"/>
          <p:cNvSpPr>
            <a:spLocks noChangeArrowheads="1"/>
          </p:cNvSpPr>
          <p:nvPr/>
        </p:nvSpPr>
        <p:spPr bwMode="auto">
          <a:xfrm>
            <a:off x="9278939" y="3810001"/>
            <a:ext cx="268287" cy="2709863"/>
          </a:xfrm>
          <a:prstGeom prst="rect">
            <a:avLst/>
          </a:prstGeom>
          <a:gradFill rotWithShape="1">
            <a:gsLst>
              <a:gs pos="48000">
                <a:srgbClr val="80F549"/>
              </a:gs>
              <a:gs pos="100000">
                <a:schemeClr val="bg1"/>
              </a:gs>
            </a:gsLst>
            <a:lin ang="16200000"/>
          </a:gradFill>
          <a:ln>
            <a:noFill/>
          </a:ln>
          <a:effectLst>
            <a:outerShdw blurRad="40000" dist="23000" dir="5400000" rotWithShape="0">
              <a:srgbClr val="000000">
                <a:alpha val="34999"/>
              </a:srgbClr>
            </a:outerShdw>
          </a:effectLst>
        </p:spPr>
        <p:txBody>
          <a:bodyPr anchor="ctr"/>
          <a:lstStyle/>
          <a:p>
            <a:pPr algn="ctr">
              <a:defRPr/>
            </a:pPr>
            <a:endParaRPr lang="ja-JP" altLang="en-US" sz="800">
              <a:solidFill>
                <a:schemeClr val="l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7" name="AutoShape 83"/>
          <p:cNvSpPr>
            <a:spLocks noChangeArrowheads="1"/>
          </p:cNvSpPr>
          <p:nvPr/>
        </p:nvSpPr>
        <p:spPr bwMode="auto">
          <a:xfrm>
            <a:off x="8823325" y="4968460"/>
            <a:ext cx="1189038" cy="527465"/>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安全性評価の為の</a:t>
            </a:r>
            <a:r>
              <a:rPr lang="en-US" altLang="ja-JP" sz="800" i="1" dirty="0">
                <a:latin typeface="メイリオ" panose="020B0604030504040204" pitchFamily="50" charset="-128"/>
                <a:ea typeface="メイリオ" panose="020B0604030504040204" pitchFamily="50" charset="-128"/>
                <a:cs typeface="メイリオ" panose="020B0604030504040204" pitchFamily="50" charset="-128"/>
              </a:rPr>
              <a:t>in vitro</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評価系が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確立している（○年○月まで）</a:t>
            </a:r>
          </a:p>
        </p:txBody>
      </p:sp>
      <p:sp>
        <p:nvSpPr>
          <p:cNvPr id="2098" name="AutoShape 96"/>
          <p:cNvSpPr>
            <a:spLocks noChangeArrowheads="1"/>
          </p:cNvSpPr>
          <p:nvPr/>
        </p:nvSpPr>
        <p:spPr bwMode="auto">
          <a:xfrm>
            <a:off x="8729663" y="5574091"/>
            <a:ext cx="1416050" cy="698122"/>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抗</a:t>
            </a:r>
            <a:r>
              <a:rPr lang="en-US" altLang="ja-JP" sz="800" dirty="0" err="1">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活性を有するリード化合物を系統的に改変した化合物群が合成されている（○年○月まで）</a:t>
            </a:r>
          </a:p>
        </p:txBody>
      </p:sp>
      <p:sp>
        <p:nvSpPr>
          <p:cNvPr id="2099" name="AutoShape 81"/>
          <p:cNvSpPr>
            <a:spLocks noChangeArrowheads="1"/>
          </p:cNvSpPr>
          <p:nvPr/>
        </p:nvSpPr>
        <p:spPr bwMode="auto">
          <a:xfrm>
            <a:off x="5011738" y="5257801"/>
            <a:ext cx="1103312" cy="664368"/>
          </a:xfrm>
          <a:prstGeom prst="roundRect">
            <a:avLst>
              <a:gd name="adj" fmla="val 16667"/>
            </a:avLst>
          </a:prstGeom>
          <a:solidFill>
            <a:srgbClr val="95B3D7"/>
          </a:solidFill>
          <a:ln w="12700">
            <a:solidFill>
              <a:srgbClr val="3366FF"/>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ＬＡＭＰ法による迅速遺伝子診断ツールが開発終了している（○年○月まで）</a:t>
            </a:r>
          </a:p>
        </p:txBody>
      </p:sp>
      <p:sp>
        <p:nvSpPr>
          <p:cNvPr id="2100" name="AutoShape 84"/>
          <p:cNvSpPr>
            <a:spLocks noChangeArrowheads="1"/>
          </p:cNvSpPr>
          <p:nvPr/>
        </p:nvSpPr>
        <p:spPr bwMode="auto">
          <a:xfrm>
            <a:off x="8772526" y="4261097"/>
            <a:ext cx="1274763" cy="627478"/>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モデルマウスを用いた</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候補化合物の実験系が確立している（○年○月まで）</a:t>
            </a:r>
          </a:p>
        </p:txBody>
      </p:sp>
      <p:sp>
        <p:nvSpPr>
          <p:cNvPr id="83" name="AutoShape 124"/>
          <p:cNvSpPr>
            <a:spLocks noChangeArrowheads="1"/>
          </p:cNvSpPr>
          <p:nvPr/>
        </p:nvSpPr>
        <p:spPr bwMode="auto">
          <a:xfrm>
            <a:off x="4992688" y="4098507"/>
            <a:ext cx="1122362" cy="697459"/>
          </a:xfrm>
          <a:prstGeom prst="roundRect">
            <a:avLst>
              <a:gd name="adj" fmla="val 16667"/>
            </a:avLst>
          </a:prstGeom>
          <a:solidFill>
            <a:schemeClr val="accent1">
              <a:lumMod val="60000"/>
              <a:lumOff val="40000"/>
            </a:schemeClr>
          </a:solidFill>
          <a:ln w="12700" cap="flat" cmpd="sng" algn="ctr">
            <a:solidFill>
              <a:srgbClr val="3366FF"/>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既存検査法との比較により特異性および感受性が確認されている（○年○月まで）</a:t>
            </a:r>
          </a:p>
        </p:txBody>
      </p:sp>
      <p:cxnSp>
        <p:nvCxnSpPr>
          <p:cNvPr id="56" name="直線コネクタ 55"/>
          <p:cNvCxnSpPr/>
          <p:nvPr/>
        </p:nvCxnSpPr>
        <p:spPr>
          <a:xfrm>
            <a:off x="4937126" y="6527800"/>
            <a:ext cx="5268913"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8" name="AutoShape 134"/>
          <p:cNvSpPr>
            <a:spLocks noChangeArrowheads="1"/>
          </p:cNvSpPr>
          <p:nvPr/>
        </p:nvSpPr>
        <p:spPr bwMode="auto">
          <a:xfrm>
            <a:off x="7388226" y="3897689"/>
            <a:ext cx="1154113" cy="627479"/>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既存検査法との比較により特異性および感受性が確認されている（○年○月まで）</a:t>
            </a:r>
          </a:p>
        </p:txBody>
      </p:sp>
      <p:sp>
        <p:nvSpPr>
          <p:cNvPr id="2104" name="AutoShape 91"/>
          <p:cNvSpPr>
            <a:spLocks noChangeArrowheads="1"/>
          </p:cNvSpPr>
          <p:nvPr/>
        </p:nvSpPr>
        <p:spPr bwMode="auto">
          <a:xfrm>
            <a:off x="8789989" y="3657600"/>
            <a:ext cx="1273175" cy="457200"/>
          </a:xfrm>
          <a:prstGeom prst="roundRect">
            <a:avLst>
              <a:gd name="adj" fmla="val 16667"/>
            </a:avLst>
          </a:prstGeom>
          <a:solidFill>
            <a:srgbClr val="CCFFCC"/>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大量合成系が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開発されている（○年○月まで）</a:t>
            </a:r>
          </a:p>
        </p:txBody>
      </p:sp>
      <p:sp>
        <p:nvSpPr>
          <p:cNvPr id="2105" name="AutoShape 135"/>
          <p:cNvSpPr>
            <a:spLocks noChangeArrowheads="1"/>
          </p:cNvSpPr>
          <p:nvPr/>
        </p:nvSpPr>
        <p:spPr bwMode="auto">
          <a:xfrm>
            <a:off x="8670925" y="2930773"/>
            <a:ext cx="1443038" cy="650627"/>
          </a:xfrm>
          <a:prstGeom prst="roundRect">
            <a:avLst>
              <a:gd name="adj" fmla="val 16667"/>
            </a:avLst>
          </a:prstGeom>
          <a:solidFill>
            <a:schemeClr val="bg1"/>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家畜レベルの大動物を用いて活性および安全性試験をクリアした最終候補化合物が選定されている（○年○月まで）</a:t>
            </a:r>
          </a:p>
        </p:txBody>
      </p:sp>
      <p:graphicFrame>
        <p:nvGraphicFramePr>
          <p:cNvPr id="19518" name="Group 62"/>
          <p:cNvGraphicFramePr>
            <a:graphicFrameLocks noGrp="1"/>
          </p:cNvGraphicFramePr>
          <p:nvPr>
            <p:extLst>
              <p:ext uri="{D42A27DB-BD31-4B8C-83A1-F6EECF244321}">
                <p14:modId xmlns:p14="http://schemas.microsoft.com/office/powerpoint/2010/main" val="3201793421"/>
              </p:ext>
            </p:extLst>
          </p:nvPr>
        </p:nvGraphicFramePr>
        <p:xfrm>
          <a:off x="1631951" y="2417763"/>
          <a:ext cx="3305175" cy="4367212"/>
        </p:xfrm>
        <a:graphic>
          <a:graphicData uri="http://schemas.openxmlformats.org/drawingml/2006/table">
            <a:tbl>
              <a:tblPr/>
              <a:tblGrid>
                <a:gridCol w="1139825">
                  <a:extLst>
                    <a:ext uri="{9D8B030D-6E8A-4147-A177-3AD203B41FA5}">
                      <a16:colId xmlns:a16="http://schemas.microsoft.com/office/drawing/2014/main" val="20000"/>
                    </a:ext>
                  </a:extLst>
                </a:gridCol>
                <a:gridCol w="2165350">
                  <a:extLst>
                    <a:ext uri="{9D8B030D-6E8A-4147-A177-3AD203B41FA5}">
                      <a16:colId xmlns:a16="http://schemas.microsoft.com/office/drawing/2014/main" val="20001"/>
                    </a:ext>
                  </a:extLst>
                </a:gridCol>
              </a:tblGrid>
              <a:tr h="64012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迅速診断法の導入により</a:t>
                      </a:r>
                      <a:r>
                        <a:rPr kumimoji="1" lang="ja-JP" altLang="ja-JP"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喫緊の地球規模課題である結核およびトリパノソーマ症の拡大•蔓延対策が可能と</a:t>
                      </a: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なり</a:t>
                      </a:r>
                      <a:r>
                        <a:rPr lang="ja-JP" altLang="en-US" sz="800" dirty="0">
                          <a:effectLst/>
                          <a:latin typeface="メイリオ" panose="020B0604030504040204" pitchFamily="50" charset="-128"/>
                          <a:ea typeface="メイリオ" panose="020B0604030504040204" pitchFamily="50" charset="-128"/>
                          <a:cs typeface="メイリオ" panose="020B0604030504040204" pitchFamily="50" charset="-128"/>
                        </a:rPr>
                        <a:t>、ザンビアを訪れる邦人の感染リスクを低減できる。</a:t>
                      </a: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2006">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科学技術の発展</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結核およびトリパノソーマ症診断用</a:t>
                      </a: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LAMP</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法の乾燥キット化法の開発は、当該感染症のみならず、他の感染症の検査技術の向上につながる</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59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結核検体（喀痰、尿）バンク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結核菌株バンク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トリパノソーマ症検体（ヒト血液、動物血液、ツェツェバエ）バンク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69329">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国際的に活躍可能な若手研究者の育成（国際会議への指導力、レビュー付きジャーナルへの論文掲載など）</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5074">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結核検体収集ネットワークの構築完了</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トリパノソーマ症検体収集、検査ネットワークの構築完了</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8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成果物（提言書、論文、プログラム、マニュアル、データなど）</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カウンターパートを筆頭著者とする</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レビュー付論文</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•BCL3</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結核ラボ使用マニュアル</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多剤耐性結核の頻度に関するデータ</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129" name="AutoShape 131"/>
          <p:cNvSpPr>
            <a:spLocks noChangeArrowheads="1"/>
          </p:cNvSpPr>
          <p:nvPr/>
        </p:nvSpPr>
        <p:spPr bwMode="auto">
          <a:xfrm>
            <a:off x="6165851" y="3722141"/>
            <a:ext cx="1179513" cy="697459"/>
          </a:xfrm>
          <a:prstGeom prst="roundRect">
            <a:avLst>
              <a:gd name="adj" fmla="val 16667"/>
            </a:avLst>
          </a:prstGeom>
          <a:solidFill>
            <a:srgbClr val="C3D69B"/>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既存検査法との比較により特異性および感受性が確認されている（○年○月まで）</a:t>
            </a:r>
          </a:p>
        </p:txBody>
      </p:sp>
      <p:sp>
        <p:nvSpPr>
          <p:cNvPr id="46" name="AutoShape 129"/>
          <p:cNvSpPr>
            <a:spLocks noChangeArrowheads="1"/>
          </p:cNvSpPr>
          <p:nvPr/>
        </p:nvSpPr>
        <p:spPr bwMode="auto">
          <a:xfrm>
            <a:off x="6165851" y="5574091"/>
            <a:ext cx="1179513" cy="664368"/>
          </a:xfrm>
          <a:prstGeom prst="roundRect">
            <a:avLst>
              <a:gd name="adj" fmla="val 16667"/>
            </a:avLst>
          </a:prstGeom>
          <a:solidFill>
            <a:schemeClr val="accent3">
              <a:lumMod val="60000"/>
              <a:lumOff val="40000"/>
            </a:schemeClr>
          </a:solidFill>
          <a:ln w="12700" cap="flat" cmpd="sng" algn="ctr">
            <a:solidFill>
              <a:srgbClr val="0080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遺伝子データに基づいた薬剤耐性菌の試験法が開発終了している（○年○月まで）</a:t>
            </a:r>
          </a:p>
        </p:txBody>
      </p:sp>
      <p:sp>
        <p:nvSpPr>
          <p:cNvPr id="47" name="AutoShape 123"/>
          <p:cNvSpPr>
            <a:spLocks noChangeArrowheads="1"/>
          </p:cNvSpPr>
          <p:nvPr/>
        </p:nvSpPr>
        <p:spPr bwMode="auto">
          <a:xfrm>
            <a:off x="6165851" y="4593432"/>
            <a:ext cx="1179513" cy="664368"/>
          </a:xfrm>
          <a:prstGeom prst="roundRect">
            <a:avLst>
              <a:gd name="adj" fmla="val 16667"/>
            </a:avLst>
          </a:prstGeom>
          <a:solidFill>
            <a:schemeClr val="accent3">
              <a:lumMod val="60000"/>
              <a:lumOff val="40000"/>
            </a:schemeClr>
          </a:solidFill>
          <a:ln w="12700">
            <a:solidFill>
              <a:srgbClr val="008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診断法開発に有用な臨床分離株の遺伝子データが取得されている（○年○月まで）</a:t>
            </a:r>
          </a:p>
        </p:txBody>
      </p:sp>
      <p:sp>
        <p:nvSpPr>
          <p:cNvPr id="48" name="AutoShape 130"/>
          <p:cNvSpPr>
            <a:spLocks noChangeArrowheads="1"/>
          </p:cNvSpPr>
          <p:nvPr/>
        </p:nvSpPr>
        <p:spPr bwMode="auto">
          <a:xfrm>
            <a:off x="4992688" y="3048000"/>
            <a:ext cx="3549650" cy="533400"/>
          </a:xfrm>
          <a:prstGeom prst="roundRect">
            <a:avLst>
              <a:gd name="adj" fmla="val 16667"/>
            </a:avLst>
          </a:prstGeom>
          <a:solidFill>
            <a:schemeClr val="accent2">
              <a:lumMod val="40000"/>
              <a:lumOff val="60000"/>
            </a:schemeClr>
          </a:solidFill>
          <a:ln w="12700">
            <a:solidFill>
              <a:srgbClr val="FF0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協力機関でのトライアルにより、診断法の実用性が確認終了している（○年○月まで）</a:t>
            </a:r>
          </a:p>
        </p:txBody>
      </p:sp>
      <p:sp>
        <p:nvSpPr>
          <p:cNvPr id="44" name="Text Box 118"/>
          <p:cNvSpPr txBox="1">
            <a:spLocks noChangeArrowheads="1"/>
          </p:cNvSpPr>
          <p:nvPr/>
        </p:nvSpPr>
        <p:spPr bwMode="auto">
          <a:xfrm>
            <a:off x="1627032" y="44750"/>
            <a:ext cx="328917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800" b="1"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成果目標シート（作成例）</a:t>
            </a:r>
          </a:p>
        </p:txBody>
      </p:sp>
      <p:sp>
        <p:nvSpPr>
          <p:cNvPr id="2" name="正方形/長方形 1"/>
          <p:cNvSpPr/>
          <p:nvPr/>
        </p:nvSpPr>
        <p:spPr>
          <a:xfrm>
            <a:off x="1627033" y="2127588"/>
            <a:ext cx="3322067" cy="2425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日本への貢献・研究成果</a:t>
            </a:r>
          </a:p>
        </p:txBody>
      </p:sp>
      <p:sp>
        <p:nvSpPr>
          <p:cNvPr id="49" name="AutoShape 111">
            <a:extLst>
              <a:ext uri="{FF2B5EF4-FFF2-40B4-BE49-F238E27FC236}">
                <a16:creationId xmlns:a16="http://schemas.microsoft.com/office/drawing/2014/main" id="{4F774570-65CB-4600-9761-B539E34B7BFB}"/>
              </a:ext>
            </a:extLst>
          </p:cNvPr>
          <p:cNvSpPr>
            <a:spLocks noChangeArrowheads="1"/>
          </p:cNvSpPr>
          <p:nvPr/>
        </p:nvSpPr>
        <p:spPr bwMode="auto">
          <a:xfrm>
            <a:off x="1631950" y="2996953"/>
            <a:ext cx="4847625" cy="2177505"/>
          </a:xfrm>
          <a:prstGeom prst="wedgeRectCallout">
            <a:avLst>
              <a:gd name="adj1" fmla="val -35754"/>
              <a:gd name="adj2" fmla="val -76600"/>
            </a:avLst>
          </a:prstGeom>
          <a:solidFill>
            <a:srgbClr val="FFFFCC"/>
          </a:solidFill>
          <a:ln w="9525">
            <a:solidFill>
              <a:schemeClr val="tx1"/>
            </a:solidFill>
            <a:miter lim="800000"/>
            <a:headEnd/>
            <a:tailEnd/>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marL="171450" indent="-171450" eaLnBrk="1" hangingPunct="1">
              <a:buFont typeface="Arial" panose="020B0604020202020204" pitchFamily="34" charset="0"/>
              <a:buChar cha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プロジェクトにより付随的に派生する成果 （具体的な項目は、</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科学技術の発展</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err="1">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成果物 （提言書、論文、プログラム、マニュアル、データなど）</a:t>
            </a:r>
            <a:r>
              <a:rPr lang="en-US" altLang="ja-JP" sz="1200" b="1"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であり、この順番で記載して下さい。各項目で成果として記載すべきものが無い場合は、“該当なし”として下さい。 ）</a:t>
            </a:r>
          </a:p>
          <a:p>
            <a:pPr eaLnBrk="1" hangingPunct="1"/>
            <a:endParaRPr lang="ja-JP" altLang="en-US" sz="1200" b="1" dirty="0">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eaLnBrk="1" hangingPunct="1">
              <a:buFont typeface="Arial" panose="020B0604020202020204" pitchFamily="34" charset="0"/>
              <a:buChar char="•"/>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「日本への貢献・研究成果」は、主にわが国への貢献について記載頂くため、その記載内容は相手国側と調整する必要はありません。</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0" name="AutoShape 116">
            <a:extLst>
              <a:ext uri="{FF2B5EF4-FFF2-40B4-BE49-F238E27FC236}">
                <a16:creationId xmlns:a16="http://schemas.microsoft.com/office/drawing/2014/main" id="{D3BA1E5F-2C8D-4363-AAD5-5B3A6652CBC8}"/>
              </a:ext>
            </a:extLst>
          </p:cNvPr>
          <p:cNvSpPr>
            <a:spLocks noChangeArrowheads="1"/>
          </p:cNvSpPr>
          <p:nvPr/>
        </p:nvSpPr>
        <p:spPr bwMode="auto">
          <a:xfrm>
            <a:off x="6561138" y="2996952"/>
            <a:ext cx="3859212" cy="1514723"/>
          </a:xfrm>
          <a:prstGeom prst="wedgeRectCallout">
            <a:avLst>
              <a:gd name="adj1" fmla="val -43693"/>
              <a:gd name="adj2" fmla="val 82861"/>
            </a:avLst>
          </a:prstGeom>
          <a:solidFill>
            <a:srgbClr val="FFFFCC"/>
          </a:solidFill>
          <a:ln w="9525">
            <a:solidFill>
              <a:schemeClr val="tx1"/>
            </a:solidFill>
            <a:miter lim="800000"/>
            <a:headEnd/>
            <a:tailEnd/>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マイルストーンと達成時期</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：プロジェクト（達成）目標にいたるまでに達成されるべきものあるいは</a:t>
            </a:r>
            <a:r>
              <a:rPr lang="ja-JP" altLang="en-US" sz="1200" b="1"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構成要素と達成される時期を明記</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してください。</a:t>
            </a:r>
          </a:p>
          <a:p>
            <a:pPr eaLnBrk="1" hangingPunct="1"/>
            <a:r>
              <a:rPr lang="ja-JP" altLang="en-US" sz="1200" b="1" dirty="0">
                <a:solidFill>
                  <a:schemeClr val="hlink"/>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内容やレベルが明確にわかるように具体的、定量的仕様を付けて下さい。</a:t>
            </a:r>
          </a:p>
          <a:p>
            <a:pPr eaLnBrk="1" hangingPunct="1"/>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縦軸のパーセンテージはプロジェクト目標達成に向けた達成度を表します。</a:t>
            </a:r>
            <a:endParaRPr lang="en-US" altLang="ja-JP" sz="12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1" name="AutoShape 117">
            <a:extLst>
              <a:ext uri="{FF2B5EF4-FFF2-40B4-BE49-F238E27FC236}">
                <a16:creationId xmlns:a16="http://schemas.microsoft.com/office/drawing/2014/main" id="{B8EE8E6C-C989-408F-B946-EC2E23F91646}"/>
              </a:ext>
            </a:extLst>
          </p:cNvPr>
          <p:cNvSpPr>
            <a:spLocks noChangeArrowheads="1"/>
          </p:cNvSpPr>
          <p:nvPr/>
        </p:nvSpPr>
        <p:spPr bwMode="auto">
          <a:xfrm>
            <a:off x="1639715" y="6124576"/>
            <a:ext cx="3222005" cy="302221"/>
          </a:xfrm>
          <a:prstGeom prst="wedgeRectCallout">
            <a:avLst>
              <a:gd name="adj1" fmla="val 60120"/>
              <a:gd name="adj2" fmla="val 80459"/>
            </a:avLst>
          </a:prstGeom>
          <a:solidFill>
            <a:srgbClr val="FFFFCC"/>
          </a:solidFill>
          <a:ln w="9525">
            <a:solidFill>
              <a:schemeClr val="tx1"/>
            </a:solidFill>
            <a:miter lim="800000"/>
            <a:headEnd/>
            <a:tailEnd/>
          </a:ln>
        </p:spPr>
        <p:txBody>
          <a:bodyPr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20000"/>
              </a:spcBef>
            </a:pP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機関ではなく研究開発項目ごと</a:t>
            </a:r>
          </a:p>
        </p:txBody>
      </p:sp>
    </p:spTree>
    <p:extLst>
      <p:ext uri="{BB962C8B-B14F-4D97-AF65-F5344CB8AC3E}">
        <p14:creationId xmlns:p14="http://schemas.microsoft.com/office/powerpoint/2010/main" val="10913993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118"/>
          <p:cNvSpPr txBox="1">
            <a:spLocks noChangeArrowheads="1"/>
          </p:cNvSpPr>
          <p:nvPr/>
        </p:nvSpPr>
        <p:spPr bwMode="auto">
          <a:xfrm>
            <a:off x="1839302" y="6306721"/>
            <a:ext cx="5826736" cy="215444"/>
          </a:xfrm>
          <a:prstGeom prst="rect">
            <a:avLst/>
          </a:prstGeom>
          <a:solidFill>
            <a:schemeClr val="bg1"/>
          </a:solidFill>
          <a:ln>
            <a:noFill/>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endParaRPr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458" name="Group 2"/>
          <p:cNvGraphicFramePr>
            <a:graphicFrameLocks noGrp="1"/>
          </p:cNvGraphicFramePr>
          <p:nvPr>
            <p:extLst>
              <p:ext uri="{D42A27DB-BD31-4B8C-83A1-F6EECF244321}">
                <p14:modId xmlns:p14="http://schemas.microsoft.com/office/powerpoint/2010/main" val="1966647420"/>
              </p:ext>
            </p:extLst>
          </p:nvPr>
        </p:nvGraphicFramePr>
        <p:xfrm>
          <a:off x="1631950" y="297044"/>
          <a:ext cx="3305174" cy="1793694"/>
        </p:xfrm>
        <a:graphic>
          <a:graphicData uri="http://schemas.openxmlformats.org/drawingml/2006/table">
            <a:tbl>
              <a:tblPr/>
              <a:tblGrid>
                <a:gridCol w="948117">
                  <a:extLst>
                    <a:ext uri="{9D8B030D-6E8A-4147-A177-3AD203B41FA5}">
                      <a16:colId xmlns:a16="http://schemas.microsoft.com/office/drawing/2014/main" val="20000"/>
                    </a:ext>
                  </a:extLst>
                </a:gridCol>
                <a:gridCol w="2357057">
                  <a:extLst>
                    <a:ext uri="{9D8B030D-6E8A-4147-A177-3AD203B41FA5}">
                      <a16:colId xmlns:a16="http://schemas.microsoft.com/office/drawing/2014/main" val="20001"/>
                    </a:ext>
                  </a:extLst>
                </a:gridCol>
              </a:tblGrid>
              <a:tr h="3658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研究課題名</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結核及びトリパノソーマ症の診断法と治療薬開発</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研究代表者名</a:t>
                      </a:r>
                      <a:b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（所属機関）</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教授</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27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研究期間</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R7</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6</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〜R8</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日（暫定期間）</a:t>
                      </a:r>
                      <a:endPar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R8</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R13</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年３月</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31</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日（</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a:t>
                      </a:r>
                      <a:r>
                        <a:rPr kumimoji="0"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年間）</a:t>
                      </a:r>
                      <a:r>
                        <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相手国名</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ザンビア共和国</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主要相手国研究機関</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ザンビア大学付属教育病院</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ザンビア大学獣医学部</a:t>
                      </a: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071" name="AutoShape 3"/>
          <p:cNvSpPr>
            <a:spLocks noChangeArrowheads="1"/>
          </p:cNvSpPr>
          <p:nvPr/>
        </p:nvSpPr>
        <p:spPr bwMode="auto">
          <a:xfrm>
            <a:off x="4992688" y="2077244"/>
            <a:ext cx="3549650" cy="538956"/>
          </a:xfrm>
          <a:prstGeom prst="roundRect">
            <a:avLst>
              <a:gd name="adj" fmla="val 16667"/>
            </a:avLst>
          </a:prstGeom>
          <a:solidFill>
            <a:srgbClr val="CCFFCC"/>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途上国における実用性が確認された迅速診断ツールが開発終了している</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（○年○月まで）</a:t>
            </a:r>
          </a:p>
        </p:txBody>
      </p:sp>
      <p:sp>
        <p:nvSpPr>
          <p:cNvPr id="5" name="Rectangle 4"/>
          <p:cNvSpPr>
            <a:spLocks noChangeArrowheads="1"/>
          </p:cNvSpPr>
          <p:nvPr/>
        </p:nvSpPr>
        <p:spPr bwMode="auto">
          <a:xfrm>
            <a:off x="5087938" y="6569075"/>
            <a:ext cx="933450" cy="228600"/>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ＴＢ診断法</a:t>
            </a:r>
          </a:p>
        </p:txBody>
      </p:sp>
      <p:sp>
        <p:nvSpPr>
          <p:cNvPr id="2073" name="Rectangle 5"/>
          <p:cNvSpPr>
            <a:spLocks noChangeArrowheads="1"/>
          </p:cNvSpPr>
          <p:nvPr/>
        </p:nvSpPr>
        <p:spPr bwMode="auto">
          <a:xfrm>
            <a:off x="7524750" y="6561138"/>
            <a:ext cx="1017588" cy="228600"/>
          </a:xfrm>
          <a:prstGeom prst="rect">
            <a:avLst/>
          </a:prstGeom>
          <a:solidFill>
            <a:srgbClr val="FFCC66"/>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診断法</a:t>
            </a:r>
          </a:p>
        </p:txBody>
      </p:sp>
      <p:sp>
        <p:nvSpPr>
          <p:cNvPr id="2074" name="AutoShape 7"/>
          <p:cNvSpPr>
            <a:spLocks noChangeArrowheads="1"/>
          </p:cNvSpPr>
          <p:nvPr/>
        </p:nvSpPr>
        <p:spPr bwMode="auto">
          <a:xfrm>
            <a:off x="4987925" y="523627"/>
            <a:ext cx="3549650"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迅速かつ安価な診断法の開発により対象疾病罹患者の減少に資する</a:t>
            </a:r>
          </a:p>
        </p:txBody>
      </p:sp>
      <p:sp>
        <p:nvSpPr>
          <p:cNvPr id="2075" name="Rectangle 31"/>
          <p:cNvSpPr>
            <a:spLocks noChangeArrowheads="1"/>
          </p:cNvSpPr>
          <p:nvPr/>
        </p:nvSpPr>
        <p:spPr bwMode="auto">
          <a:xfrm>
            <a:off x="4987926" y="1781969"/>
            <a:ext cx="5121275" cy="228600"/>
          </a:xfrm>
          <a:prstGeom prst="rect">
            <a:avLst/>
          </a:prstGeom>
          <a:solidFill>
            <a:srgbClr val="FF9900"/>
          </a:solidFill>
          <a:ln w="9525">
            <a:solidFill>
              <a:srgbClr val="FF99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プロジェクト目標</a:t>
            </a:r>
          </a:p>
        </p:txBody>
      </p:sp>
      <p:sp>
        <p:nvSpPr>
          <p:cNvPr id="2076" name="Rectangle 32"/>
          <p:cNvSpPr>
            <a:spLocks noChangeArrowheads="1"/>
          </p:cNvSpPr>
          <p:nvPr/>
        </p:nvSpPr>
        <p:spPr bwMode="auto">
          <a:xfrm>
            <a:off x="4987925" y="271214"/>
            <a:ext cx="5116512" cy="228600"/>
          </a:xfrm>
          <a:prstGeom prst="rect">
            <a:avLst/>
          </a:prstGeom>
          <a:solidFill>
            <a:srgbClr val="FF6600"/>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上位目標</a:t>
            </a:r>
          </a:p>
        </p:txBody>
      </p:sp>
      <p:sp>
        <p:nvSpPr>
          <p:cNvPr id="13" name="Rectangle 65"/>
          <p:cNvSpPr>
            <a:spLocks noChangeArrowheads="1"/>
          </p:cNvSpPr>
          <p:nvPr/>
        </p:nvSpPr>
        <p:spPr bwMode="auto">
          <a:xfrm>
            <a:off x="8855075" y="6561138"/>
            <a:ext cx="1189038" cy="228600"/>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defRPr/>
            </a:pPr>
            <a:r>
              <a:rPr lang="en-US" altLang="ja-JP" sz="800">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薬剤候補</a:t>
            </a:r>
          </a:p>
        </p:txBody>
      </p:sp>
      <p:sp>
        <p:nvSpPr>
          <p:cNvPr id="2078" name="AutoShape 92"/>
          <p:cNvSpPr>
            <a:spLocks noChangeArrowheads="1"/>
          </p:cNvSpPr>
          <p:nvPr/>
        </p:nvSpPr>
        <p:spPr bwMode="auto">
          <a:xfrm>
            <a:off x="8666162" y="1174502"/>
            <a:ext cx="1443038" cy="568325"/>
          </a:xfrm>
          <a:prstGeom prst="upArrowCallout">
            <a:avLst>
              <a:gd name="adj1" fmla="val 63948"/>
              <a:gd name="adj2" fmla="val 63936"/>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rPr>
              <a:t>Phase 1</a:t>
            </a:r>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を行うに値する</a:t>
            </a:r>
            <a:endParaRPr kumimoji="0"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薬剤候補の同定</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9" name="AutoShape 95"/>
          <p:cNvSpPr>
            <a:spLocks noChangeArrowheads="1"/>
          </p:cNvSpPr>
          <p:nvPr/>
        </p:nvSpPr>
        <p:spPr bwMode="auto">
          <a:xfrm>
            <a:off x="8670925" y="2057400"/>
            <a:ext cx="1443038" cy="558800"/>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rPr>
              <a:t>前臨床試験を実施するに値する薬剤候補化合物が作製されている</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（○年○月まで）</a:t>
            </a:r>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128"/>
          <p:cNvSpPr>
            <a:spLocks noChangeArrowheads="1"/>
          </p:cNvSpPr>
          <p:nvPr/>
        </p:nvSpPr>
        <p:spPr bwMode="auto">
          <a:xfrm>
            <a:off x="6132514" y="6561138"/>
            <a:ext cx="1273175" cy="228600"/>
          </a:xfrm>
          <a:prstGeom prst="rect">
            <a:avLst/>
          </a:prstGeom>
          <a:solidFill>
            <a:schemeClr val="accent3">
              <a:lumMod val="60000"/>
              <a:lumOff val="40000"/>
            </a:schemeClr>
          </a:solidFill>
          <a:ln w="9525">
            <a:solidFill>
              <a:srgbClr val="008000"/>
            </a:solidFill>
            <a:miter lim="800000"/>
            <a:headEnd/>
            <a:tailEnd/>
          </a:ln>
          <a:effectLst/>
        </p:spPr>
        <p:txBody>
          <a:bodyPr wrap="none" anchor="ctr"/>
          <a:lstStyle/>
          <a:p>
            <a:pPr>
              <a:defRPr/>
            </a:pPr>
            <a:r>
              <a:rPr lang="ja-JP" altLang="en-US" sz="800">
                <a:latin typeface="メイリオ" panose="020B0604030504040204" pitchFamily="50" charset="-128"/>
                <a:ea typeface="メイリオ" panose="020B0604030504040204" pitchFamily="50" charset="-128"/>
                <a:cs typeface="メイリオ" panose="020B0604030504040204" pitchFamily="50" charset="-128"/>
              </a:rPr>
              <a:t>薬剤耐性ＴＢ診断法</a:t>
            </a:r>
          </a:p>
        </p:txBody>
      </p:sp>
      <p:sp>
        <p:nvSpPr>
          <p:cNvPr id="2081" name="AutoShape 136"/>
          <p:cNvSpPr>
            <a:spLocks noChangeArrowheads="1"/>
          </p:cNvSpPr>
          <p:nvPr/>
        </p:nvSpPr>
        <p:spPr bwMode="auto">
          <a:xfrm>
            <a:off x="4987925" y="1174502"/>
            <a:ext cx="3549650" cy="568325"/>
          </a:xfrm>
          <a:prstGeom prst="upArrowCallout">
            <a:avLst>
              <a:gd name="adj1" fmla="val 102882"/>
              <a:gd name="adj2" fmla="val 10288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開発された診断法が、ザンビア国の結核診断ネットワークで</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採用される</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2" name="AutoShape 137"/>
          <p:cNvSpPr>
            <a:spLocks noChangeArrowheads="1"/>
          </p:cNvSpPr>
          <p:nvPr/>
        </p:nvSpPr>
        <p:spPr bwMode="auto">
          <a:xfrm>
            <a:off x="8605838" y="523627"/>
            <a:ext cx="1503363"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kumimoji="0" lang="ja-JP" altLang="en-US" sz="800">
                <a:latin typeface="メイリオ" panose="020B0604030504040204" pitchFamily="50" charset="-128"/>
                <a:ea typeface="メイリオ" panose="020B0604030504040204" pitchFamily="50" charset="-128"/>
                <a:cs typeface="メイリオ" panose="020B0604030504040204" pitchFamily="50" charset="-128"/>
              </a:rPr>
              <a:t>安価で副作用の少ない治療薬の開発によりトリパノソーマ症による死亡者の減少に資する</a:t>
            </a:r>
          </a:p>
        </p:txBody>
      </p:sp>
      <p:cxnSp>
        <p:nvCxnSpPr>
          <p:cNvPr id="36" name="直線コネクタ 35"/>
          <p:cNvCxnSpPr/>
          <p:nvPr/>
        </p:nvCxnSpPr>
        <p:spPr>
          <a:xfrm rot="5400000">
            <a:off x="8232776" y="4564063"/>
            <a:ext cx="3944937"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084" name="テキスト ボックス 45"/>
          <p:cNvSpPr txBox="1">
            <a:spLocks noChangeArrowheads="1"/>
          </p:cNvSpPr>
          <p:nvPr/>
        </p:nvSpPr>
        <p:spPr bwMode="auto">
          <a:xfrm>
            <a:off x="10131426" y="2370138"/>
            <a:ext cx="50847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100%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5" name="テキスト ボックス 46"/>
          <p:cNvSpPr txBox="1">
            <a:spLocks noChangeArrowheads="1"/>
          </p:cNvSpPr>
          <p:nvPr/>
        </p:nvSpPr>
        <p:spPr bwMode="auto">
          <a:xfrm>
            <a:off x="10137775" y="318293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80%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6" name="テキスト ボックス 47"/>
          <p:cNvSpPr txBox="1">
            <a:spLocks noChangeArrowheads="1"/>
          </p:cNvSpPr>
          <p:nvPr/>
        </p:nvSpPr>
        <p:spPr bwMode="auto">
          <a:xfrm>
            <a:off x="10148888" y="4019550"/>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60%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7" name="テキスト ボックス 48"/>
          <p:cNvSpPr txBox="1">
            <a:spLocks noChangeArrowheads="1"/>
          </p:cNvSpPr>
          <p:nvPr/>
        </p:nvSpPr>
        <p:spPr bwMode="auto">
          <a:xfrm>
            <a:off x="10144125" y="4695825"/>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40%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8" name="テキスト ボックス 49"/>
          <p:cNvSpPr txBox="1">
            <a:spLocks noChangeArrowheads="1"/>
          </p:cNvSpPr>
          <p:nvPr/>
        </p:nvSpPr>
        <p:spPr bwMode="auto">
          <a:xfrm>
            <a:off x="10152063" y="557688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20%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9" name="テキスト ボックス 50"/>
          <p:cNvSpPr txBox="1">
            <a:spLocks noChangeArrowheads="1"/>
          </p:cNvSpPr>
          <p:nvPr/>
        </p:nvSpPr>
        <p:spPr bwMode="auto">
          <a:xfrm>
            <a:off x="10152063" y="6369050"/>
            <a:ext cx="3706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上矢印 51"/>
          <p:cNvSpPr/>
          <p:nvPr/>
        </p:nvSpPr>
        <p:spPr>
          <a:xfrm>
            <a:off x="5265738" y="2628900"/>
            <a:ext cx="571500" cy="3881438"/>
          </a:xfrm>
          <a:prstGeom prst="upArrow">
            <a:avLst/>
          </a:prstGeom>
          <a:solidFill>
            <a:schemeClr val="tx2">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上矢印 52"/>
          <p:cNvSpPr/>
          <p:nvPr/>
        </p:nvSpPr>
        <p:spPr>
          <a:xfrm>
            <a:off x="6483350" y="2624139"/>
            <a:ext cx="571500" cy="3881437"/>
          </a:xfrm>
          <a:prstGeom prst="upArrow">
            <a:avLst/>
          </a:prstGeom>
          <a:solidFill>
            <a:schemeClr val="accent3">
              <a:lumMod val="60000"/>
              <a:lumOff val="40000"/>
            </a:schemeClr>
          </a:solidFill>
          <a:ln>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上矢印 53"/>
          <p:cNvSpPr/>
          <p:nvPr/>
        </p:nvSpPr>
        <p:spPr>
          <a:xfrm>
            <a:off x="7666038" y="2633664"/>
            <a:ext cx="571500" cy="3881437"/>
          </a:xfrm>
          <a:prstGeom prst="upArrow">
            <a:avLst/>
          </a:prstGeom>
          <a:solidFill>
            <a:schemeClr val="accent6">
              <a:lumMod val="60000"/>
              <a:lumOff val="40000"/>
            </a:schemeClr>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上矢印 54"/>
          <p:cNvSpPr/>
          <p:nvPr/>
        </p:nvSpPr>
        <p:spPr>
          <a:xfrm>
            <a:off x="9131300" y="2630489"/>
            <a:ext cx="571500" cy="3881437"/>
          </a:xfrm>
          <a:prstGeom prst="upArrow">
            <a:avLst/>
          </a:prstGeom>
          <a:solidFill>
            <a:schemeClr val="bg1"/>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AutoShape 132"/>
          <p:cNvSpPr>
            <a:spLocks noChangeArrowheads="1"/>
          </p:cNvSpPr>
          <p:nvPr/>
        </p:nvSpPr>
        <p:spPr bwMode="auto">
          <a:xfrm>
            <a:off x="7388226" y="4735889"/>
            <a:ext cx="1154113" cy="664367"/>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診断法開発に有用な臨床分離株の遺伝子データが取得されている（○年○月まで）</a:t>
            </a:r>
          </a:p>
        </p:txBody>
      </p:sp>
      <p:sp>
        <p:nvSpPr>
          <p:cNvPr id="73" name="AutoShape 133"/>
          <p:cNvSpPr>
            <a:spLocks noChangeArrowheads="1"/>
          </p:cNvSpPr>
          <p:nvPr/>
        </p:nvSpPr>
        <p:spPr bwMode="auto">
          <a:xfrm>
            <a:off x="7388226" y="5574090"/>
            <a:ext cx="1154113" cy="561634"/>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ＬＡＭＰ法による迅速遺伝子診断ツールが開発終了している（○年○月まで）</a:t>
            </a:r>
          </a:p>
        </p:txBody>
      </p:sp>
      <p:sp>
        <p:nvSpPr>
          <p:cNvPr id="74" name="正方形/長方形 73"/>
          <p:cNvSpPr>
            <a:spLocks noChangeArrowheads="1"/>
          </p:cNvSpPr>
          <p:nvPr/>
        </p:nvSpPr>
        <p:spPr bwMode="auto">
          <a:xfrm>
            <a:off x="9278939" y="3810001"/>
            <a:ext cx="268287" cy="2709863"/>
          </a:xfrm>
          <a:prstGeom prst="rect">
            <a:avLst/>
          </a:prstGeom>
          <a:gradFill rotWithShape="1">
            <a:gsLst>
              <a:gs pos="48000">
                <a:srgbClr val="80F549"/>
              </a:gs>
              <a:gs pos="100000">
                <a:schemeClr val="bg1"/>
              </a:gs>
            </a:gsLst>
            <a:lin ang="16200000"/>
          </a:gradFill>
          <a:ln>
            <a:noFill/>
          </a:ln>
          <a:effectLst>
            <a:outerShdw blurRad="40000" dist="23000" dir="5400000" rotWithShape="0">
              <a:srgbClr val="000000">
                <a:alpha val="34999"/>
              </a:srgbClr>
            </a:outerShdw>
          </a:effectLst>
        </p:spPr>
        <p:txBody>
          <a:bodyPr anchor="ctr"/>
          <a:lstStyle/>
          <a:p>
            <a:pPr algn="ctr">
              <a:defRPr/>
            </a:pPr>
            <a:endParaRPr lang="ja-JP" altLang="en-US" sz="800">
              <a:solidFill>
                <a:schemeClr val="l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7" name="AutoShape 83"/>
          <p:cNvSpPr>
            <a:spLocks noChangeArrowheads="1"/>
          </p:cNvSpPr>
          <p:nvPr/>
        </p:nvSpPr>
        <p:spPr bwMode="auto">
          <a:xfrm>
            <a:off x="8823325" y="4968460"/>
            <a:ext cx="1189038" cy="527465"/>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安全性評価の為の</a:t>
            </a:r>
            <a:r>
              <a:rPr lang="en-US" altLang="ja-JP" sz="800" i="1" dirty="0">
                <a:latin typeface="メイリオ" panose="020B0604030504040204" pitchFamily="50" charset="-128"/>
                <a:ea typeface="メイリオ" panose="020B0604030504040204" pitchFamily="50" charset="-128"/>
                <a:cs typeface="メイリオ" panose="020B0604030504040204" pitchFamily="50" charset="-128"/>
              </a:rPr>
              <a:t>in vitro</a:t>
            </a: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評価系が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確立している（○年○月まで）</a:t>
            </a:r>
          </a:p>
        </p:txBody>
      </p:sp>
      <p:sp>
        <p:nvSpPr>
          <p:cNvPr id="2098" name="AutoShape 96"/>
          <p:cNvSpPr>
            <a:spLocks noChangeArrowheads="1"/>
          </p:cNvSpPr>
          <p:nvPr/>
        </p:nvSpPr>
        <p:spPr bwMode="auto">
          <a:xfrm>
            <a:off x="8729663" y="5574091"/>
            <a:ext cx="1416050" cy="698122"/>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抗</a:t>
            </a:r>
            <a:r>
              <a:rPr lang="en-US" altLang="ja-JP" sz="800" dirty="0" err="1">
                <a:latin typeface="メイリオ" panose="020B0604030504040204" pitchFamily="50" charset="-128"/>
                <a:ea typeface="メイリオ" panose="020B0604030504040204" pitchFamily="50" charset="-128"/>
                <a:cs typeface="メイリオ" panose="020B0604030504040204" pitchFamily="50" charset="-128"/>
              </a:rPr>
              <a:t>Tryps</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活性を有するリード化合物を系統的に改変した化合物群が合成されている（○年○月まで）</a:t>
            </a:r>
          </a:p>
        </p:txBody>
      </p:sp>
      <p:sp>
        <p:nvSpPr>
          <p:cNvPr id="2099" name="AutoShape 81"/>
          <p:cNvSpPr>
            <a:spLocks noChangeArrowheads="1"/>
          </p:cNvSpPr>
          <p:nvPr/>
        </p:nvSpPr>
        <p:spPr bwMode="auto">
          <a:xfrm>
            <a:off x="5011738" y="5257801"/>
            <a:ext cx="1103312" cy="664368"/>
          </a:xfrm>
          <a:prstGeom prst="roundRect">
            <a:avLst>
              <a:gd name="adj" fmla="val 16667"/>
            </a:avLst>
          </a:prstGeom>
          <a:solidFill>
            <a:srgbClr val="95B3D7"/>
          </a:solidFill>
          <a:ln w="12700">
            <a:solidFill>
              <a:srgbClr val="3366FF"/>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ＬＡＭＰ法による迅速遺伝子診断ツールが開発終了している（○年○月まで）</a:t>
            </a:r>
          </a:p>
        </p:txBody>
      </p:sp>
      <p:sp>
        <p:nvSpPr>
          <p:cNvPr id="2100" name="AutoShape 84"/>
          <p:cNvSpPr>
            <a:spLocks noChangeArrowheads="1"/>
          </p:cNvSpPr>
          <p:nvPr/>
        </p:nvSpPr>
        <p:spPr bwMode="auto">
          <a:xfrm>
            <a:off x="8772526" y="4261097"/>
            <a:ext cx="1274763" cy="627478"/>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モデルマウスを用いた</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候補化合物の実験系が確立している（○年○月まで）</a:t>
            </a:r>
          </a:p>
        </p:txBody>
      </p:sp>
      <p:sp>
        <p:nvSpPr>
          <p:cNvPr id="83" name="AutoShape 124"/>
          <p:cNvSpPr>
            <a:spLocks noChangeArrowheads="1"/>
          </p:cNvSpPr>
          <p:nvPr/>
        </p:nvSpPr>
        <p:spPr bwMode="auto">
          <a:xfrm>
            <a:off x="4992688" y="4098507"/>
            <a:ext cx="1122362" cy="697459"/>
          </a:xfrm>
          <a:prstGeom prst="roundRect">
            <a:avLst>
              <a:gd name="adj" fmla="val 16667"/>
            </a:avLst>
          </a:prstGeom>
          <a:solidFill>
            <a:schemeClr val="accent1">
              <a:lumMod val="60000"/>
              <a:lumOff val="40000"/>
            </a:schemeClr>
          </a:solidFill>
          <a:ln w="12700" cap="flat" cmpd="sng" algn="ctr">
            <a:solidFill>
              <a:srgbClr val="3366FF"/>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既存検査法との比較により特異性および感受性が確認されている（○年○月まで）</a:t>
            </a:r>
          </a:p>
        </p:txBody>
      </p:sp>
      <p:cxnSp>
        <p:nvCxnSpPr>
          <p:cNvPr id="56" name="直線コネクタ 55"/>
          <p:cNvCxnSpPr/>
          <p:nvPr/>
        </p:nvCxnSpPr>
        <p:spPr>
          <a:xfrm>
            <a:off x="4937126" y="6527800"/>
            <a:ext cx="5268913"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8" name="AutoShape 134"/>
          <p:cNvSpPr>
            <a:spLocks noChangeArrowheads="1"/>
          </p:cNvSpPr>
          <p:nvPr/>
        </p:nvSpPr>
        <p:spPr bwMode="auto">
          <a:xfrm>
            <a:off x="7388226" y="3897689"/>
            <a:ext cx="1154113" cy="627479"/>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既存検査法との比較により特異性および感受性が確認されている（○年○月まで）</a:t>
            </a:r>
          </a:p>
        </p:txBody>
      </p:sp>
      <p:sp>
        <p:nvSpPr>
          <p:cNvPr id="2104" name="AutoShape 91"/>
          <p:cNvSpPr>
            <a:spLocks noChangeArrowheads="1"/>
          </p:cNvSpPr>
          <p:nvPr/>
        </p:nvSpPr>
        <p:spPr bwMode="auto">
          <a:xfrm>
            <a:off x="8789989" y="3657600"/>
            <a:ext cx="1273175" cy="457200"/>
          </a:xfrm>
          <a:prstGeom prst="roundRect">
            <a:avLst>
              <a:gd name="adj" fmla="val 16667"/>
            </a:avLst>
          </a:prstGeom>
          <a:solidFill>
            <a:srgbClr val="CCFFCC"/>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大量合成系が</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開発されている（○年○月まで）</a:t>
            </a:r>
          </a:p>
        </p:txBody>
      </p:sp>
      <p:sp>
        <p:nvSpPr>
          <p:cNvPr id="2105" name="AutoShape 135"/>
          <p:cNvSpPr>
            <a:spLocks noChangeArrowheads="1"/>
          </p:cNvSpPr>
          <p:nvPr/>
        </p:nvSpPr>
        <p:spPr bwMode="auto">
          <a:xfrm>
            <a:off x="8670925" y="2930773"/>
            <a:ext cx="1443038" cy="650627"/>
          </a:xfrm>
          <a:prstGeom prst="roundRect">
            <a:avLst>
              <a:gd name="adj" fmla="val 16667"/>
            </a:avLst>
          </a:prstGeom>
          <a:solidFill>
            <a:schemeClr val="bg1"/>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家畜レベルの大動物を用いて活性および安全性試験をクリアした最終候補化合物が選定されている（○年○月まで）</a:t>
            </a:r>
          </a:p>
        </p:txBody>
      </p:sp>
      <p:graphicFrame>
        <p:nvGraphicFramePr>
          <p:cNvPr id="19518" name="Group 62"/>
          <p:cNvGraphicFramePr>
            <a:graphicFrameLocks noGrp="1"/>
          </p:cNvGraphicFramePr>
          <p:nvPr/>
        </p:nvGraphicFramePr>
        <p:xfrm>
          <a:off x="1631951" y="2417763"/>
          <a:ext cx="3305175" cy="4367212"/>
        </p:xfrm>
        <a:graphic>
          <a:graphicData uri="http://schemas.openxmlformats.org/drawingml/2006/table">
            <a:tbl>
              <a:tblPr/>
              <a:tblGrid>
                <a:gridCol w="1139825">
                  <a:extLst>
                    <a:ext uri="{9D8B030D-6E8A-4147-A177-3AD203B41FA5}">
                      <a16:colId xmlns:a16="http://schemas.microsoft.com/office/drawing/2014/main" val="20000"/>
                    </a:ext>
                  </a:extLst>
                </a:gridCol>
                <a:gridCol w="2165350">
                  <a:extLst>
                    <a:ext uri="{9D8B030D-6E8A-4147-A177-3AD203B41FA5}">
                      <a16:colId xmlns:a16="http://schemas.microsoft.com/office/drawing/2014/main" val="20001"/>
                    </a:ext>
                  </a:extLst>
                </a:gridCol>
              </a:tblGrid>
              <a:tr h="64012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迅速診断法の導入により</a:t>
                      </a:r>
                      <a:r>
                        <a:rPr kumimoji="1" lang="ja-JP" altLang="ja-JP"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喫緊の地球規模課題である結核およびトリパノソーマ症の拡大•蔓延対策が可能と</a:t>
                      </a:r>
                      <a:r>
                        <a:rPr kumimoji="1" lang="ja-JP" altLang="en-US" sz="800" kern="120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なり</a:t>
                      </a:r>
                      <a:r>
                        <a:rPr lang="ja-JP" altLang="en-US" sz="800" dirty="0">
                          <a:effectLst/>
                          <a:latin typeface="メイリオ" panose="020B0604030504040204" pitchFamily="50" charset="-128"/>
                          <a:ea typeface="メイリオ" panose="020B0604030504040204" pitchFamily="50" charset="-128"/>
                          <a:cs typeface="メイリオ" panose="020B0604030504040204" pitchFamily="50" charset="-128"/>
                        </a:rPr>
                        <a:t>、ザンビアを訪れる邦人の感染リスクを低減できる。</a:t>
                      </a: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2006">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科学技術の発展</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結核およびトリパノソーマ症診断用</a:t>
                      </a: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LAMP</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法の乾燥キット化法の開発は、当該感染症のみならず、他の感染症の検査技術の向上につながる</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59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結核検体（喀痰、尿）バンク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結核菌株バンク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トリパノソーマ症検体（ヒト血液、動物血液、ツェツェバエ）バンク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トリパノソーマ株バンク</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69329">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国際的に活躍可能な若手研究者の育成（国際会議への指導力、レビュー付きジャーナルへの論文掲載など）</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5074">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結核検体収集ネットワークの構築完了</a:t>
                      </a: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トリパノソーマ症検体収集、検査ネットワークの構築完了</a:t>
                      </a: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8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成果物（提言書、論文、プログラム、マニュアル、データなど）</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カウンターパートを筆頭著者とする</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レビュー付論文</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lang="en-US" altLang="ja-JP" sz="800" dirty="0">
                          <a:latin typeface="メイリオ" panose="020B0604030504040204" pitchFamily="50" charset="-128"/>
                          <a:ea typeface="メイリオ" panose="020B0604030504040204" pitchFamily="50" charset="-128"/>
                          <a:cs typeface="メイリオ" panose="020B0604030504040204" pitchFamily="50" charset="-128"/>
                        </a:rPr>
                        <a:t>•BCL3</a:t>
                      </a: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結核ラボ使用マニュアル</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r>
                        <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多剤耐性結核の頻度に関するデータ</a:t>
                      </a: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129" name="AutoShape 131"/>
          <p:cNvSpPr>
            <a:spLocks noChangeArrowheads="1"/>
          </p:cNvSpPr>
          <p:nvPr/>
        </p:nvSpPr>
        <p:spPr bwMode="auto">
          <a:xfrm>
            <a:off x="6165851" y="3722141"/>
            <a:ext cx="1179513" cy="697459"/>
          </a:xfrm>
          <a:prstGeom prst="roundRect">
            <a:avLst>
              <a:gd name="adj" fmla="val 16667"/>
            </a:avLst>
          </a:prstGeom>
          <a:solidFill>
            <a:srgbClr val="C3D69B"/>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既存検査法との比較により特異性および感受性が確認されている（○年○月まで）</a:t>
            </a:r>
          </a:p>
        </p:txBody>
      </p:sp>
      <p:sp>
        <p:nvSpPr>
          <p:cNvPr id="46" name="AutoShape 129"/>
          <p:cNvSpPr>
            <a:spLocks noChangeArrowheads="1"/>
          </p:cNvSpPr>
          <p:nvPr/>
        </p:nvSpPr>
        <p:spPr bwMode="auto">
          <a:xfrm>
            <a:off x="6165851" y="5574091"/>
            <a:ext cx="1179513" cy="664368"/>
          </a:xfrm>
          <a:prstGeom prst="roundRect">
            <a:avLst>
              <a:gd name="adj" fmla="val 16667"/>
            </a:avLst>
          </a:prstGeom>
          <a:solidFill>
            <a:schemeClr val="accent3">
              <a:lumMod val="60000"/>
              <a:lumOff val="40000"/>
            </a:schemeClr>
          </a:solidFill>
          <a:ln w="12700" cap="flat" cmpd="sng" algn="ctr">
            <a:solidFill>
              <a:srgbClr val="008000"/>
            </a:solidFill>
            <a:prstDash val="solid"/>
            <a:round/>
            <a:headEnd type="none" w="med" len="med"/>
            <a:tailEnd type="none" w="med" len="med"/>
          </a:ln>
          <a:effectLst/>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遺伝子データに基づいた薬剤耐性菌の試験法が開発終了している（○年○月まで）</a:t>
            </a:r>
          </a:p>
        </p:txBody>
      </p:sp>
      <p:sp>
        <p:nvSpPr>
          <p:cNvPr id="47" name="AutoShape 123"/>
          <p:cNvSpPr>
            <a:spLocks noChangeArrowheads="1"/>
          </p:cNvSpPr>
          <p:nvPr/>
        </p:nvSpPr>
        <p:spPr bwMode="auto">
          <a:xfrm>
            <a:off x="6165851" y="4593432"/>
            <a:ext cx="1179513" cy="664368"/>
          </a:xfrm>
          <a:prstGeom prst="roundRect">
            <a:avLst>
              <a:gd name="adj" fmla="val 16667"/>
            </a:avLst>
          </a:prstGeom>
          <a:solidFill>
            <a:schemeClr val="accent3">
              <a:lumMod val="60000"/>
              <a:lumOff val="40000"/>
            </a:schemeClr>
          </a:solidFill>
          <a:ln w="12700">
            <a:solidFill>
              <a:srgbClr val="008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診断法開発に有用な臨床分離株の遺伝子データが取得されている（○年○月まで）</a:t>
            </a:r>
          </a:p>
        </p:txBody>
      </p:sp>
      <p:sp>
        <p:nvSpPr>
          <p:cNvPr id="48" name="AutoShape 130"/>
          <p:cNvSpPr>
            <a:spLocks noChangeArrowheads="1"/>
          </p:cNvSpPr>
          <p:nvPr/>
        </p:nvSpPr>
        <p:spPr bwMode="auto">
          <a:xfrm>
            <a:off x="4992688" y="3048000"/>
            <a:ext cx="3549650" cy="533400"/>
          </a:xfrm>
          <a:prstGeom prst="roundRect">
            <a:avLst>
              <a:gd name="adj" fmla="val 16667"/>
            </a:avLst>
          </a:prstGeom>
          <a:solidFill>
            <a:schemeClr val="accent2">
              <a:lumMod val="40000"/>
              <a:lumOff val="60000"/>
            </a:schemeClr>
          </a:solidFill>
          <a:ln w="12700">
            <a:solidFill>
              <a:srgbClr val="FF0000"/>
            </a:solidFill>
            <a:round/>
            <a:headEnd/>
            <a:tailEnd/>
          </a:ln>
        </p:spPr>
        <p:txBody>
          <a:bodyPr anchor="ctr"/>
          <a:lstStyle/>
          <a:p>
            <a:pPr algn="ctr">
              <a:defRPr/>
            </a:pPr>
            <a:r>
              <a:rPr lang="ja-JP" altLang="en-US" sz="800" dirty="0">
                <a:latin typeface="メイリオ" panose="020B0604030504040204" pitchFamily="50" charset="-128"/>
                <a:ea typeface="メイリオ" panose="020B0604030504040204" pitchFamily="50" charset="-128"/>
                <a:cs typeface="メイリオ" panose="020B0604030504040204" pitchFamily="50" charset="-128"/>
              </a:rPr>
              <a:t>協力機関でのトライアルにより、診断法の実用性が確認終了している（○年○月まで）</a:t>
            </a:r>
          </a:p>
        </p:txBody>
      </p:sp>
      <p:sp>
        <p:nvSpPr>
          <p:cNvPr id="44" name="Text Box 118"/>
          <p:cNvSpPr txBox="1">
            <a:spLocks noChangeArrowheads="1"/>
          </p:cNvSpPr>
          <p:nvPr/>
        </p:nvSpPr>
        <p:spPr bwMode="auto">
          <a:xfrm>
            <a:off x="1627032" y="44750"/>
            <a:ext cx="328917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800" b="1"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成果目標シート（作成例）</a:t>
            </a:r>
          </a:p>
        </p:txBody>
      </p:sp>
      <p:sp>
        <p:nvSpPr>
          <p:cNvPr id="2" name="正方形/長方形 1"/>
          <p:cNvSpPr/>
          <p:nvPr/>
        </p:nvSpPr>
        <p:spPr>
          <a:xfrm>
            <a:off x="1627033" y="2127588"/>
            <a:ext cx="3322067" cy="2425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日本への貢献・研究成果</a:t>
            </a:r>
          </a:p>
        </p:txBody>
      </p:sp>
    </p:spTree>
    <p:extLst>
      <p:ext uri="{BB962C8B-B14F-4D97-AF65-F5344CB8AC3E}">
        <p14:creationId xmlns:p14="http://schemas.microsoft.com/office/powerpoint/2010/main" val="15564928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ext Box 118"/>
          <p:cNvSpPr txBox="1">
            <a:spLocks noChangeArrowheads="1"/>
          </p:cNvSpPr>
          <p:nvPr/>
        </p:nvSpPr>
        <p:spPr bwMode="auto">
          <a:xfrm>
            <a:off x="1839302" y="6306721"/>
            <a:ext cx="5826736" cy="215444"/>
          </a:xfrm>
          <a:prstGeom prst="rect">
            <a:avLst/>
          </a:prstGeom>
          <a:solidFill>
            <a:schemeClr val="bg1"/>
          </a:solidFill>
          <a:ln>
            <a:noFill/>
          </a:ln>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endParaRPr lang="ja-JP" altLang="en-US" sz="80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458" name="Group 2"/>
          <p:cNvGraphicFramePr>
            <a:graphicFrameLocks noGrp="1"/>
          </p:cNvGraphicFramePr>
          <p:nvPr>
            <p:extLst>
              <p:ext uri="{D42A27DB-BD31-4B8C-83A1-F6EECF244321}">
                <p14:modId xmlns:p14="http://schemas.microsoft.com/office/powerpoint/2010/main" val="1299003140"/>
              </p:ext>
            </p:extLst>
          </p:nvPr>
        </p:nvGraphicFramePr>
        <p:xfrm>
          <a:off x="1631950" y="297044"/>
          <a:ext cx="3305174" cy="1793694"/>
        </p:xfrm>
        <a:graphic>
          <a:graphicData uri="http://schemas.openxmlformats.org/drawingml/2006/table">
            <a:tbl>
              <a:tblPr/>
              <a:tblGrid>
                <a:gridCol w="948117">
                  <a:extLst>
                    <a:ext uri="{9D8B030D-6E8A-4147-A177-3AD203B41FA5}">
                      <a16:colId xmlns:a16="http://schemas.microsoft.com/office/drawing/2014/main" val="20000"/>
                    </a:ext>
                  </a:extLst>
                </a:gridCol>
                <a:gridCol w="2357057">
                  <a:extLst>
                    <a:ext uri="{9D8B030D-6E8A-4147-A177-3AD203B41FA5}">
                      <a16:colId xmlns:a16="http://schemas.microsoft.com/office/drawing/2014/main" val="20001"/>
                    </a:ext>
                  </a:extLst>
                </a:gridCol>
              </a:tblGrid>
              <a:tr h="36580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研究課題名</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研究代表者名</a:t>
                      </a:r>
                      <a:b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b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（所属機関）</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127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研究期間</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2863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相手国名</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93244">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ja-JP" altLang="en-US"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主要相手国研究機関</a:t>
                      </a:r>
                      <a:r>
                        <a:rPr kumimoji="1" lang="en-US" altLang="ja-JP" sz="800" b="0" i="0" u="none" strike="noStrike" cap="none" normalizeH="0" baseline="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 </a:t>
                      </a:r>
                    </a:p>
                  </a:txBody>
                  <a:tcPr marT="45726" marB="45726"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1" lang="en-US" altLang="ja-JP" sz="800" b="0" i="0" u="none" strike="noStrike" cap="none" normalizeH="0" baseline="0" dirty="0">
                        <a:ln>
                          <a:noFill/>
                        </a:ln>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6" marB="45726"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bl>
          </a:graphicData>
        </a:graphic>
      </p:graphicFrame>
      <p:sp>
        <p:nvSpPr>
          <p:cNvPr id="2071" name="AutoShape 3"/>
          <p:cNvSpPr>
            <a:spLocks noChangeArrowheads="1"/>
          </p:cNvSpPr>
          <p:nvPr/>
        </p:nvSpPr>
        <p:spPr bwMode="auto">
          <a:xfrm>
            <a:off x="4992688" y="2077244"/>
            <a:ext cx="3549650" cy="538956"/>
          </a:xfrm>
          <a:prstGeom prst="roundRect">
            <a:avLst>
              <a:gd name="adj" fmla="val 16667"/>
            </a:avLst>
          </a:prstGeom>
          <a:solidFill>
            <a:srgbClr val="CCFFCC"/>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Rectangle 4"/>
          <p:cNvSpPr>
            <a:spLocks noChangeArrowheads="1"/>
          </p:cNvSpPr>
          <p:nvPr/>
        </p:nvSpPr>
        <p:spPr bwMode="auto">
          <a:xfrm>
            <a:off x="5087938" y="6569075"/>
            <a:ext cx="933450" cy="228600"/>
          </a:xfrm>
          <a:prstGeom prst="rect">
            <a:avLst/>
          </a:prstGeom>
          <a:solidFill>
            <a:schemeClr val="tx2">
              <a:lumMod val="40000"/>
              <a:lumOff val="60000"/>
            </a:schemeClr>
          </a:solidFill>
          <a:ln w="9525">
            <a:solidFill>
              <a:schemeClr val="tx1"/>
            </a:solidFill>
            <a:miter lim="800000"/>
            <a:headEnd/>
            <a:tailEnd/>
          </a:ln>
          <a:effectLst/>
        </p:spPr>
        <p:txBody>
          <a:bodyPr wrap="none" anchor="ctr"/>
          <a:lstStyle/>
          <a:p>
            <a:pP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3" name="Rectangle 5"/>
          <p:cNvSpPr>
            <a:spLocks noChangeArrowheads="1"/>
          </p:cNvSpPr>
          <p:nvPr/>
        </p:nvSpPr>
        <p:spPr bwMode="auto">
          <a:xfrm>
            <a:off x="7524750" y="6561138"/>
            <a:ext cx="1017588" cy="228600"/>
          </a:xfrm>
          <a:prstGeom prst="rect">
            <a:avLst/>
          </a:prstGeom>
          <a:solidFill>
            <a:srgbClr val="FFCC66"/>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4" name="AutoShape 7"/>
          <p:cNvSpPr>
            <a:spLocks noChangeArrowheads="1"/>
          </p:cNvSpPr>
          <p:nvPr/>
        </p:nvSpPr>
        <p:spPr bwMode="auto">
          <a:xfrm>
            <a:off x="4987925" y="523627"/>
            <a:ext cx="3549650"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5" name="Rectangle 31"/>
          <p:cNvSpPr>
            <a:spLocks noChangeArrowheads="1"/>
          </p:cNvSpPr>
          <p:nvPr/>
        </p:nvSpPr>
        <p:spPr bwMode="auto">
          <a:xfrm>
            <a:off x="4987926" y="1781969"/>
            <a:ext cx="5121275" cy="228600"/>
          </a:xfrm>
          <a:prstGeom prst="rect">
            <a:avLst/>
          </a:prstGeom>
          <a:solidFill>
            <a:srgbClr val="FF9900"/>
          </a:solidFill>
          <a:ln w="9525">
            <a:solidFill>
              <a:srgbClr val="FF99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プロジェクト目標</a:t>
            </a:r>
          </a:p>
        </p:txBody>
      </p:sp>
      <p:sp>
        <p:nvSpPr>
          <p:cNvPr id="2076" name="Rectangle 32"/>
          <p:cNvSpPr>
            <a:spLocks noChangeArrowheads="1"/>
          </p:cNvSpPr>
          <p:nvPr/>
        </p:nvSpPr>
        <p:spPr bwMode="auto">
          <a:xfrm>
            <a:off x="4987925" y="271214"/>
            <a:ext cx="5116512" cy="228600"/>
          </a:xfrm>
          <a:prstGeom prst="rect">
            <a:avLst/>
          </a:prstGeom>
          <a:solidFill>
            <a:srgbClr val="FF6600"/>
          </a:solidFill>
          <a:ln w="9525">
            <a:solidFill>
              <a:srgbClr val="FF6600"/>
            </a:solidFill>
            <a:miter lim="800000"/>
            <a:headEnd/>
            <a:tailEnd/>
          </a:ln>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r>
              <a:rPr lang="ja-JP" altLang="en-US" sz="800" b="1">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上位目標</a:t>
            </a:r>
          </a:p>
        </p:txBody>
      </p:sp>
      <p:sp>
        <p:nvSpPr>
          <p:cNvPr id="13" name="Rectangle 65"/>
          <p:cNvSpPr>
            <a:spLocks noChangeArrowheads="1"/>
          </p:cNvSpPr>
          <p:nvPr/>
        </p:nvSpPr>
        <p:spPr bwMode="auto">
          <a:xfrm>
            <a:off x="8855075" y="6561138"/>
            <a:ext cx="1189038" cy="228600"/>
          </a:xfrm>
          <a:prstGeom prst="rect">
            <a:avLst/>
          </a:prstGeom>
          <a:solidFill>
            <a:schemeClr val="accent5">
              <a:lumMod val="40000"/>
              <a:lumOff val="60000"/>
            </a:schemeClr>
          </a:solidFill>
          <a:ln w="9525">
            <a:solidFill>
              <a:schemeClr val="tx1"/>
            </a:solidFill>
            <a:miter lim="800000"/>
            <a:headEnd/>
            <a:tailEnd/>
          </a:ln>
          <a:effectLst/>
        </p:spPr>
        <p:txBody>
          <a:bodyPr wrap="none" anchor="ctr"/>
          <a:lstStyle/>
          <a:p>
            <a:pP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8" name="AutoShape 92"/>
          <p:cNvSpPr>
            <a:spLocks noChangeArrowheads="1"/>
          </p:cNvSpPr>
          <p:nvPr/>
        </p:nvSpPr>
        <p:spPr bwMode="auto">
          <a:xfrm>
            <a:off x="8666162" y="1174502"/>
            <a:ext cx="1443038" cy="568325"/>
          </a:xfrm>
          <a:prstGeom prst="upArrowCallout">
            <a:avLst>
              <a:gd name="adj1" fmla="val 63948"/>
              <a:gd name="adj2" fmla="val 63936"/>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79" name="AutoShape 95"/>
          <p:cNvSpPr>
            <a:spLocks noChangeArrowheads="1"/>
          </p:cNvSpPr>
          <p:nvPr/>
        </p:nvSpPr>
        <p:spPr bwMode="auto">
          <a:xfrm>
            <a:off x="8670925" y="2057400"/>
            <a:ext cx="1443038" cy="558800"/>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3" name="Rectangle 128"/>
          <p:cNvSpPr>
            <a:spLocks noChangeArrowheads="1"/>
          </p:cNvSpPr>
          <p:nvPr/>
        </p:nvSpPr>
        <p:spPr bwMode="auto">
          <a:xfrm>
            <a:off x="6132514" y="6561138"/>
            <a:ext cx="1273175" cy="228600"/>
          </a:xfrm>
          <a:prstGeom prst="rect">
            <a:avLst/>
          </a:prstGeom>
          <a:solidFill>
            <a:schemeClr val="accent3">
              <a:lumMod val="60000"/>
              <a:lumOff val="40000"/>
            </a:schemeClr>
          </a:solidFill>
          <a:ln w="9525">
            <a:solidFill>
              <a:srgbClr val="008000"/>
            </a:solidFill>
            <a:miter lim="800000"/>
            <a:headEnd/>
            <a:tailEnd/>
          </a:ln>
          <a:effectLst/>
        </p:spPr>
        <p:txBody>
          <a:bodyPr wrap="none" anchor="ctr"/>
          <a:lstStyle/>
          <a:p>
            <a:pP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1" name="AutoShape 136"/>
          <p:cNvSpPr>
            <a:spLocks noChangeArrowheads="1"/>
          </p:cNvSpPr>
          <p:nvPr/>
        </p:nvSpPr>
        <p:spPr bwMode="auto">
          <a:xfrm>
            <a:off x="4987925" y="1174502"/>
            <a:ext cx="3549650" cy="568325"/>
          </a:xfrm>
          <a:prstGeom prst="upArrowCallout">
            <a:avLst>
              <a:gd name="adj1" fmla="val 102882"/>
              <a:gd name="adj2" fmla="val 102882"/>
              <a:gd name="adj3" fmla="val 16667"/>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2" name="AutoShape 137"/>
          <p:cNvSpPr>
            <a:spLocks noChangeArrowheads="1"/>
          </p:cNvSpPr>
          <p:nvPr/>
        </p:nvSpPr>
        <p:spPr bwMode="auto">
          <a:xfrm>
            <a:off x="8605838" y="523627"/>
            <a:ext cx="1503363" cy="650875"/>
          </a:xfrm>
          <a:prstGeom prst="roundRect">
            <a:avLst>
              <a:gd name="adj" fmla="val 16667"/>
            </a:avLst>
          </a:prstGeom>
          <a:solidFill>
            <a:schemeClr val="bg1"/>
          </a:solidFill>
          <a:ln w="9525">
            <a:solidFill>
              <a:schemeClr val="tx1"/>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kumimoji="0"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36" name="直線コネクタ 35"/>
          <p:cNvCxnSpPr/>
          <p:nvPr/>
        </p:nvCxnSpPr>
        <p:spPr>
          <a:xfrm rot="5400000">
            <a:off x="8232776" y="4564063"/>
            <a:ext cx="3944937"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2084" name="テキスト ボックス 45"/>
          <p:cNvSpPr txBox="1">
            <a:spLocks noChangeArrowheads="1"/>
          </p:cNvSpPr>
          <p:nvPr/>
        </p:nvSpPr>
        <p:spPr bwMode="auto">
          <a:xfrm>
            <a:off x="10131426" y="2370138"/>
            <a:ext cx="50847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100%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5" name="テキスト ボックス 46"/>
          <p:cNvSpPr txBox="1">
            <a:spLocks noChangeArrowheads="1"/>
          </p:cNvSpPr>
          <p:nvPr/>
        </p:nvSpPr>
        <p:spPr bwMode="auto">
          <a:xfrm>
            <a:off x="10137775" y="318293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80%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6" name="テキスト ボックス 47"/>
          <p:cNvSpPr txBox="1">
            <a:spLocks noChangeArrowheads="1"/>
          </p:cNvSpPr>
          <p:nvPr/>
        </p:nvSpPr>
        <p:spPr bwMode="auto">
          <a:xfrm>
            <a:off x="10148888" y="4019550"/>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60%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7" name="テキスト ボックス 48"/>
          <p:cNvSpPr txBox="1">
            <a:spLocks noChangeArrowheads="1"/>
          </p:cNvSpPr>
          <p:nvPr/>
        </p:nvSpPr>
        <p:spPr bwMode="auto">
          <a:xfrm>
            <a:off x="10144125" y="4695825"/>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40%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8" name="テキスト ボックス 49"/>
          <p:cNvSpPr txBox="1">
            <a:spLocks noChangeArrowheads="1"/>
          </p:cNvSpPr>
          <p:nvPr/>
        </p:nvSpPr>
        <p:spPr bwMode="auto">
          <a:xfrm>
            <a:off x="10152063" y="5576888"/>
            <a:ext cx="43954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20%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89" name="テキスト ボックス 50"/>
          <p:cNvSpPr txBox="1">
            <a:spLocks noChangeArrowheads="1"/>
          </p:cNvSpPr>
          <p:nvPr/>
        </p:nvSpPr>
        <p:spPr bwMode="auto">
          <a:xfrm>
            <a:off x="10152063" y="6369050"/>
            <a:ext cx="37061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r>
              <a:rPr lang="en-US" altLang="ja-JP" sz="800" b="1">
                <a:latin typeface="メイリオ" panose="020B0604030504040204" pitchFamily="50" charset="-128"/>
                <a:ea typeface="メイリオ" panose="020B0604030504040204" pitchFamily="50" charset="-128"/>
                <a:cs typeface="メイリオ" panose="020B0604030504040204" pitchFamily="50" charset="-128"/>
              </a:rPr>
              <a:t>0%</a:t>
            </a:r>
            <a:endParaRPr lang="ja-JP" altLang="en-US" sz="800" b="1">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2" name="上矢印 51"/>
          <p:cNvSpPr/>
          <p:nvPr/>
        </p:nvSpPr>
        <p:spPr>
          <a:xfrm>
            <a:off x="5265738" y="2628900"/>
            <a:ext cx="571500" cy="3881438"/>
          </a:xfrm>
          <a:prstGeom prst="upArrow">
            <a:avLst/>
          </a:prstGeom>
          <a:solidFill>
            <a:schemeClr val="tx2">
              <a:lumMod val="40000"/>
              <a:lumOff val="60000"/>
            </a:schemeClr>
          </a:solidFill>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3" name="上矢印 52"/>
          <p:cNvSpPr/>
          <p:nvPr/>
        </p:nvSpPr>
        <p:spPr>
          <a:xfrm>
            <a:off x="6483350" y="2624139"/>
            <a:ext cx="571500" cy="3881437"/>
          </a:xfrm>
          <a:prstGeom prst="upArrow">
            <a:avLst/>
          </a:prstGeom>
          <a:solidFill>
            <a:schemeClr val="accent3">
              <a:lumMod val="60000"/>
              <a:lumOff val="40000"/>
            </a:schemeClr>
          </a:solidFill>
          <a:ln>
            <a:solidFill>
              <a:schemeClr val="accent3">
                <a:lumMod val="75000"/>
              </a:schemeClr>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4" name="上矢印 53"/>
          <p:cNvSpPr/>
          <p:nvPr/>
        </p:nvSpPr>
        <p:spPr>
          <a:xfrm>
            <a:off x="7666038" y="2633664"/>
            <a:ext cx="571500" cy="3881437"/>
          </a:xfrm>
          <a:prstGeom prst="upArrow">
            <a:avLst/>
          </a:prstGeom>
          <a:solidFill>
            <a:schemeClr val="accent6">
              <a:lumMod val="60000"/>
              <a:lumOff val="40000"/>
            </a:schemeClr>
          </a:solidFill>
          <a:ln>
            <a:solidFill>
              <a:srgbClr val="FF66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5" name="上矢印 54"/>
          <p:cNvSpPr/>
          <p:nvPr/>
        </p:nvSpPr>
        <p:spPr>
          <a:xfrm>
            <a:off x="9131300" y="2630489"/>
            <a:ext cx="571500" cy="3881437"/>
          </a:xfrm>
          <a:prstGeom prst="upArrow">
            <a:avLst/>
          </a:prstGeom>
          <a:solidFill>
            <a:schemeClr val="bg1"/>
          </a:solidFill>
          <a:ln>
            <a:solidFill>
              <a:srgbClr val="008000"/>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ja-JP" altLang="en-US" sz="80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2" name="AutoShape 132"/>
          <p:cNvSpPr>
            <a:spLocks noChangeArrowheads="1"/>
          </p:cNvSpPr>
          <p:nvPr/>
        </p:nvSpPr>
        <p:spPr bwMode="auto">
          <a:xfrm>
            <a:off x="7388226" y="47358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AutoShape 133"/>
          <p:cNvSpPr>
            <a:spLocks noChangeArrowheads="1"/>
          </p:cNvSpPr>
          <p:nvPr/>
        </p:nvSpPr>
        <p:spPr bwMode="auto">
          <a:xfrm>
            <a:off x="7388226" y="55740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正方形/長方形 73"/>
          <p:cNvSpPr>
            <a:spLocks noChangeArrowheads="1"/>
          </p:cNvSpPr>
          <p:nvPr/>
        </p:nvSpPr>
        <p:spPr bwMode="auto">
          <a:xfrm>
            <a:off x="9278939" y="3810001"/>
            <a:ext cx="268287" cy="2709863"/>
          </a:xfrm>
          <a:prstGeom prst="rect">
            <a:avLst/>
          </a:prstGeom>
          <a:gradFill rotWithShape="1">
            <a:gsLst>
              <a:gs pos="48000">
                <a:srgbClr val="80F549"/>
              </a:gs>
              <a:gs pos="100000">
                <a:schemeClr val="bg1"/>
              </a:gs>
            </a:gsLst>
            <a:lin ang="16200000"/>
          </a:gradFill>
          <a:ln>
            <a:noFill/>
          </a:ln>
          <a:effectLst>
            <a:outerShdw blurRad="40000" dist="23000" dir="5400000" rotWithShape="0">
              <a:srgbClr val="000000">
                <a:alpha val="34999"/>
              </a:srgbClr>
            </a:outerShdw>
          </a:effectLst>
        </p:spPr>
        <p:txBody>
          <a:bodyPr anchor="ctr"/>
          <a:lstStyle/>
          <a:p>
            <a:pPr algn="ctr">
              <a:defRPr/>
            </a:pPr>
            <a:endParaRPr lang="ja-JP" altLang="en-US" sz="800">
              <a:solidFill>
                <a:schemeClr val="lt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7" name="AutoShape 83"/>
          <p:cNvSpPr>
            <a:spLocks noChangeArrowheads="1"/>
          </p:cNvSpPr>
          <p:nvPr/>
        </p:nvSpPr>
        <p:spPr bwMode="auto">
          <a:xfrm>
            <a:off x="8823325" y="5114925"/>
            <a:ext cx="1189038" cy="3810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8" name="AutoShape 96"/>
          <p:cNvSpPr>
            <a:spLocks noChangeArrowheads="1"/>
          </p:cNvSpPr>
          <p:nvPr/>
        </p:nvSpPr>
        <p:spPr bwMode="auto">
          <a:xfrm>
            <a:off x="8729663" y="5685044"/>
            <a:ext cx="1416050" cy="487156"/>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099" name="AutoShape 81"/>
          <p:cNvSpPr>
            <a:spLocks noChangeArrowheads="1"/>
          </p:cNvSpPr>
          <p:nvPr/>
        </p:nvSpPr>
        <p:spPr bwMode="auto">
          <a:xfrm>
            <a:off x="5011738" y="5257801"/>
            <a:ext cx="1103312" cy="531813"/>
          </a:xfrm>
          <a:prstGeom prst="roundRect">
            <a:avLst>
              <a:gd name="adj" fmla="val 16667"/>
            </a:avLst>
          </a:prstGeom>
          <a:solidFill>
            <a:srgbClr val="95B3D7"/>
          </a:solidFill>
          <a:ln w="12700">
            <a:solidFill>
              <a:srgbClr val="3366FF"/>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0" name="AutoShape 84"/>
          <p:cNvSpPr>
            <a:spLocks noChangeArrowheads="1"/>
          </p:cNvSpPr>
          <p:nvPr/>
        </p:nvSpPr>
        <p:spPr bwMode="auto">
          <a:xfrm>
            <a:off x="8772526" y="4376738"/>
            <a:ext cx="1274763" cy="457200"/>
          </a:xfrm>
          <a:prstGeom prst="roundRect">
            <a:avLst>
              <a:gd name="adj" fmla="val 16667"/>
            </a:avLst>
          </a:prstGeom>
          <a:solidFill>
            <a:srgbClr val="80F549"/>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3" name="AutoShape 124"/>
          <p:cNvSpPr>
            <a:spLocks noChangeArrowheads="1"/>
          </p:cNvSpPr>
          <p:nvPr/>
        </p:nvSpPr>
        <p:spPr bwMode="auto">
          <a:xfrm>
            <a:off x="4992688" y="4262438"/>
            <a:ext cx="1122362" cy="533528"/>
          </a:xfrm>
          <a:prstGeom prst="roundRect">
            <a:avLst>
              <a:gd name="adj" fmla="val 16667"/>
            </a:avLst>
          </a:prstGeom>
          <a:solidFill>
            <a:schemeClr val="accent1">
              <a:lumMod val="60000"/>
              <a:lumOff val="40000"/>
            </a:schemeClr>
          </a:solidFill>
          <a:ln w="12700" cap="flat" cmpd="sng" algn="ctr">
            <a:solidFill>
              <a:srgbClr val="3366FF"/>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6" name="直線コネクタ 55"/>
          <p:cNvCxnSpPr/>
          <p:nvPr/>
        </p:nvCxnSpPr>
        <p:spPr>
          <a:xfrm>
            <a:off x="4937126" y="6527800"/>
            <a:ext cx="5268913" cy="1588"/>
          </a:xfrm>
          <a:prstGeom prst="line">
            <a:avLst/>
          </a:prstGeom>
          <a:ln>
            <a:solidFill>
              <a:srgbClr val="000000"/>
            </a:solidFill>
          </a:ln>
          <a:effectLst/>
        </p:spPr>
        <p:style>
          <a:lnRef idx="2">
            <a:schemeClr val="accent1"/>
          </a:lnRef>
          <a:fillRef idx="0">
            <a:schemeClr val="accent1"/>
          </a:fillRef>
          <a:effectRef idx="1">
            <a:schemeClr val="accent1"/>
          </a:effectRef>
          <a:fontRef idx="minor">
            <a:schemeClr val="tx1"/>
          </a:fontRef>
        </p:style>
      </p:cxnSp>
      <p:sp>
        <p:nvSpPr>
          <p:cNvPr id="58" name="AutoShape 134"/>
          <p:cNvSpPr>
            <a:spLocks noChangeArrowheads="1"/>
          </p:cNvSpPr>
          <p:nvPr/>
        </p:nvSpPr>
        <p:spPr bwMode="auto">
          <a:xfrm>
            <a:off x="7388226" y="3897690"/>
            <a:ext cx="1154113" cy="521910"/>
          </a:xfrm>
          <a:prstGeom prst="roundRect">
            <a:avLst>
              <a:gd name="adj" fmla="val 16667"/>
            </a:avLst>
          </a:prstGeom>
          <a:solidFill>
            <a:schemeClr val="accent6">
              <a:lumMod val="60000"/>
              <a:lumOff val="40000"/>
            </a:schemeClr>
          </a:solidFill>
          <a:ln w="12700" cap="flat" cmpd="sng" algn="ctr">
            <a:solidFill>
              <a:srgbClr val="FF66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4" name="AutoShape 91"/>
          <p:cNvSpPr>
            <a:spLocks noChangeArrowheads="1"/>
          </p:cNvSpPr>
          <p:nvPr/>
        </p:nvSpPr>
        <p:spPr bwMode="auto">
          <a:xfrm>
            <a:off x="8789989" y="3810000"/>
            <a:ext cx="1273175" cy="304800"/>
          </a:xfrm>
          <a:prstGeom prst="roundRect">
            <a:avLst>
              <a:gd name="adj" fmla="val 16667"/>
            </a:avLst>
          </a:prstGeom>
          <a:solidFill>
            <a:srgbClr val="CCFFCC"/>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05" name="AutoShape 135"/>
          <p:cNvSpPr>
            <a:spLocks noChangeArrowheads="1"/>
          </p:cNvSpPr>
          <p:nvPr/>
        </p:nvSpPr>
        <p:spPr bwMode="auto">
          <a:xfrm>
            <a:off x="8670925" y="3048000"/>
            <a:ext cx="1443038" cy="533400"/>
          </a:xfrm>
          <a:prstGeom prst="roundRect">
            <a:avLst>
              <a:gd name="adj" fmla="val 16667"/>
            </a:avLst>
          </a:prstGeom>
          <a:solidFill>
            <a:schemeClr val="bg1"/>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19518" name="Group 62"/>
          <p:cNvGraphicFramePr>
            <a:graphicFrameLocks noGrp="1"/>
          </p:cNvGraphicFramePr>
          <p:nvPr>
            <p:extLst>
              <p:ext uri="{D42A27DB-BD31-4B8C-83A1-F6EECF244321}">
                <p14:modId xmlns:p14="http://schemas.microsoft.com/office/powerpoint/2010/main" val="3138179193"/>
              </p:ext>
            </p:extLst>
          </p:nvPr>
        </p:nvGraphicFramePr>
        <p:xfrm>
          <a:off x="1631951" y="2417763"/>
          <a:ext cx="3305175" cy="4367212"/>
        </p:xfrm>
        <a:graphic>
          <a:graphicData uri="http://schemas.openxmlformats.org/drawingml/2006/table">
            <a:tbl>
              <a:tblPr/>
              <a:tblGrid>
                <a:gridCol w="1139825">
                  <a:extLst>
                    <a:ext uri="{9D8B030D-6E8A-4147-A177-3AD203B41FA5}">
                      <a16:colId xmlns:a16="http://schemas.microsoft.com/office/drawing/2014/main" val="20000"/>
                    </a:ext>
                  </a:extLst>
                </a:gridCol>
                <a:gridCol w="2165350">
                  <a:extLst>
                    <a:ext uri="{9D8B030D-6E8A-4147-A177-3AD203B41FA5}">
                      <a16:colId xmlns:a16="http://schemas.microsoft.com/office/drawing/2014/main" val="20001"/>
                    </a:ext>
                  </a:extLst>
                </a:gridCol>
              </a:tblGrid>
              <a:tr h="64012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日本政府、社会、産業への貢献</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652006">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科学技術の発展</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859593">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知財の獲得、国際標準化の推進、生物資源へのアクセス等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969329">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世界で活躍できる日本人人材の育成</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pPr>
                      <a:endParaRPr kumimoji="1" lang="en-US" altLang="ja-JP"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45074">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技術及び人的ネットワークの構築</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endPar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701087">
                <a:tc>
                  <a:txBody>
                    <a:bodyPr/>
                    <a:lstStyle/>
                    <a:p>
                      <a:pPr marL="0" marR="0" lvl="0" indent="0" algn="l" defTabSz="914400" rtl="0" eaLnBrk="1" fontAlgn="base" latinLnBrk="0" hangingPunct="1">
                        <a:lnSpc>
                          <a:spcPct val="100000"/>
                        </a:lnSpc>
                        <a:spcBef>
                          <a:spcPct val="20000"/>
                        </a:spcBef>
                        <a:spcAft>
                          <a:spcPct val="0"/>
                        </a:spcAft>
                        <a:buClrTx/>
                        <a:buSzTx/>
                        <a:buFont typeface="Arial" charset="0"/>
                        <a:buNone/>
                        <a:tabLst/>
                      </a:pPr>
                      <a:r>
                        <a:rPr kumimoji="1" lang="ja-JP" altLang="en-US" sz="800" b="0" i="0" u="none" strike="noStrike" cap="none" normalizeH="0" baseline="0" dirty="0">
                          <a:ln>
                            <a:noFill/>
                          </a:ln>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rPr>
                        <a:t>成果物（提言書、論文、プログラム、マニュアル、データなど）</a:t>
                      </a:r>
                    </a:p>
                  </a:txBody>
                  <a:tcPr marT="45723" marB="45723" horzOverflow="overflow">
                    <a:lnL w="127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87313" marR="0" lvl="0" indent="-87313" algn="l" defTabSz="914400" rtl="0" eaLnBrk="1" fontAlgn="base" latinLnBrk="0" hangingPunct="1">
                        <a:lnSpc>
                          <a:spcPct val="100000"/>
                        </a:lnSpc>
                        <a:spcBef>
                          <a:spcPct val="20000"/>
                        </a:spcBef>
                        <a:spcAft>
                          <a:spcPct val="0"/>
                        </a:spcAft>
                        <a:buClrTx/>
                        <a:buSzTx/>
                        <a:buFont typeface="Arial" charset="0"/>
                        <a:buNone/>
                        <a:tabLst/>
                        <a:defRPr/>
                      </a:pPr>
                      <a:endParaRPr lang="en-US" altLang="ja-JP" sz="800" dirty="0">
                        <a:latin typeface="メイリオ" panose="020B0604030504040204" pitchFamily="50" charset="-128"/>
                        <a:ea typeface="メイリオ" panose="020B0604030504040204" pitchFamily="50" charset="-128"/>
                        <a:cs typeface="メイリオ" panose="020B0604030504040204" pitchFamily="50" charset="-128"/>
                      </a:endParaRPr>
                    </a:p>
                  </a:txBody>
                  <a:tcPr marT="45723" marB="45723" horzOverflow="overflow">
                    <a:lnL w="381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129" name="AutoShape 131"/>
          <p:cNvSpPr>
            <a:spLocks noChangeArrowheads="1"/>
          </p:cNvSpPr>
          <p:nvPr/>
        </p:nvSpPr>
        <p:spPr bwMode="auto">
          <a:xfrm>
            <a:off x="6165851" y="3897690"/>
            <a:ext cx="1179513" cy="521910"/>
          </a:xfrm>
          <a:prstGeom prst="roundRect">
            <a:avLst>
              <a:gd name="adj" fmla="val 16667"/>
            </a:avLst>
          </a:prstGeom>
          <a:solidFill>
            <a:srgbClr val="C3D69B"/>
          </a:solidFill>
          <a:ln w="12700">
            <a:solidFill>
              <a:srgbClr val="008000"/>
            </a:solidFill>
            <a:round/>
            <a:headEnd/>
            <a:tailEnd/>
          </a:ln>
        </p:spPr>
        <p:txBody>
          <a:bodyPr anchor="ctr"/>
          <a:lstStyle>
            <a:lvl1pPr eaLnBrk="0" hangingPunct="0">
              <a:defRPr kumimoji="1">
                <a:solidFill>
                  <a:schemeClr val="tx1"/>
                </a:solidFill>
                <a:latin typeface="Arial" panose="020B0604020202020204" pitchFamily="34" charset="0"/>
                <a:ea typeface="ＭＳ Ｐゴシック" panose="020B0600070205080204" pitchFamily="50" charset="-128"/>
              </a:defRPr>
            </a:lvl1pPr>
            <a:lvl2pPr marL="742950" indent="-285750" eaLnBrk="0" hangingPunct="0">
              <a:defRPr kumimoji="1">
                <a:solidFill>
                  <a:schemeClr val="tx1"/>
                </a:solidFill>
                <a:latin typeface="Arial" panose="020B0604020202020204" pitchFamily="34" charset="0"/>
                <a:ea typeface="ＭＳ Ｐゴシック" panose="020B0600070205080204" pitchFamily="50" charset="-128"/>
              </a:defRPr>
            </a:lvl2pPr>
            <a:lvl3pPr marL="1143000" indent="-228600" eaLnBrk="0" hangingPunct="0">
              <a:defRPr kumimoji="1">
                <a:solidFill>
                  <a:schemeClr val="tx1"/>
                </a:solidFill>
                <a:latin typeface="Arial" panose="020B0604020202020204" pitchFamily="34" charset="0"/>
                <a:ea typeface="ＭＳ Ｐゴシック" panose="020B0600070205080204" pitchFamily="50" charset="-128"/>
              </a:defRPr>
            </a:lvl3pPr>
            <a:lvl4pPr marL="1600200" indent="-228600" eaLnBrk="0" hangingPunct="0">
              <a:defRPr kumimoji="1">
                <a:solidFill>
                  <a:schemeClr val="tx1"/>
                </a:solidFill>
                <a:latin typeface="Arial" panose="020B0604020202020204" pitchFamily="34" charset="0"/>
                <a:ea typeface="ＭＳ Ｐゴシック" panose="020B0600070205080204" pitchFamily="50" charset="-128"/>
              </a:defRPr>
            </a:lvl4pPr>
            <a:lvl5pPr marL="2057400" indent="-228600" eaLnBrk="0" hangingPunct="0">
              <a:defRPr kumimoji="1">
                <a:solidFill>
                  <a:schemeClr val="tx1"/>
                </a:solidFill>
                <a:latin typeface="Arial" panose="020B0604020202020204" pitchFamily="34" charset="0"/>
                <a:ea typeface="ＭＳ Ｐゴシック" panose="020B0600070205080204" pitchFamily="50" charset="-128"/>
              </a:defRPr>
            </a:lvl5pPr>
            <a:lvl6pPr marL="25146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6pPr>
            <a:lvl7pPr marL="29718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7pPr>
            <a:lvl8pPr marL="34290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8pPr>
            <a:lvl9pPr marL="3886200" indent="-228600" defTabSz="457200" eaLnBrk="0" fontAlgn="base" hangingPunct="0">
              <a:spcBef>
                <a:spcPct val="0"/>
              </a:spcBef>
              <a:spcAft>
                <a:spcPct val="0"/>
              </a:spcAft>
              <a:defRPr kumimoji="1">
                <a:solidFill>
                  <a:schemeClr val="tx1"/>
                </a:solidFill>
                <a:latin typeface="Arial" panose="020B0604020202020204" pitchFamily="34" charset="0"/>
                <a:ea typeface="ＭＳ Ｐゴシック" panose="020B0600070205080204" pitchFamily="50" charset="-128"/>
              </a:defRPr>
            </a:lvl9pPr>
          </a:lstStyle>
          <a:p>
            <a:pPr algn="ctr" eaLnBrk="1" hangingPunct="1"/>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6" name="AutoShape 129"/>
          <p:cNvSpPr>
            <a:spLocks noChangeArrowheads="1"/>
          </p:cNvSpPr>
          <p:nvPr/>
        </p:nvSpPr>
        <p:spPr bwMode="auto">
          <a:xfrm>
            <a:off x="6165851" y="5574091"/>
            <a:ext cx="1179513" cy="513973"/>
          </a:xfrm>
          <a:prstGeom prst="roundRect">
            <a:avLst>
              <a:gd name="adj" fmla="val 16667"/>
            </a:avLst>
          </a:prstGeom>
          <a:solidFill>
            <a:schemeClr val="accent3">
              <a:lumMod val="60000"/>
              <a:lumOff val="40000"/>
            </a:schemeClr>
          </a:solidFill>
          <a:ln w="12700" cap="flat" cmpd="sng" algn="ctr">
            <a:solidFill>
              <a:srgbClr val="008000"/>
            </a:solidFill>
            <a:prstDash val="solid"/>
            <a:round/>
            <a:headEnd type="none" w="med" len="med"/>
            <a:tailEnd type="none" w="med" len="med"/>
          </a:ln>
          <a:effectLst/>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7" name="AutoShape 123"/>
          <p:cNvSpPr>
            <a:spLocks noChangeArrowheads="1"/>
          </p:cNvSpPr>
          <p:nvPr/>
        </p:nvSpPr>
        <p:spPr bwMode="auto">
          <a:xfrm>
            <a:off x="6165851" y="4735890"/>
            <a:ext cx="1179513" cy="521910"/>
          </a:xfrm>
          <a:prstGeom prst="roundRect">
            <a:avLst>
              <a:gd name="adj" fmla="val 16667"/>
            </a:avLst>
          </a:prstGeom>
          <a:solidFill>
            <a:schemeClr val="accent3">
              <a:lumMod val="60000"/>
              <a:lumOff val="40000"/>
            </a:schemeClr>
          </a:solidFill>
          <a:ln w="12700">
            <a:solidFill>
              <a:srgbClr val="008000"/>
            </a:solidFill>
            <a:round/>
            <a:headEnd/>
            <a:tailEnd/>
          </a:ln>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8" name="AutoShape 130"/>
          <p:cNvSpPr>
            <a:spLocks noChangeArrowheads="1"/>
          </p:cNvSpPr>
          <p:nvPr/>
        </p:nvSpPr>
        <p:spPr bwMode="auto">
          <a:xfrm>
            <a:off x="4992688" y="3048000"/>
            <a:ext cx="3549650" cy="533400"/>
          </a:xfrm>
          <a:prstGeom prst="roundRect">
            <a:avLst>
              <a:gd name="adj" fmla="val 16667"/>
            </a:avLst>
          </a:prstGeom>
          <a:solidFill>
            <a:schemeClr val="accent2">
              <a:lumMod val="40000"/>
              <a:lumOff val="60000"/>
            </a:schemeClr>
          </a:solidFill>
          <a:ln w="12700">
            <a:solidFill>
              <a:srgbClr val="FF0000"/>
            </a:solidFill>
            <a:round/>
            <a:headEnd/>
            <a:tailEnd/>
          </a:ln>
        </p:spPr>
        <p:txBody>
          <a:bodyPr anchor="ctr"/>
          <a:lstStyle/>
          <a:p>
            <a:pPr algn="ctr">
              <a:defRPr/>
            </a:pPr>
            <a:endParaRPr lang="ja-JP" altLang="en-US" sz="8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Text Box 118"/>
          <p:cNvSpPr txBox="1">
            <a:spLocks noChangeArrowheads="1"/>
          </p:cNvSpPr>
          <p:nvPr/>
        </p:nvSpPr>
        <p:spPr bwMode="auto">
          <a:xfrm>
            <a:off x="1627032" y="44750"/>
            <a:ext cx="3289178"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spcBef>
                <a:spcPct val="50000"/>
              </a:spcBef>
            </a:pPr>
            <a:r>
              <a:rPr lang="en-US" altLang="ja-JP" sz="800" b="1" dirty="0">
                <a:latin typeface="メイリオ" panose="020B0604030504040204" pitchFamily="50" charset="-128"/>
                <a:ea typeface="メイリオ" panose="020B0604030504040204" pitchFamily="50" charset="-128"/>
                <a:cs typeface="メイリオ" panose="020B0604030504040204" pitchFamily="50" charset="-128"/>
              </a:rPr>
              <a:t>AMED</a:t>
            </a:r>
            <a:r>
              <a:rPr lang="ja-JP" altLang="en-US" sz="800" b="1" dirty="0">
                <a:latin typeface="メイリオ" panose="020B0604030504040204" pitchFamily="50" charset="-128"/>
                <a:ea typeface="メイリオ" panose="020B0604030504040204" pitchFamily="50" charset="-128"/>
                <a:cs typeface="メイリオ" panose="020B0604030504040204" pitchFamily="50" charset="-128"/>
              </a:rPr>
              <a:t>成果目標シート</a:t>
            </a:r>
          </a:p>
        </p:txBody>
      </p:sp>
      <p:sp>
        <p:nvSpPr>
          <p:cNvPr id="2" name="正方形/長方形 1"/>
          <p:cNvSpPr/>
          <p:nvPr/>
        </p:nvSpPr>
        <p:spPr>
          <a:xfrm>
            <a:off x="1627033" y="2127588"/>
            <a:ext cx="3322067" cy="24255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日本への貢献・研究成果</a:t>
            </a:r>
          </a:p>
        </p:txBody>
      </p:sp>
    </p:spTree>
    <p:extLst>
      <p:ext uri="{BB962C8B-B14F-4D97-AF65-F5344CB8AC3E}">
        <p14:creationId xmlns:p14="http://schemas.microsoft.com/office/powerpoint/2010/main" val="320921950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1747</Words>
  <Application>Microsoft Office PowerPoint</Application>
  <PresentationFormat>ワイド画面</PresentationFormat>
  <Paragraphs>179</Paragraphs>
  <Slides>3</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3</vt:i4>
      </vt:variant>
    </vt:vector>
  </HeadingPairs>
  <TitlesOfParts>
    <vt:vector size="8" baseType="lpstr">
      <vt:lpstr>メイリオ</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2024-08-08T08:23:29Z</dcterms:created>
  <dcterms:modified xsi:type="dcterms:W3CDTF">2024-08-08T08:23:35Z</dcterms:modified>
</cp:coreProperties>
</file>