
<file path=[Content_Types].xml><?xml version="1.0" encoding="utf-8"?>
<Types xmlns="http://schemas.openxmlformats.org/package/2006/content-types">
  <Default ContentType="application/vnd.openxmlformats-officedocument.wordprocessingml.document" Extension="docx"/>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9"/>
  </p:notesMasterIdLst>
  <p:handoutMasterIdLst>
    <p:handoutMasterId r:id="rId20"/>
  </p:handoutMasterIdLst>
  <p:sldIdLst>
    <p:sldId id="256" r:id="rId2"/>
    <p:sldId id="1448" r:id="rId3"/>
    <p:sldId id="1421" r:id="rId4"/>
    <p:sldId id="1422" r:id="rId5"/>
    <p:sldId id="1423" r:id="rId6"/>
    <p:sldId id="1424" r:id="rId7"/>
    <p:sldId id="1425" r:id="rId8"/>
    <p:sldId id="1426" r:id="rId9"/>
    <p:sldId id="1427" r:id="rId10"/>
    <p:sldId id="1428" r:id="rId11"/>
    <p:sldId id="1430" r:id="rId12"/>
    <p:sldId id="1444" r:id="rId13"/>
    <p:sldId id="1443" r:id="rId14"/>
    <p:sldId id="1442" r:id="rId15"/>
    <p:sldId id="1441" r:id="rId16"/>
    <p:sldId id="1440" r:id="rId17"/>
    <p:sldId id="1429"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98" userDrawn="1">
          <p15:clr>
            <a:srgbClr val="A4A3A4"/>
          </p15:clr>
        </p15:guide>
        <p15:guide id="2" pos="20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0070C0"/>
    <a:srgbClr val="4472C4"/>
    <a:srgbClr val="8AA7DA"/>
    <a:srgbClr val="129FDA"/>
    <a:srgbClr val="8BA3C7"/>
    <a:srgbClr val="DEEAF7"/>
    <a:srgbClr val="3F3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946" y="77"/>
      </p:cViewPr>
      <p:guideLst>
        <p:guide orient="horz" pos="3498"/>
        <p:guide pos="204"/>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notesMasters/notesMaster1.xml" Type="http://schemas.openxmlformats.org/officeDocument/2006/relationships/notesMaster"/><Relationship Id="rId2" Target="slides/slide1.xml" Type="http://schemas.openxmlformats.org/officeDocument/2006/relationships/slide"/><Relationship Id="rId20" Target="handoutMasters/handoutMaster1.xml" Type="http://schemas.openxmlformats.org/officeDocument/2006/relationships/handoutMaster"/><Relationship Id="rId21" Target="commentAuthors.xml" Type="http://schemas.openxmlformats.org/officeDocument/2006/relationships/commentAuthors"/><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2236" tIns="46118" rIns="92236" bIns="46118" rtlCol="0"/>
          <a:lstStyle>
            <a:lvl1pPr algn="r">
              <a:defRPr sz="1200"/>
            </a:lvl1pPr>
          </a:lstStyle>
          <a:p>
            <a:fld id="{AE6968F3-382A-499D-8063-456E687A9D41}" type="datetimeFigureOut">
              <a:rPr kumimoji="1" lang="ja-JP" altLang="en-US" smtClean="0"/>
              <a:t>2025/1/20</a:t>
            </a:fld>
            <a:endParaRPr kumimoji="1" lang="ja-JP" altLang="en-US"/>
          </a:p>
        </p:txBody>
      </p:sp>
      <p:sp>
        <p:nvSpPr>
          <p:cNvPr id="4" name="フッター プレースホルダー 3"/>
          <p:cNvSpPr>
            <a:spLocks noGrp="1"/>
          </p:cNvSpPr>
          <p:nvPr>
            <p:ph type="ftr" sz="quarter" idx="2"/>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2236" tIns="46118" rIns="92236" bIns="46118" rtlCol="0" anchor="b"/>
          <a:lstStyle>
            <a:lvl1pPr algn="r">
              <a:defRPr sz="1200"/>
            </a:lvl1pPr>
          </a:lstStyle>
          <a:p>
            <a:fld id="{C9EE8521-CDBA-4ED8-8ECA-E9236EE6E704}" type="slidenum">
              <a:rPr kumimoji="1" lang="ja-JP" altLang="en-US" smtClean="0"/>
              <a:t>‹#›</a:t>
            </a:fld>
            <a:endParaRPr kumimoji="1" lang="ja-JP" altLang="en-US"/>
          </a:p>
        </p:txBody>
      </p:sp>
    </p:spTree>
    <p:extLst>
      <p:ext uri="{BB962C8B-B14F-4D97-AF65-F5344CB8AC3E}">
        <p14:creationId xmlns:p14="http://schemas.microsoft.com/office/powerpoint/2010/main" val="262280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36" tIns="46118" rIns="92236" bIns="46118" rtlCol="0"/>
          <a:lstStyle>
            <a:lvl1pPr algn="r">
              <a:defRPr sz="1200"/>
            </a:lvl1pPr>
          </a:lstStyle>
          <a:p>
            <a:fld id="{DE458645-C24C-4E33-A0B7-7088337D768C}" type="datetimeFigureOut">
              <a:rPr kumimoji="1" lang="ja-JP" altLang="en-US" smtClean="0"/>
              <a:t>2025/1/20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36" tIns="46118" rIns="92236" bIns="46118" rtlCol="0" anchor="b"/>
          <a:lstStyle>
            <a:lvl1pPr algn="r">
              <a:defRPr sz="1200"/>
            </a:lvl1pPr>
          </a:lstStyle>
          <a:p>
            <a:fld id="{21A22938-FBBD-4697-9886-610DFE12F0C0}" type="slidenum">
              <a:rPr kumimoji="1" lang="ja-JP" altLang="en-US" smtClean="0"/>
              <a:t>‹#›</a:t>
            </a:fld>
            <a:endParaRPr kumimoji="1" lang="ja-JP" altLang="en-US"/>
          </a:p>
        </p:txBody>
      </p:sp>
    </p:spTree>
    <p:extLst>
      <p:ext uri="{BB962C8B-B14F-4D97-AF65-F5344CB8AC3E}">
        <p14:creationId xmlns:p14="http://schemas.microsoft.com/office/powerpoint/2010/main" val="22685322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1A22938-FBBD-4697-9886-610DFE12F0C0}" type="slidenum">
              <a:rPr kumimoji="1" lang="ja-JP" altLang="en-US" smtClean="0"/>
              <a:t>13</a:t>
            </a:fld>
            <a:endParaRPr kumimoji="1" lang="ja-JP" altLang="en-US"/>
          </a:p>
        </p:txBody>
      </p:sp>
    </p:spTree>
    <p:extLst>
      <p:ext uri="{BB962C8B-B14F-4D97-AF65-F5344CB8AC3E}">
        <p14:creationId xmlns:p14="http://schemas.microsoft.com/office/powerpoint/2010/main" val="371283036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D82AF772-E739-4CCD-B951-3D0086C64721}" type="slidenum">
              <a:rPr kumimoji="1" lang="ja-JP" altLang="en-US" smtClean="0"/>
              <a:t>‹#›</a:t>
            </a:fld>
            <a:endParaRPr kumimoji="1" lang="ja-JP" altLang="en-US"/>
          </a:p>
        </p:txBody>
      </p:sp>
      <p:cxnSp>
        <p:nvCxnSpPr>
          <p:cNvPr id="8" name="直線コネクタ 7"/>
          <p:cNvCxnSpPr/>
          <p:nvPr userDrawn="1"/>
        </p:nvCxnSpPr>
        <p:spPr>
          <a:xfrm>
            <a:off x="716555" y="3439623"/>
            <a:ext cx="8066087" cy="0"/>
          </a:xfrm>
          <a:prstGeom prst="line">
            <a:avLst/>
          </a:prstGeom>
          <a:ln w="63500" cmpd="thinThick">
            <a:solidFill>
              <a:srgbClr val="8F9BB5"/>
            </a:solidFill>
          </a:ln>
        </p:spPr>
        <p:style>
          <a:lnRef idx="3">
            <a:schemeClr val="accent5"/>
          </a:lnRef>
          <a:fillRef idx="0">
            <a:schemeClr val="accent5"/>
          </a:fillRef>
          <a:effectRef idx="2">
            <a:schemeClr val="accent5"/>
          </a:effectRef>
          <a:fontRef idx="minor">
            <a:schemeClr val="tx1"/>
          </a:fontRef>
        </p:style>
      </p:cxnSp>
      <p:sp>
        <p:nvSpPr>
          <p:cNvPr id="4" name="正方形/長方形 3"/>
          <p:cNvSpPr/>
          <p:nvPr userDrawn="1"/>
        </p:nvSpPr>
        <p:spPr>
          <a:xfrm>
            <a:off x="351692" y="6314147"/>
            <a:ext cx="5711483" cy="2244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06799504"/>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2160" userDrawn="1">
          <p15:clr>
            <a:srgbClr val="FBAE40"/>
          </p15:clr>
        </p15:guide>
        <p15:guide id="3" pos="453" userDrawn="1">
          <p15:clr>
            <a:srgbClr val="FBAE40"/>
          </p15:clr>
        </p15:guide>
        <p15:guide id="5" orient="horz" pos="406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ページタイトル下線ありバージョン">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33230" y="421396"/>
            <a:ext cx="7886700" cy="798976"/>
          </a:xfrm>
          <a:prstGeom prst="rect">
            <a:avLst/>
          </a:prstGeom>
        </p:spPr>
        <p:txBody>
          <a:bodyPr/>
          <a:lstStyle/>
          <a:p>
            <a:r>
              <a:rPr kumimoji="1" lang="ja-JP" altLang="en-US"/>
              <a:t>マスター タイトルの書式設定</a:t>
            </a:r>
            <a:br>
              <a:rPr kumimoji="1" lang="en-US" altLang="ja-JP"/>
            </a:br>
            <a:r>
              <a:rPr lang="en-US" altLang="ja-JP"/>
              <a:t>HGM</a:t>
            </a:r>
            <a:r>
              <a:rPr lang="ja-JP" altLang="en-US"/>
              <a:t>ゴシック</a:t>
            </a:r>
            <a:r>
              <a:rPr lang="en-US" altLang="ja-JP"/>
              <a:t>M</a:t>
            </a:r>
            <a:r>
              <a:rPr lang="ja-JP" altLang="en-US"/>
              <a:t>　サイズは</a:t>
            </a:r>
            <a:r>
              <a:rPr lang="en-US" altLang="ja-JP"/>
              <a:t>24PT</a:t>
            </a:r>
            <a:endParaRPr kumimoji="1" lang="ja-JP" altLang="en-US"/>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a:t>
            </a:fld>
            <a:endParaRPr lang="ja-JP" altLang="en-US"/>
          </a:p>
        </p:txBody>
      </p:sp>
      <p:cxnSp>
        <p:nvCxnSpPr>
          <p:cNvPr id="4" name="直線コネクタ 3"/>
          <p:cNvCxnSpPr/>
          <p:nvPr userDrawn="1"/>
        </p:nvCxnSpPr>
        <p:spPr>
          <a:xfrm>
            <a:off x="395288" y="1220372"/>
            <a:ext cx="8389937" cy="0"/>
          </a:xfrm>
          <a:prstGeom prst="line">
            <a:avLst/>
          </a:prstGeom>
          <a:ln w="63500" cmpd="thinThick">
            <a:solidFill>
              <a:srgbClr val="8F9BB5"/>
            </a:solidFill>
          </a:ln>
        </p:spPr>
        <p:style>
          <a:lnRef idx="3">
            <a:schemeClr val="accent5"/>
          </a:lnRef>
          <a:fillRef idx="0">
            <a:schemeClr val="accent5"/>
          </a:fillRef>
          <a:effectRef idx="2">
            <a:schemeClr val="accent5"/>
          </a:effectRef>
          <a:fontRef idx="minor">
            <a:schemeClr val="tx1"/>
          </a:fontRef>
        </p:style>
      </p:cxnSp>
      <p:sp>
        <p:nvSpPr>
          <p:cNvPr id="5" name="Text Placeholder 2"/>
          <p:cNvSpPr>
            <a:spLocks noGrp="1"/>
          </p:cNvSpPr>
          <p:nvPr>
            <p:ph idx="1"/>
          </p:nvPr>
        </p:nvSpPr>
        <p:spPr>
          <a:xfrm>
            <a:off x="395288" y="1505582"/>
            <a:ext cx="8353424" cy="467172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Tree>
    <p:extLst>
      <p:ext uri="{BB962C8B-B14F-4D97-AF65-F5344CB8AC3E}">
        <p14:creationId xmlns:p14="http://schemas.microsoft.com/office/powerpoint/2010/main" val="4240575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ページタイトル下線なしバージョン">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95288" y="379194"/>
            <a:ext cx="7886700" cy="774358"/>
          </a:xfrm>
          <a:prstGeom prst="rect">
            <a:avLst/>
          </a:prstGeom>
        </p:spPr>
        <p:txBody>
          <a:bodyPr/>
          <a:lstStyle/>
          <a:p>
            <a:r>
              <a:rPr lang="ja-JP" altLang="en-US"/>
              <a:t>マスター タイトルの書式設定（下線なしバージョン）</a:t>
            </a:r>
            <a:br>
              <a:rPr lang="en-US" altLang="ja-JP"/>
            </a:br>
            <a:r>
              <a:rPr lang="en-US" altLang="ja-JP"/>
              <a:t>HGM</a:t>
            </a:r>
            <a:r>
              <a:rPr lang="ja-JP" altLang="en-US"/>
              <a:t>ゴシック</a:t>
            </a:r>
            <a:r>
              <a:rPr lang="en-US" altLang="ja-JP"/>
              <a:t>M</a:t>
            </a:r>
            <a:r>
              <a:rPr lang="ja-JP" altLang="en-US"/>
              <a:t>　サイズは</a:t>
            </a:r>
            <a:r>
              <a:rPr lang="en-US" altLang="ja-JP"/>
              <a:t>24PT</a:t>
            </a:r>
            <a:endParaRPr kumimoji="1" lang="ja-JP" altLang="en-US"/>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a:t>
            </a:fld>
            <a:endParaRPr lang="ja-JP" altLang="en-US"/>
          </a:p>
        </p:txBody>
      </p:sp>
      <p:sp>
        <p:nvSpPr>
          <p:cNvPr id="5" name="Text Placeholder 2"/>
          <p:cNvSpPr>
            <a:spLocks noGrp="1"/>
          </p:cNvSpPr>
          <p:nvPr>
            <p:ph idx="1"/>
          </p:nvPr>
        </p:nvSpPr>
        <p:spPr>
          <a:xfrm>
            <a:off x="395288" y="1505582"/>
            <a:ext cx="8353424" cy="467172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Tree>
    <p:extLst>
      <p:ext uri="{BB962C8B-B14F-4D97-AF65-F5344CB8AC3E}">
        <p14:creationId xmlns:p14="http://schemas.microsoft.com/office/powerpoint/2010/main" val="152489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891423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theme/theme1.xml" Type="http://schemas.openxmlformats.org/officeDocument/2006/relationships/theme"/><Relationship Id="rId6" Target="../media/image1.jpeg" Type="http://schemas.openxmlformats.org/officeDocument/2006/relationships/imag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959537" y="345387"/>
            <a:ext cx="823105" cy="827530"/>
          </a:xfrm>
          <a:prstGeom prst="rect">
            <a:avLst/>
          </a:prstGeom>
        </p:spPr>
      </p:pic>
      <p:sp>
        <p:nvSpPr>
          <p:cNvPr id="2" name="スライド番号プレースホルダー 1"/>
          <p:cNvSpPr>
            <a:spLocks noGrp="1"/>
          </p:cNvSpPr>
          <p:nvPr>
            <p:ph type="sldNum" sz="quarter" idx="4"/>
          </p:nvPr>
        </p:nvSpPr>
        <p:spPr>
          <a:xfrm>
            <a:off x="6930837" y="6418421"/>
            <a:ext cx="2057400" cy="365125"/>
          </a:xfrm>
          <a:prstGeom prst="rect">
            <a:avLst/>
          </a:prstGeom>
        </p:spPr>
        <p:txBody>
          <a:bodyPr vert="horz" lIns="91440" tIns="45720" rIns="91440" bIns="45720" rtlCol="0" anchor="ctr"/>
          <a:lstStyle>
            <a:lvl1pPr algn="r">
              <a:defRPr sz="1600">
                <a:solidFill>
                  <a:schemeClr val="tx1"/>
                </a:solidFill>
              </a:defRPr>
            </a:lvl1pPr>
          </a:lstStyle>
          <a:p>
            <a:fld id="{02E94863-59CC-4E9A-971D-6BEE8B0ADDF9}" type="slidenum">
              <a:rPr lang="ja-JP" altLang="en-US" smtClean="0"/>
              <a:pPr/>
              <a:t>‹#›</a:t>
            </a:fld>
            <a:endParaRPr lang="ja-JP" altLang="en-US"/>
          </a:p>
        </p:txBody>
      </p:sp>
      <p:sp>
        <p:nvSpPr>
          <p:cNvPr id="4" name="テキスト プレースホルダー 2"/>
          <p:cNvSpPr txBox="1">
            <a:spLocks/>
          </p:cNvSpPr>
          <p:nvPr userDrawn="1"/>
        </p:nvSpPr>
        <p:spPr>
          <a:xfrm>
            <a:off x="242888" y="6492875"/>
            <a:ext cx="6371272" cy="365125"/>
          </a:xfrm>
          <a:prstGeom prst="rect">
            <a:avLst/>
          </a:prstGeom>
        </p:spPr>
        <p:txBody>
          <a:bodyPr>
            <a:normAutofit/>
          </a:bodyPr>
          <a:lstStyle>
            <a:lvl1pPr marL="0" indent="0" algn="l" defTabSz="914400" rtl="0" eaLnBrk="1" latinLnBrk="0" hangingPunct="1">
              <a:lnSpc>
                <a:spcPct val="90000"/>
              </a:lnSpc>
              <a:spcBef>
                <a:spcPts val="1000"/>
              </a:spcBef>
              <a:buFontTx/>
              <a:buNone/>
              <a:defRPr kumimoji="1"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dirty="0"/>
              <a:t>Copyright 2024 Japan</a:t>
            </a:r>
            <a:r>
              <a:rPr lang="ja-JP" altLang="en-US" dirty="0"/>
              <a:t> </a:t>
            </a:r>
            <a:r>
              <a:rPr lang="en-US" altLang="ja-JP" dirty="0"/>
              <a:t>Agency</a:t>
            </a:r>
            <a:r>
              <a:rPr lang="ja-JP" altLang="en-US" dirty="0"/>
              <a:t> </a:t>
            </a:r>
            <a:r>
              <a:rPr lang="en-US" altLang="ja-JP" dirty="0"/>
              <a:t>for</a:t>
            </a:r>
            <a:r>
              <a:rPr lang="ja-JP" altLang="en-US" dirty="0"/>
              <a:t> </a:t>
            </a:r>
            <a:r>
              <a:rPr lang="en-US" altLang="ja-JP" dirty="0"/>
              <a:t>Medical</a:t>
            </a:r>
            <a:r>
              <a:rPr lang="ja-JP" altLang="en-US" dirty="0"/>
              <a:t> </a:t>
            </a:r>
            <a:r>
              <a:rPr lang="en-US" altLang="ja-JP" dirty="0"/>
              <a:t>Research</a:t>
            </a:r>
            <a:r>
              <a:rPr lang="ja-JP" altLang="en-US" dirty="0"/>
              <a:t> </a:t>
            </a:r>
            <a:r>
              <a:rPr lang="en-US" altLang="ja-JP" dirty="0"/>
              <a:t>and</a:t>
            </a:r>
            <a:r>
              <a:rPr lang="ja-JP" altLang="en-US" dirty="0"/>
              <a:t> </a:t>
            </a:r>
            <a:r>
              <a:rPr lang="en-US" altLang="ja-JP" dirty="0"/>
              <a:t>Development. All Rights Reserved.</a:t>
            </a:r>
            <a:endParaRPr lang="ja-JP" altLang="en-US" dirty="0"/>
          </a:p>
        </p:txBody>
      </p:sp>
    </p:spTree>
    <p:extLst>
      <p:ext uri="{BB962C8B-B14F-4D97-AF65-F5344CB8AC3E}">
        <p14:creationId xmlns:p14="http://schemas.microsoft.com/office/powerpoint/2010/main" val="4046286559"/>
      </p:ext>
    </p:extLst>
  </p:cSld>
  <p:clrMap bg1="lt1" tx1="dk1" bg2="lt2" tx2="dk2" accent1="accent1" accent2="accent2" accent3="accent3" accent4="accent4" accent5="accent5" accent6="accent6" hlink="hlink" folHlink="folHlink"/>
  <p:sldLayoutIdLst>
    <p:sldLayoutId id="2147483669" r:id="rId1"/>
    <p:sldLayoutId id="2147483680" r:id="rId2"/>
    <p:sldLayoutId id="2147483681" r:id="rId3"/>
    <p:sldLayoutId id="2147483682" r:id="rId4"/>
  </p:sldLayoutIdLst>
  <p:hf hdr="0" dt="0"/>
  <p:txStyles>
    <p:titleStyle>
      <a:lvl1pPr algn="l" defTabSz="914400" rtl="0" eaLnBrk="1" latinLnBrk="0" hangingPunct="1">
        <a:lnSpc>
          <a:spcPct val="90000"/>
        </a:lnSpc>
        <a:spcBef>
          <a:spcPct val="0"/>
        </a:spcBef>
        <a:buNone/>
        <a:defRPr kumimoji="1" sz="2400" kern="1200">
          <a:solidFill>
            <a:schemeClr val="tx1"/>
          </a:solidFill>
          <a:latin typeface="HGSｺﾞｼｯｸM" panose="020B0600000000000000" pitchFamily="50" charset="-128"/>
          <a:ea typeface="HGSｺﾞｼｯｸM" panose="020B0600000000000000" pitchFamily="50" charset="-128"/>
          <a:cs typeface="+mj-cs"/>
        </a:defRPr>
      </a:lvl1pPr>
    </p:titleStyle>
    <p:bodyStyle>
      <a:lvl1pPr marL="0" indent="0" algn="ctr" defTabSz="914400" rtl="0" eaLnBrk="1" latinLnBrk="0" hangingPunct="1">
        <a:lnSpc>
          <a:spcPct val="90000"/>
        </a:lnSpc>
        <a:spcBef>
          <a:spcPts val="1000"/>
        </a:spcBef>
        <a:buFontTx/>
        <a:buNone/>
        <a:defRPr kumimoji="1"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 Id="rId2" Target="../embeddings/Microsoft_Word_Document.docx" Type="http://schemas.openxmlformats.org/officeDocument/2006/relationships/package"/><Relationship Id="rId3" Target="../media/image3.emf"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4.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https://www.amed.go.jp/keiri/youshiki_itaku.html" TargetMode="External" Type="http://schemas.openxmlformats.org/officeDocument/2006/relationships/hyperlink"/><Relationship Id="rId3" Target="https://www.amed.go.jp/keiri/youshiki_hojo.html" TargetMode="External" Type="http://schemas.openxmlformats.org/officeDocument/2006/relationships/hyperlink"/><Relationship Id="rId4" Target="https://www.amed.go.jp/news/program/jimur07.html"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8211ADA2-7122-4BDA-93EF-88BA4B02924C}"/>
              </a:ext>
            </a:extLst>
          </p:cNvPr>
          <p:cNvSpPr txBox="1">
            <a:spLocks/>
          </p:cNvSpPr>
          <p:nvPr/>
        </p:nvSpPr>
        <p:spPr>
          <a:xfrm>
            <a:off x="719138" y="2207810"/>
            <a:ext cx="8252584" cy="1831532"/>
          </a:xfrm>
          <a:prstGeom prst="rect">
            <a:avLst/>
          </a:prstGeom>
        </p:spPr>
        <p:txBody>
          <a:bodyPr anchor="b"/>
          <a:lstStyle>
            <a:lvl1pPr algn="l" defTabSz="914400" rtl="0" eaLnBrk="1" latinLnBrk="0" hangingPunct="1">
              <a:lnSpc>
                <a:spcPct val="90000"/>
              </a:lnSpc>
              <a:spcBef>
                <a:spcPct val="0"/>
              </a:spcBef>
              <a:buNone/>
              <a:defRPr kumimoji="1" sz="3600" b="1" kern="1200">
                <a:solidFill>
                  <a:schemeClr val="tx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cs typeface="+mj-cs"/>
              </a:defRPr>
            </a:lvl1pPr>
          </a:lstStyle>
          <a:p>
            <a:r>
              <a:rPr lang="ja-JP" altLang="en-US" dirty="0"/>
              <a:t>競争的研究費の直接経費から研究代表者（ＰＩ）の人件費</a:t>
            </a:r>
            <a:r>
              <a:rPr lang="en-US" altLang="ja-JP" baseline="30000" dirty="0"/>
              <a:t>※</a:t>
            </a:r>
            <a:r>
              <a:rPr lang="ja-JP" altLang="en-US" dirty="0"/>
              <a:t>の支出について</a:t>
            </a:r>
            <a:endParaRPr lang="en-US" altLang="ja-JP" dirty="0"/>
          </a:p>
          <a:p>
            <a:r>
              <a:rPr lang="en-US" altLang="ja-JP" dirty="0">
                <a:solidFill>
                  <a:srgbClr val="FF0000"/>
                </a:solidFill>
              </a:rPr>
              <a:t>※</a:t>
            </a:r>
            <a:r>
              <a:rPr lang="ja-JP" altLang="en-US" dirty="0">
                <a:solidFill>
                  <a:srgbClr val="FF0000"/>
                </a:solidFill>
              </a:rPr>
              <a:t>研究力向上のための制度（</a:t>
            </a:r>
            <a:r>
              <a:rPr lang="en-US" altLang="ja-JP" dirty="0">
                <a:solidFill>
                  <a:srgbClr val="FF0000"/>
                </a:solidFill>
              </a:rPr>
              <a:t>PI</a:t>
            </a:r>
            <a:r>
              <a:rPr lang="ja-JP" altLang="en-US" dirty="0">
                <a:solidFill>
                  <a:srgbClr val="FF0000"/>
                </a:solidFill>
              </a:rPr>
              <a:t>人件費）</a:t>
            </a:r>
          </a:p>
          <a:p>
            <a:endParaRPr lang="en-US" altLang="ja-JP" sz="1200" dirty="0">
              <a:solidFill>
                <a:srgbClr val="FF0000"/>
              </a:solidFill>
            </a:endParaRPr>
          </a:p>
          <a:p>
            <a:r>
              <a:rPr lang="ja-JP" altLang="en-US" sz="3200" dirty="0">
                <a:solidFill>
                  <a:srgbClr val="FF0000"/>
                </a:solidFill>
              </a:rPr>
              <a:t>（赤文字部分：令和７年度以降の変更点）</a:t>
            </a:r>
          </a:p>
        </p:txBody>
      </p:sp>
      <p:sp>
        <p:nvSpPr>
          <p:cNvPr id="9" name="テキスト ボックス 8">
            <a:extLst>
              <a:ext uri="{FF2B5EF4-FFF2-40B4-BE49-F238E27FC236}">
                <a16:creationId xmlns:a16="http://schemas.microsoft.com/office/drawing/2014/main" id="{26D3859F-ABD2-450E-B05D-479E1497CC6C}"/>
              </a:ext>
            </a:extLst>
          </p:cNvPr>
          <p:cNvSpPr txBox="1"/>
          <p:nvPr/>
        </p:nvSpPr>
        <p:spPr>
          <a:xfrm>
            <a:off x="617197" y="6169266"/>
            <a:ext cx="5150769" cy="369332"/>
          </a:xfrm>
          <a:prstGeom prst="rect">
            <a:avLst/>
          </a:prstGeom>
          <a:noFill/>
        </p:spPr>
        <p:txBody>
          <a:bodyPr wrap="none" rtlCol="0">
            <a:spAutoFit/>
          </a:bodyPr>
          <a:lstStyle/>
          <a:p>
            <a:r>
              <a:rPr kumimoji="1" lang="ja-JP" altLang="en-US">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国立研究開発法人日本医療研究開発機構（</a:t>
            </a:r>
            <a:r>
              <a:rPr kumimoji="1" lang="en-US" altLang="ja-JP">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AMED</a:t>
            </a:r>
            <a:r>
              <a:rPr kumimoji="1" lang="ja-JP" altLang="en-US">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a:t>
            </a:r>
          </a:p>
        </p:txBody>
      </p:sp>
      <p:sp>
        <p:nvSpPr>
          <p:cNvPr id="10" name="テキスト ボックス 9">
            <a:extLst>
              <a:ext uri="{FF2B5EF4-FFF2-40B4-BE49-F238E27FC236}">
                <a16:creationId xmlns:a16="http://schemas.microsoft.com/office/drawing/2014/main" id="{72A7792C-BC30-4816-A139-780A97E37158}"/>
              </a:ext>
            </a:extLst>
          </p:cNvPr>
          <p:cNvSpPr txBox="1"/>
          <p:nvPr/>
        </p:nvSpPr>
        <p:spPr>
          <a:xfrm>
            <a:off x="617197" y="5336504"/>
            <a:ext cx="2377574" cy="923330"/>
          </a:xfrm>
          <a:prstGeom prst="rect">
            <a:avLst/>
          </a:prstGeom>
          <a:noFill/>
        </p:spPr>
        <p:txBody>
          <a:bodyPr wrap="none" rtlCol="0">
            <a:spAutoFit/>
          </a:bodyPr>
          <a:lstStyle/>
          <a:p>
            <a:r>
              <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rPr>
              <a:t>令和</a:t>
            </a:r>
            <a:r>
              <a:rPr lang="ja-JP" altLang="en-US" dirty="0">
                <a:latin typeface="HGPｺﾞｼｯｸM" panose="020B0600000000000000" pitchFamily="50" charset="-128"/>
                <a:ea typeface="HGPｺﾞｼｯｸM" panose="020B0600000000000000" pitchFamily="50" charset="-128"/>
                <a:cs typeface="メイリオ" panose="020B0604030504040204" pitchFamily="50" charset="-128"/>
              </a:rPr>
              <a:t>７</a:t>
            </a:r>
            <a:r>
              <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rPr>
              <a:t>年</a:t>
            </a:r>
            <a:r>
              <a:rPr lang="ja-JP" altLang="en-US" dirty="0">
                <a:latin typeface="HGPｺﾞｼｯｸM" panose="020B0600000000000000" pitchFamily="50" charset="-128"/>
                <a:ea typeface="HGPｺﾞｼｯｸM" panose="020B0600000000000000" pitchFamily="50" charset="-128"/>
                <a:cs typeface="メイリオ" panose="020B0604030504040204" pitchFamily="50" charset="-128"/>
              </a:rPr>
              <a:t>１</a:t>
            </a:r>
            <a:r>
              <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rPr>
              <a:t>月</a:t>
            </a:r>
            <a:endParaRPr kumimoji="1" lang="en-US" altLang="ja-JP" dirty="0">
              <a:latin typeface="HGPｺﾞｼｯｸM" panose="020B0600000000000000" pitchFamily="50" charset="-128"/>
              <a:ea typeface="HGPｺﾞｼｯｸM" panose="020B0600000000000000" pitchFamily="50" charset="-128"/>
              <a:cs typeface="メイリオ" panose="020B0604030504040204" pitchFamily="50" charset="-128"/>
            </a:endParaRPr>
          </a:p>
          <a:p>
            <a:r>
              <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rPr>
              <a:t>研究公正・業務推進部</a:t>
            </a:r>
            <a:endParaRPr kumimoji="1" lang="en-US" altLang="ja-JP" dirty="0">
              <a:latin typeface="HGPｺﾞｼｯｸM" panose="020B0600000000000000" pitchFamily="50" charset="-128"/>
              <a:ea typeface="HGPｺﾞｼｯｸM" panose="020B0600000000000000" pitchFamily="50" charset="-128"/>
              <a:cs typeface="メイリオ" panose="020B0604030504040204" pitchFamily="50" charset="-128"/>
            </a:endParaRPr>
          </a:p>
          <a:p>
            <a:r>
              <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rPr>
              <a:t>研究業務推進課</a:t>
            </a:r>
          </a:p>
        </p:txBody>
      </p:sp>
      <p:sp>
        <p:nvSpPr>
          <p:cNvPr id="2" name="タイトル 4">
            <a:extLst>
              <a:ext uri="{FF2B5EF4-FFF2-40B4-BE49-F238E27FC236}">
                <a16:creationId xmlns:a16="http://schemas.microsoft.com/office/drawing/2014/main" id="{FA5BD851-CF9B-ECEC-6133-83F024E0B368}"/>
              </a:ext>
            </a:extLst>
          </p:cNvPr>
          <p:cNvSpPr txBox="1">
            <a:spLocks/>
          </p:cNvSpPr>
          <p:nvPr/>
        </p:nvSpPr>
        <p:spPr>
          <a:xfrm>
            <a:off x="8049122" y="77886"/>
            <a:ext cx="1094878" cy="369332"/>
          </a:xfrm>
          <a:prstGeom prst="rect">
            <a:avLst/>
          </a:prstGeom>
        </p:spPr>
        <p:txBody>
          <a:bodyPr/>
          <a:lstStyle>
            <a:lvl1pPr algn="l" defTabSz="914400" rtl="0" eaLnBrk="1" latinLnBrk="0" hangingPunct="1">
              <a:lnSpc>
                <a:spcPct val="90000"/>
              </a:lnSpc>
              <a:spcBef>
                <a:spcPct val="0"/>
              </a:spcBef>
              <a:buNone/>
              <a:defRPr kumimoji="1" sz="2400" kern="1200">
                <a:solidFill>
                  <a:schemeClr val="tx1"/>
                </a:solidFill>
                <a:latin typeface="HGSｺﾞｼｯｸM" panose="020B0600000000000000" pitchFamily="50" charset="-128"/>
                <a:ea typeface="HGSｺﾞｼｯｸM" panose="020B0600000000000000" pitchFamily="50" charset="-128"/>
                <a:cs typeface="+mj-cs"/>
              </a:defRPr>
            </a:lvl1pPr>
          </a:lstStyle>
          <a:p>
            <a:pPr marL="342900" indent="-342900" algn="r"/>
            <a:r>
              <a:rPr lang="ja-JP" altLang="en-US" sz="1800" dirty="0">
                <a:latin typeface="HGPｺﾞｼｯｸM" panose="020B0600000000000000" pitchFamily="50" charset="-128"/>
                <a:ea typeface="HGPｺﾞｼｯｸM" panose="020B0600000000000000" pitchFamily="50" charset="-128"/>
              </a:rPr>
              <a:t>資料６</a:t>
            </a:r>
          </a:p>
        </p:txBody>
      </p:sp>
      <p:sp>
        <p:nvSpPr>
          <p:cNvPr id="3" name="テキスト ボックス 2">
            <a:extLst>
              <a:ext uri="{FF2B5EF4-FFF2-40B4-BE49-F238E27FC236}">
                <a16:creationId xmlns:a16="http://schemas.microsoft.com/office/drawing/2014/main" id="{A586F45A-C346-4D4E-4FD5-D3B7E20231D7}"/>
              </a:ext>
            </a:extLst>
          </p:cNvPr>
          <p:cNvSpPr txBox="1"/>
          <p:nvPr/>
        </p:nvSpPr>
        <p:spPr>
          <a:xfrm>
            <a:off x="8453719" y="23567"/>
            <a:ext cx="690281" cy="369332"/>
          </a:xfrm>
          <a:prstGeom prst="rect">
            <a:avLst/>
          </a:prstGeom>
          <a:solidFill>
            <a:schemeClr val="bg1"/>
          </a:solidFill>
        </p:spPr>
        <p:txBody>
          <a:bodyPr wrap="square" rtlCol="0">
            <a:spAutoFit/>
          </a:bodyPr>
          <a:lstStyle/>
          <a:p>
            <a:endParaRPr kumimoji="1" lang="ja-JP" altLang="en-US" dirty="0"/>
          </a:p>
        </p:txBody>
      </p:sp>
    </p:spTree>
    <p:extLst>
      <p:ext uri="{BB962C8B-B14F-4D97-AF65-F5344CB8AC3E}">
        <p14:creationId xmlns:p14="http://schemas.microsoft.com/office/powerpoint/2010/main" val="1411780278"/>
      </p:ext>
    </p:extLst>
  </p:cSld>
  <p:clrMapOvr>
    <a:masterClrMapping/>
  </p:clrMapOvr>
  <mc:AlternateContent xmlns:mc="http://schemas.openxmlformats.org/markup-compatibility/2006" xmlns:p14="http://schemas.microsoft.com/office/powerpoint/2010/main">
    <mc:Choice Requires="p14">
      <p:transition spd="slow" p14:dur="2000" advTm="10975"/>
    </mc:Choice>
    <mc:Fallback xmlns="">
      <p:transition spd="slow" advTm="1097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marL="342900" lvl="0" indent="-342900">
              <a:spcAft>
                <a:spcPts val="0"/>
              </a:spcAft>
            </a:pPr>
            <a:r>
              <a:rPr lang="en-US" altLang="ja-JP" sz="4400" kern="0">
                <a:latin typeface="HGPｺﾞｼｯｸM" panose="020B0600000000000000" pitchFamily="50" charset="-128"/>
                <a:ea typeface="HGPｺﾞｼｯｸM" panose="020B0600000000000000" pitchFamily="50" charset="-128"/>
                <a:cs typeface="游ゴシックBold"/>
              </a:rPr>
              <a:t>(g)AMED</a:t>
            </a:r>
            <a:r>
              <a:rPr lang="ja-JP" altLang="ja-JP" sz="4400" kern="0">
                <a:latin typeface="HGPｺﾞｼｯｸM" panose="020B0600000000000000" pitchFamily="50" charset="-128"/>
                <a:ea typeface="HGPｺﾞｼｯｸM" panose="020B0600000000000000" pitchFamily="50" charset="-128"/>
                <a:cs typeface="游ゴシックBold"/>
              </a:rPr>
              <a:t>の対応</a:t>
            </a:r>
            <a:r>
              <a:rPr lang="en-US" altLang="ja-JP" sz="4400" kern="0">
                <a:latin typeface="HGPｺﾞｼｯｸM" panose="020B0600000000000000" pitchFamily="50" charset="-128"/>
                <a:ea typeface="HGPｺﾞｼｯｸM" panose="020B0600000000000000" pitchFamily="50" charset="-128"/>
                <a:cs typeface="游ゴシックBold"/>
              </a:rPr>
              <a:t> 1/2 </a:t>
            </a:r>
            <a:br>
              <a:rPr lang="ja-JP" altLang="ja-JP" sz="4400" kern="100">
                <a:latin typeface="HGPｺﾞｼｯｸM" panose="020B0600000000000000" pitchFamily="50" charset="-128"/>
                <a:ea typeface="HGPｺﾞｼｯｸM" panose="020B0600000000000000" pitchFamily="50" charset="-128"/>
                <a:cs typeface="Times New Roman" panose="02020603050405020304" pitchFamily="18" charset="0"/>
              </a:rPr>
            </a:br>
            <a:endParaRPr kumimoji="1" lang="ja-JP" altLang="en-US" sz="4400">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10</a:t>
            </a:fld>
            <a:endParaRPr lang="ja-JP" altLang="en-US"/>
          </a:p>
        </p:txBody>
      </p:sp>
      <p:sp>
        <p:nvSpPr>
          <p:cNvPr id="6" name="コンテンツ プレースホルダー 5"/>
          <p:cNvSpPr>
            <a:spLocks noGrp="1"/>
          </p:cNvSpPr>
          <p:nvPr>
            <p:ph idx="1"/>
          </p:nvPr>
        </p:nvSpPr>
        <p:spPr>
          <a:xfrm>
            <a:off x="333230" y="1149198"/>
            <a:ext cx="8537815" cy="5332312"/>
          </a:xfrm>
        </p:spPr>
        <p:txBody>
          <a:bodyPr>
            <a:noAutofit/>
          </a:bodyPr>
          <a:lstStyle/>
          <a:p>
            <a:pPr marL="533400" indent="-533400" algn="l">
              <a:lnSpc>
                <a:spcPct val="100000"/>
              </a:lnSpc>
              <a:spcBef>
                <a:spcPts val="0"/>
              </a:spcBef>
              <a:spcAft>
                <a:spcPts val="0"/>
              </a:spcAft>
            </a:pPr>
            <a:endParaRPr lang="en-US" altLang="ja-JP" sz="1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8288" indent="-268288" algn="l">
              <a:lnSpc>
                <a:spcPct val="100000"/>
              </a:lnSpc>
              <a:spcBef>
                <a:spcPts val="0"/>
              </a:spcBef>
              <a:spcAft>
                <a:spcPts val="0"/>
              </a:spcAft>
              <a:buFont typeface="Wingdings" panose="05000000000000000000" pitchFamily="2" charset="2"/>
              <a:buChar char="l"/>
            </a:pPr>
            <a:r>
              <a:rPr lang="ja-JP" altLang="ja-JP" sz="1600" kern="100" dirty="0">
                <a:latin typeface="HGPｺﾞｼｯｸM" panose="020B0600000000000000" pitchFamily="50" charset="-128"/>
                <a:ea typeface="HGPｺﾞｼｯｸM" panose="020B0600000000000000" pitchFamily="50" charset="-128"/>
                <a:cs typeface="Times New Roman" panose="02020603050405020304" pitchFamily="18" charset="0"/>
              </a:rPr>
              <a:t>手続等</a:t>
            </a:r>
          </a:p>
          <a:p>
            <a:pPr lvl="0" algn="l">
              <a:lnSpc>
                <a:spcPct val="120000"/>
              </a:lnSpc>
              <a:spcBef>
                <a:spcPts val="0"/>
              </a:spcBef>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研究機関が</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研究力向上のための制度（</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支出を行う場合には次の書類を提出し手続を行ってください。</a:t>
            </a:r>
            <a:r>
              <a:rPr lang="en-US" altLang="ja-JP" sz="1400" kern="0" dirty="0">
                <a:latin typeface="HGPｺﾞｼｯｸM" panose="020B0600000000000000" pitchFamily="50" charset="-128"/>
                <a:ea typeface="HGPｺﾞｼｯｸM" panose="020B0600000000000000" pitchFamily="50" charset="-128"/>
                <a:cs typeface="游ゴシックRegular"/>
              </a:rPr>
              <a:t>(</a:t>
            </a:r>
            <a:r>
              <a:rPr lang="en-US" altLang="ja-JP" sz="1400" kern="0" dirty="0">
                <a:highlight>
                  <a:srgbClr val="FFFFFF"/>
                </a:highlight>
                <a:latin typeface="HGPｺﾞｼｯｸM" panose="020B0600000000000000" pitchFamily="50" charset="-128"/>
                <a:ea typeface="HGPｺﾞｼｯｸM" panose="020B0600000000000000" pitchFamily="50" charset="-128"/>
                <a:cs typeface="游ゴシックRegular"/>
              </a:rPr>
              <a:t>P12, 13</a:t>
            </a:r>
            <a:r>
              <a:rPr lang="ja-JP" altLang="en-US" sz="1400" kern="0" dirty="0">
                <a:latin typeface="HGPｺﾞｼｯｸM" panose="020B0600000000000000" pitchFamily="50" charset="-128"/>
                <a:ea typeface="HGPｺﾞｼｯｸM" panose="020B0600000000000000" pitchFamily="50" charset="-128"/>
                <a:cs typeface="游ゴシックRegular"/>
              </a:rPr>
              <a:t>参照）</a:t>
            </a: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23520" indent="-90170" algn="l">
              <a:lnSpc>
                <a:spcPct val="100000"/>
              </a:lnSpc>
              <a:spcBef>
                <a:spcPts val="0"/>
              </a:spcBef>
              <a:spcAft>
                <a:spcPts val="0"/>
              </a:spcAft>
            </a:pPr>
            <a:endParaRPr lang="ja-JP" altLang="ja-JP" sz="3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629285" indent="-53340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（研究</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開発</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計画実施前より決定している場合）</a:t>
            </a: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629285" indent="-533400" algn="l">
              <a:lnSpc>
                <a:spcPct val="100000"/>
              </a:lnSpc>
              <a:spcBef>
                <a:spcPts val="0"/>
              </a:spcBef>
              <a:spcAft>
                <a:spcPts val="0"/>
              </a:spcAft>
            </a:pP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　　（イ）研究開発計画書の研究力向上のための制度（</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人件費）予算に計上</a:t>
            </a:r>
          </a:p>
          <a:p>
            <a:pPr marL="629285" indent="-533400" algn="l">
              <a:lnSpc>
                <a:spcPct val="100000"/>
              </a:lnSpc>
              <a:spcBef>
                <a:spcPts val="0"/>
              </a:spcBef>
              <a:spcAft>
                <a:spcPts val="0"/>
              </a:spcAft>
            </a:pP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　　（ロ）研究開発参加者リスト（研究開発代表者等のエフォート欄に計上するエフォートを記入）</a:t>
            </a:r>
          </a:p>
          <a:p>
            <a:pPr marL="629285" indent="-533400" algn="l">
              <a:lnSpc>
                <a:spcPct val="100000"/>
              </a:lnSpc>
              <a:spcBef>
                <a:spcPts val="0"/>
              </a:spcBef>
              <a:spcAft>
                <a:spcPts val="0"/>
              </a:spcAft>
            </a:pP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　　（ハ）エフォート証明書（備考欄に研究力向上のための制度（</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人件費）計上と記入）</a:t>
            </a:r>
          </a:p>
          <a:p>
            <a:pPr marL="89535" indent="133350" algn="l">
              <a:lnSpc>
                <a:spcPct val="100000"/>
              </a:lnSpc>
              <a:spcBef>
                <a:spcPts val="0"/>
              </a:spcBef>
              <a:spcAft>
                <a:spcPts val="0"/>
              </a:spcAft>
            </a:pPr>
            <a:endParaRPr lang="ja-JP" altLang="ja-JP" sz="3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719455" indent="-62357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（研究</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開発</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遂行時での計上決定の場合）</a:t>
            </a:r>
          </a:p>
          <a:p>
            <a:pPr marL="27051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変更届（流用制限</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を超える</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場合は変更承認申請）に</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研究力向上のための制度（</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の支出を行うことを記し、上記（ロ）（ハ）の書類を添付して提出してください。</a:t>
            </a:r>
          </a:p>
          <a:p>
            <a:pPr marL="26924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予想される計上金額が費目間流用の範囲内であっても、事前に当該事業担当に確認の上、上記手続きを実施してください。</a:t>
            </a:r>
            <a:r>
              <a:rPr lang="ja-JP" altLang="en-US"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なお、年度当初に定めた研究力向上のための制度（</a:t>
            </a:r>
            <a:r>
              <a:rPr lang="en-US" altLang="ja-JP"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人件費）算出時のエフォートを当該年度の上限値とします。</a:t>
            </a:r>
            <a:endParaRPr lang="ja-JP" altLang="ja-JP"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803275" indent="-441325" algn="l">
              <a:lnSpc>
                <a:spcPct val="100000"/>
              </a:lnSpc>
              <a:spcBef>
                <a:spcPts val="0"/>
              </a:spcBef>
              <a:spcAft>
                <a:spcPts val="0"/>
              </a:spcAft>
              <a:tabLst>
                <a:tab pos="269875" algn="l"/>
                <a:tab pos="715963" algn="l"/>
              </a:tabLs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　　研究力向上のための制度（</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計上は、計画内容に影響を及ぼす可能性もありますし、事前に体制整備状況等が提出されているかの確認等もありますので事前に相談願います。</a:t>
            </a: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449580" algn="l">
              <a:lnSpc>
                <a:spcPct val="100000"/>
              </a:lnSpc>
              <a:spcBef>
                <a:spcPts val="0"/>
              </a:spcBef>
              <a:spcAft>
                <a:spcPts val="0"/>
              </a:spcAft>
            </a:pPr>
            <a:endParaRPr lang="ja-JP" altLang="ja-JP" sz="3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8288" indent="-268288" algn="l">
              <a:lnSpc>
                <a:spcPct val="100000"/>
              </a:lnSpc>
              <a:spcBef>
                <a:spcPts val="0"/>
              </a:spcBef>
              <a:spcAft>
                <a:spcPts val="0"/>
              </a:spcAft>
              <a:buFont typeface="Wingdings" panose="05000000000000000000" pitchFamily="2" charset="2"/>
              <a:buChar char="l"/>
            </a:pPr>
            <a:r>
              <a:rPr lang="ja-JP" altLang="ja-JP" sz="16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人件費の計上について</a:t>
            </a:r>
          </a:p>
          <a:p>
            <a:pPr marL="27051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人件費（大学等）におけるエフォート適用者と同様の事務手続きを行ってください。</a:t>
            </a: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5113" lvl="0" algn="l">
              <a:lnSpc>
                <a:spcPct val="120000"/>
              </a:lnSpc>
              <a:spcBef>
                <a:spcPts val="0"/>
              </a:spcBef>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（人件費精算書、従事状況報告書の作成等）</a:t>
            </a:r>
            <a:endParaRPr lang="en-US" altLang="ja-JP" sz="1400" kern="0" dirty="0">
              <a:latin typeface="HGPｺﾞｼｯｸM" panose="020B0600000000000000" pitchFamily="50" charset="-128"/>
              <a:ea typeface="HGPｺﾞｼｯｸM" panose="020B0600000000000000" pitchFamily="50" charset="-128"/>
              <a:cs typeface="游ゴシックRegular"/>
            </a:endParaRPr>
          </a:p>
          <a:p>
            <a:pPr lvl="0" algn="l">
              <a:lnSpc>
                <a:spcPct val="120000"/>
              </a:lnSpc>
              <a:spcBef>
                <a:spcPts val="0"/>
              </a:spcBef>
            </a:pPr>
            <a:endParaRPr lang="ja-JP" altLang="ja-JP" sz="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714375" indent="-352425" algn="l">
              <a:lnSpc>
                <a:spcPct val="100000"/>
              </a:lnSpc>
              <a:spcBef>
                <a:spcPts val="0"/>
              </a:spcBef>
              <a:spcAft>
                <a:spcPts val="0"/>
              </a:spcAft>
            </a:pPr>
            <a:r>
              <a:rPr lang="ja-JP" altLang="ja-JP" sz="1400" kern="0" dirty="0">
                <a:latin typeface="HGPｺﾞｼｯｸM" panose="020B0600000000000000" pitchFamily="50" charset="-128"/>
                <a:ea typeface="HGPｺﾞｼｯｸM" panose="020B0600000000000000" pitchFamily="50" charset="-128"/>
                <a:cs typeface="MeiryoUI"/>
              </a:rPr>
              <a:t>→</a:t>
            </a:r>
            <a:r>
              <a:rPr lang="ja-JP" altLang="en-US" sz="1400" kern="0" dirty="0">
                <a:latin typeface="HGPｺﾞｼｯｸM" panose="020B0600000000000000" pitchFamily="50" charset="-128"/>
                <a:ea typeface="HGPｺﾞｼｯｸM" panose="020B0600000000000000" pitchFamily="50" charset="-128"/>
                <a:cs typeface="MeiryoUI"/>
              </a:rPr>
              <a:t>   </a:t>
            </a:r>
            <a:r>
              <a:rPr lang="en-US" altLang="ja-JP" sz="1400" kern="0" dirty="0">
                <a:latin typeface="HGPｺﾞｼｯｸM" panose="020B0600000000000000" pitchFamily="50" charset="-128"/>
                <a:ea typeface="HGPｺﾞｼｯｸM" panose="020B0600000000000000" pitchFamily="50" charset="-128"/>
                <a:cs typeface="MeiryoUI"/>
              </a:rPr>
              <a:t>PI</a:t>
            </a:r>
            <a:r>
              <a:rPr lang="ja-JP" altLang="ja-JP" sz="1400" kern="0" dirty="0">
                <a:latin typeface="HGPｺﾞｼｯｸM" panose="020B0600000000000000" pitchFamily="50" charset="-128"/>
                <a:ea typeface="HGPｺﾞｼｯｸM" panose="020B0600000000000000" pitchFamily="50" charset="-128"/>
                <a:cs typeface="MeiryoUI"/>
              </a:rPr>
              <a:t>の人件費を計上する場合は、通常の研究者が、事務処理説明書の人件費【大学等】に記載のあるエフォート適用者として人件費計上する場合と同様の処理となります。したがって、エフォート証明書【経理様式</a:t>
            </a:r>
            <a:r>
              <a:rPr lang="en-US" altLang="ja-JP" sz="1400" kern="0" dirty="0">
                <a:latin typeface="HGPｺﾞｼｯｸM" panose="020B0600000000000000" pitchFamily="50" charset="-128"/>
                <a:ea typeface="HGPｺﾞｼｯｸM" panose="020B0600000000000000" pitchFamily="50" charset="-128"/>
                <a:cs typeface="MeiryoUI"/>
              </a:rPr>
              <a:t>B-6</a:t>
            </a:r>
            <a:r>
              <a:rPr lang="ja-JP" altLang="ja-JP" sz="1400" kern="0" dirty="0">
                <a:latin typeface="HGPｺﾞｼｯｸM" panose="020B0600000000000000" pitchFamily="50" charset="-128"/>
                <a:ea typeface="HGPｺﾞｼｯｸM" panose="020B0600000000000000" pitchFamily="50" charset="-128"/>
                <a:cs typeface="MeiryoUI"/>
              </a:rPr>
              <a:t>】、人件費精算書大学用【経理様式</a:t>
            </a:r>
            <a:r>
              <a:rPr lang="en-US" altLang="ja-JP" sz="1400" kern="0" dirty="0">
                <a:latin typeface="HGPｺﾞｼｯｸM" panose="020B0600000000000000" pitchFamily="50" charset="-128"/>
                <a:ea typeface="HGPｺﾞｼｯｸM" panose="020B0600000000000000" pitchFamily="50" charset="-128"/>
                <a:cs typeface="MeiryoUI"/>
              </a:rPr>
              <a:t>B-5</a:t>
            </a:r>
            <a:r>
              <a:rPr lang="ja-JP" altLang="ja-JP" sz="1400" kern="0" dirty="0">
                <a:latin typeface="HGPｺﾞｼｯｸM" panose="020B0600000000000000" pitchFamily="50" charset="-128"/>
                <a:ea typeface="HGPｺﾞｼｯｸM" panose="020B0600000000000000" pitchFamily="50" charset="-128"/>
                <a:cs typeface="MeiryoUI"/>
              </a:rPr>
              <a:t>】、従事状況報告【経理様式</a:t>
            </a:r>
            <a:r>
              <a:rPr lang="en-US" altLang="ja-JP" sz="1400" kern="0" dirty="0">
                <a:latin typeface="HGPｺﾞｼｯｸM" panose="020B0600000000000000" pitchFamily="50" charset="-128"/>
                <a:ea typeface="HGPｺﾞｼｯｸM" panose="020B0600000000000000" pitchFamily="50" charset="-128"/>
                <a:cs typeface="MeiryoUI"/>
              </a:rPr>
              <a:t>B-7</a:t>
            </a:r>
            <a:r>
              <a:rPr lang="ja-JP" altLang="ja-JP" sz="1400" kern="0" dirty="0">
                <a:latin typeface="HGPｺﾞｼｯｸM" panose="020B0600000000000000" pitchFamily="50" charset="-128"/>
                <a:ea typeface="HGPｺﾞｼｯｸM" panose="020B0600000000000000" pitchFamily="50" charset="-128"/>
                <a:cs typeface="MeiryoUI"/>
              </a:rPr>
              <a:t>】の提出が必要です。</a:t>
            </a:r>
            <a:endPar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714375" indent="-352425"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バイアウト制度を併用する場合には、バイアウト費用（その他費用）が、人件費として</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重複</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計上されないように注意</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のこと</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89535" algn="just">
              <a:lnSpc>
                <a:spcPct val="100000"/>
              </a:lnSpc>
              <a:spcBef>
                <a:spcPts val="0"/>
              </a:spcBef>
              <a:spcAft>
                <a:spcPts val="0"/>
              </a:spcAft>
            </a:pPr>
            <a:endParaRPr lang="ja-JP" altLang="ja-JP" sz="8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Tree>
    <p:extLst>
      <p:ext uri="{BB962C8B-B14F-4D97-AF65-F5344CB8AC3E}">
        <p14:creationId xmlns:p14="http://schemas.microsoft.com/office/powerpoint/2010/main" val="3520767304"/>
      </p:ext>
    </p:extLst>
  </p:cSld>
  <p:clrMapOvr>
    <a:masterClrMapping/>
  </p:clrMapOvr>
  <mc:AlternateContent xmlns:mc="http://schemas.openxmlformats.org/markup-compatibility/2006" xmlns:p14="http://schemas.microsoft.com/office/powerpoint/2010/main">
    <mc:Choice Requires="p14">
      <p:transition spd="slow" p14:dur="2000" advTm="147984"/>
    </mc:Choice>
    <mc:Fallback xmlns="">
      <p:transition spd="slow" advTm="147984"/>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marL="342900" lvl="0" indent="-342900">
              <a:spcAft>
                <a:spcPts val="0"/>
              </a:spcAft>
            </a:pPr>
            <a:r>
              <a:rPr lang="en-US" altLang="ja-JP" sz="4400" kern="0" dirty="0">
                <a:latin typeface="HGPｺﾞｼｯｸM" panose="020B0600000000000000" pitchFamily="50" charset="-128"/>
                <a:ea typeface="HGPｺﾞｼｯｸM" panose="020B0600000000000000" pitchFamily="50" charset="-128"/>
                <a:cs typeface="游ゴシックBold"/>
              </a:rPr>
              <a:t>(g)AMED</a:t>
            </a:r>
            <a:r>
              <a:rPr lang="ja-JP" altLang="ja-JP" sz="4400" kern="0" dirty="0">
                <a:latin typeface="HGPｺﾞｼｯｸM" panose="020B0600000000000000" pitchFamily="50" charset="-128"/>
                <a:ea typeface="HGPｺﾞｼｯｸM" panose="020B0600000000000000" pitchFamily="50" charset="-128"/>
                <a:cs typeface="游ゴシックBold"/>
              </a:rPr>
              <a:t>の対応</a:t>
            </a:r>
            <a:r>
              <a:rPr lang="en-US" altLang="ja-JP" sz="4400" kern="0" dirty="0">
                <a:latin typeface="HGPｺﾞｼｯｸM" panose="020B0600000000000000" pitchFamily="50" charset="-128"/>
                <a:ea typeface="HGPｺﾞｼｯｸM" panose="020B0600000000000000" pitchFamily="50" charset="-128"/>
                <a:cs typeface="游ゴシックBold"/>
              </a:rPr>
              <a:t> 2/2</a:t>
            </a:r>
            <a:br>
              <a:rPr lang="ja-JP" altLang="ja-JP" sz="4400" kern="100" dirty="0">
                <a:latin typeface="HGPｺﾞｼｯｸM" panose="020B0600000000000000" pitchFamily="50" charset="-128"/>
                <a:ea typeface="HGPｺﾞｼｯｸM" panose="020B0600000000000000" pitchFamily="50" charset="-128"/>
                <a:cs typeface="Times New Roman" panose="02020603050405020304" pitchFamily="18" charset="0"/>
              </a:rPr>
            </a:br>
            <a:endParaRPr kumimoji="1" lang="ja-JP" altLang="en-US" sz="4400" dirty="0">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11</a:t>
            </a:fld>
            <a:endParaRPr lang="ja-JP" altLang="en-US"/>
          </a:p>
        </p:txBody>
      </p:sp>
      <p:sp>
        <p:nvSpPr>
          <p:cNvPr id="6" name="コンテンツ プレースホルダー 5"/>
          <p:cNvSpPr>
            <a:spLocks noGrp="1"/>
          </p:cNvSpPr>
          <p:nvPr>
            <p:ph idx="1"/>
          </p:nvPr>
        </p:nvSpPr>
        <p:spPr>
          <a:xfrm>
            <a:off x="342030" y="994299"/>
            <a:ext cx="8389160" cy="4715861"/>
          </a:xfrm>
        </p:spPr>
        <p:txBody>
          <a:bodyPr>
            <a:noAutofit/>
          </a:bodyPr>
          <a:lstStyle/>
          <a:p>
            <a:pPr indent="89535" algn="l">
              <a:lnSpc>
                <a:spcPct val="100000"/>
              </a:lnSpc>
              <a:spcBef>
                <a:spcPts val="0"/>
              </a:spcBef>
              <a:spcAft>
                <a:spcPts val="0"/>
              </a:spcAft>
            </a:pPr>
            <a:endPar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85750" indent="-285750" algn="l">
              <a:lnSpc>
                <a:spcPct val="100000"/>
              </a:lnSpc>
              <a:spcBef>
                <a:spcPts val="0"/>
              </a:spcBef>
              <a:spcAft>
                <a:spcPts val="0"/>
              </a:spcAft>
              <a:buFont typeface="Wingdings" panose="05000000000000000000" pitchFamily="2" charset="2"/>
              <a:buChar char="l"/>
            </a:pP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85750" indent="-285750" algn="l">
              <a:lnSpc>
                <a:spcPct val="100000"/>
              </a:lnSpc>
              <a:spcBef>
                <a:spcPts val="0"/>
              </a:spcBef>
              <a:spcAft>
                <a:spcPts val="0"/>
              </a:spcAft>
              <a:buFont typeface="Wingdings" panose="05000000000000000000" pitchFamily="2" charset="2"/>
              <a:buChar char="l"/>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届出・報告等　　</a:t>
            </a:r>
            <a:endPar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70510" algn="l">
              <a:lnSpc>
                <a:spcPct val="100000"/>
              </a:lnSpc>
              <a:spcBef>
                <a:spcPts val="0"/>
              </a:spcBef>
              <a:spcAft>
                <a:spcPts val="0"/>
              </a:spcAft>
            </a:pPr>
            <a:r>
              <a:rPr lang="ja-JP" altLang="en-US"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当初計画に照らし合わせ、研究力向上のための制度（</a:t>
            </a:r>
            <a:r>
              <a:rPr lang="en-US" altLang="ja-JP"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人件費）の「金額」及び「期待される効果」を報告して</a:t>
            </a:r>
            <a:r>
              <a:rPr lang="ja-JP" altLang="ja-JP"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ください。（</a:t>
            </a:r>
            <a:r>
              <a:rPr lang="ja-JP" altLang="en-US"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実績報告書</a:t>
            </a:r>
            <a:r>
              <a:rPr lang="en-US" altLang="ja-JP"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報告様式　別紙ニ</a:t>
            </a:r>
            <a:r>
              <a:rPr lang="en-US" altLang="ja-JP"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】&lt;</a:t>
            </a:r>
            <a:r>
              <a:rPr lang="ja-JP" altLang="en-US"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新設</a:t>
            </a:r>
            <a:r>
              <a:rPr lang="en-US" altLang="ja-JP"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&gt;</a:t>
            </a:r>
            <a:r>
              <a:rPr lang="ja-JP" altLang="en-US"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400" kern="0" dirty="0">
                <a:solidFill>
                  <a:srgbClr val="FF0000"/>
                </a:solidFill>
                <a:highlight>
                  <a:srgbClr val="FFFFFF"/>
                </a:highlight>
                <a:latin typeface="HGPｺﾞｼｯｸM" panose="020B0600000000000000" pitchFamily="50" charset="-128"/>
                <a:ea typeface="HGPｺﾞｼｯｸM" panose="020B0600000000000000" pitchFamily="50" charset="-128"/>
                <a:cs typeface="游ゴシックRegular"/>
              </a:rPr>
              <a:t>P21</a:t>
            </a:r>
            <a:r>
              <a:rPr lang="ja-JP" altLang="en-US" sz="1400" kern="0" dirty="0">
                <a:solidFill>
                  <a:srgbClr val="FF0000"/>
                </a:solidFill>
                <a:latin typeface="HGPｺﾞｼｯｸM" panose="020B0600000000000000" pitchFamily="50" charset="-128"/>
                <a:ea typeface="HGPｺﾞｼｯｸM" panose="020B0600000000000000" pitchFamily="50" charset="-128"/>
                <a:cs typeface="游ゴシックRegular"/>
              </a:rPr>
              <a:t>参照）</a:t>
            </a:r>
            <a:endParaRPr lang="ja-JP" altLang="en-US" sz="14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85750" indent="-285750" algn="l">
              <a:lnSpc>
                <a:spcPct val="100000"/>
              </a:lnSpc>
              <a:spcBef>
                <a:spcPts val="0"/>
              </a:spcBef>
              <a:spcAft>
                <a:spcPts val="0"/>
              </a:spcAft>
              <a:buFont typeface="Wingdings" panose="05000000000000000000" pitchFamily="2" charset="2"/>
              <a:buChar char="l"/>
            </a:pP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177800" algn="l">
              <a:lnSpc>
                <a:spcPct val="100000"/>
              </a:lnSpc>
              <a:spcBef>
                <a:spcPts val="0"/>
              </a:spcBef>
            </a:pP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上記以外は</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前述</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ｆ</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で説明したとおりです</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400" kern="0" dirty="0">
                <a:latin typeface="HGPｺﾞｼｯｸM" panose="020B0600000000000000" pitchFamily="50" charset="-128"/>
                <a:ea typeface="HGPｺﾞｼｯｸM" panose="020B0600000000000000" pitchFamily="50" charset="-128"/>
                <a:cs typeface="游ゴシックRegular"/>
              </a:rPr>
              <a:t>(</a:t>
            </a:r>
            <a:r>
              <a:rPr lang="en-US" altLang="ja-JP" sz="1400" kern="0" dirty="0">
                <a:highlight>
                  <a:srgbClr val="FFFFFF"/>
                </a:highlight>
                <a:latin typeface="HGPｺﾞｼｯｸM" panose="020B0600000000000000" pitchFamily="50" charset="-128"/>
                <a:ea typeface="HGPｺﾞｼｯｸM" panose="020B0600000000000000" pitchFamily="50" charset="-128"/>
                <a:cs typeface="游ゴシックRegular"/>
              </a:rPr>
              <a:t>P12</a:t>
            </a:r>
            <a:r>
              <a:rPr lang="ja-JP" altLang="en-US" sz="1400" kern="0" dirty="0">
                <a:highlight>
                  <a:srgbClr val="FFFFFF"/>
                </a:highlight>
                <a:latin typeface="HGPｺﾞｼｯｸM" panose="020B0600000000000000" pitchFamily="50" charset="-128"/>
                <a:ea typeface="HGPｺﾞｼｯｸM" panose="020B0600000000000000" pitchFamily="50" charset="-128"/>
                <a:cs typeface="游ゴシックRegular"/>
              </a:rPr>
              <a:t>～</a:t>
            </a:r>
            <a:r>
              <a:rPr lang="en-US" altLang="ja-JP" sz="1400" kern="0" dirty="0">
                <a:highlight>
                  <a:srgbClr val="FFFFFF"/>
                </a:highlight>
                <a:latin typeface="HGPｺﾞｼｯｸM" panose="020B0600000000000000" pitchFamily="50" charset="-128"/>
                <a:ea typeface="HGPｺﾞｼｯｸM" panose="020B0600000000000000" pitchFamily="50" charset="-128"/>
                <a:cs typeface="游ゴシックRegular"/>
              </a:rPr>
              <a:t>P16</a:t>
            </a:r>
            <a:r>
              <a:rPr lang="ja-JP" altLang="en-US" sz="1400" kern="0" dirty="0">
                <a:latin typeface="HGPｺﾞｼｯｸM" panose="020B0600000000000000" pitchFamily="50" charset="-128"/>
                <a:ea typeface="HGPｺﾞｼｯｸM" panose="020B0600000000000000" pitchFamily="50" charset="-128"/>
                <a:cs typeface="游ゴシックRegular"/>
              </a:rPr>
              <a:t>参照）</a:t>
            </a:r>
            <a:endParaRPr lang="en-US" altLang="ja-JP" sz="1400" kern="0" dirty="0">
              <a:latin typeface="HGPｺﾞｼｯｸM" panose="020B0600000000000000" pitchFamily="50" charset="-128"/>
              <a:ea typeface="HGPｺﾞｼｯｸM" panose="020B0600000000000000" pitchFamily="50" charset="-128"/>
              <a:cs typeface="游ゴシックRegular"/>
            </a:endParaRPr>
          </a:p>
          <a:p>
            <a:pPr marL="177800" algn="l">
              <a:lnSpc>
                <a:spcPct val="100000"/>
              </a:lnSpc>
              <a:spcBef>
                <a:spcPts val="0"/>
              </a:spcBef>
              <a:spcAft>
                <a:spcPts val="0"/>
              </a:spcAft>
            </a:pPr>
            <a:endPar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9240" indent="127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本制度を実施した研究機関は、「</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実施方針」に定める内容のとおり、体制整備状況（別添様式</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1</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）や策定した活用方針（別添様式</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2</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を参考に研究機関の様式で可能）を、事前に、上記</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ｆ</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に従い提出してください。</a:t>
            </a:r>
          </a:p>
          <a:p>
            <a:pPr indent="27051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また財源の活用後には活用実績を上記</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ｆ</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に従い提出してください。</a:t>
            </a:r>
          </a:p>
          <a:p>
            <a:pPr marL="26924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体制整備状況、活用方針を一度提出した場合は、見直しが発生しなければ再提出の必要はありません。</a:t>
            </a:r>
          </a:p>
          <a:p>
            <a:pPr marL="26924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活用実績については別添様式</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3</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により、翌年度の</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6</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月</a:t>
            </a:r>
            <a:r>
              <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30</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日までにメールで提出してください。</a:t>
            </a:r>
          </a:p>
          <a:p>
            <a:pPr marL="269240" indent="1270" algn="l">
              <a:lnSpc>
                <a:spcPct val="100000"/>
              </a:lnSpc>
              <a:spcBef>
                <a:spcPts val="0"/>
              </a:spcBef>
              <a:spcAft>
                <a:spcPts val="0"/>
              </a:spcAft>
            </a:pP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活用方針に沿って執行されていない場合は研究機関に対して確認し、必要に応じて改善を求める等、必要な措置を講ずることが</a:t>
            </a:r>
            <a:r>
              <a:rPr lang="ja-JP" altLang="en-US" sz="1400" kern="100" dirty="0">
                <a:latin typeface="HGPｺﾞｼｯｸM" panose="020B0600000000000000" pitchFamily="50" charset="-128"/>
                <a:ea typeface="HGPｺﾞｼｯｸM" panose="020B0600000000000000" pitchFamily="50" charset="-128"/>
                <a:cs typeface="Times New Roman" panose="02020603050405020304" pitchFamily="18" charset="0"/>
              </a:rPr>
              <a:t>あります</a:t>
            </a:r>
            <a:r>
              <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9240" indent="1270" algn="l">
              <a:lnSpc>
                <a:spcPct val="100000"/>
              </a:lnSpc>
              <a:spcBef>
                <a:spcPts val="0"/>
              </a:spcBef>
              <a:spcAft>
                <a:spcPts val="0"/>
              </a:spcAft>
            </a:pP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9240" indent="1270" algn="l">
              <a:lnSpc>
                <a:spcPct val="100000"/>
              </a:lnSpc>
              <a:spcBef>
                <a:spcPts val="0"/>
              </a:spcBef>
              <a:spcAft>
                <a:spcPts val="0"/>
              </a:spcAft>
            </a:pP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9240" indent="1270" algn="l">
              <a:lnSpc>
                <a:spcPct val="100000"/>
              </a:lnSpc>
              <a:spcBef>
                <a:spcPts val="0"/>
              </a:spcBef>
              <a:spcAft>
                <a:spcPts val="0"/>
              </a:spcAft>
            </a:pP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9240" indent="1270" algn="l">
              <a:lnSpc>
                <a:spcPct val="100000"/>
              </a:lnSpc>
              <a:spcBef>
                <a:spcPts val="0"/>
              </a:spcBef>
              <a:spcAft>
                <a:spcPts val="0"/>
              </a:spcAft>
            </a:pP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9240" indent="1270" algn="l">
              <a:lnSpc>
                <a:spcPct val="100000"/>
              </a:lnSpc>
              <a:spcBef>
                <a:spcPts val="0"/>
              </a:spcBef>
              <a:spcAft>
                <a:spcPts val="0"/>
              </a:spcAft>
            </a:pP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9240" indent="1270" algn="l">
              <a:lnSpc>
                <a:spcPct val="100000"/>
              </a:lnSpc>
              <a:spcBef>
                <a:spcPts val="0"/>
              </a:spcBef>
              <a:spcAft>
                <a:spcPts val="0"/>
              </a:spcAft>
            </a:pP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9240" indent="1270" algn="l">
              <a:lnSpc>
                <a:spcPct val="100000"/>
              </a:lnSpc>
              <a:spcBef>
                <a:spcPts val="0"/>
              </a:spcBef>
              <a:spcAft>
                <a:spcPts val="0"/>
              </a:spcAft>
            </a:pPr>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269240" indent="1270" algn="l">
              <a:lnSpc>
                <a:spcPct val="100000"/>
              </a:lnSpc>
              <a:spcBef>
                <a:spcPts val="0"/>
              </a:spcBef>
              <a:spcAft>
                <a:spcPts val="0"/>
              </a:spcAft>
            </a:pPr>
            <a:endParaRPr lang="ja-JP"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Tree>
    <p:extLst>
      <p:ext uri="{BB962C8B-B14F-4D97-AF65-F5344CB8AC3E}">
        <p14:creationId xmlns:p14="http://schemas.microsoft.com/office/powerpoint/2010/main" val="2139456787"/>
      </p:ext>
    </p:extLst>
  </p:cSld>
  <p:clrMapOvr>
    <a:masterClrMapping/>
  </p:clrMapOvr>
  <mc:AlternateContent xmlns:mc="http://schemas.openxmlformats.org/markup-compatibility/2006" xmlns:p14="http://schemas.microsoft.com/office/powerpoint/2010/main">
    <mc:Choice Requires="p14">
      <p:transition spd="slow" p14:dur="2000" advTm="31877"/>
    </mc:Choice>
    <mc:Fallback xmlns="">
      <p:transition spd="slow" advTm="3187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楕円 1">
            <a:extLst>
              <a:ext uri="{FF2B5EF4-FFF2-40B4-BE49-F238E27FC236}">
                <a16:creationId xmlns:a16="http://schemas.microsoft.com/office/drawing/2014/main" id="{B69E32C8-513A-4F50-B54D-FDCAD2AFF82E}"/>
              </a:ext>
            </a:extLst>
          </p:cNvPr>
          <p:cNvSpPr>
            <a:spLocks noChangeAspect="1"/>
          </p:cNvSpPr>
          <p:nvPr/>
        </p:nvSpPr>
        <p:spPr>
          <a:xfrm>
            <a:off x="804438" y="1169786"/>
            <a:ext cx="4149441" cy="114128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endParaRPr lang="ja-JP" altLang="en-US" sz="1632">
              <a:solidFill>
                <a:prstClr val="white"/>
              </a:solidFill>
              <a:latin typeface="Calibri"/>
              <a:ea typeface="ＭＳ Ｐゴシック" panose="020B0600070205080204" pitchFamily="50" charset="-128"/>
            </a:endParaRPr>
          </a:p>
        </p:txBody>
      </p:sp>
      <p:cxnSp>
        <p:nvCxnSpPr>
          <p:cNvPr id="34" name="直線コネクタ 33"/>
          <p:cNvCxnSpPr>
            <a:cxnSpLocks noChangeAspect="1"/>
          </p:cNvCxnSpPr>
          <p:nvPr/>
        </p:nvCxnSpPr>
        <p:spPr>
          <a:xfrm>
            <a:off x="2782488" y="511832"/>
            <a:ext cx="0" cy="6034795"/>
          </a:xfrm>
          <a:prstGeom prst="line">
            <a:avLst/>
          </a:prstGeom>
          <a:ln/>
        </p:spPr>
        <p:style>
          <a:lnRef idx="1">
            <a:schemeClr val="dk1"/>
          </a:lnRef>
          <a:fillRef idx="0">
            <a:schemeClr val="dk1"/>
          </a:fillRef>
          <a:effectRef idx="0">
            <a:schemeClr val="dk1"/>
          </a:effectRef>
          <a:fontRef idx="minor">
            <a:schemeClr val="tx1"/>
          </a:fontRef>
        </p:style>
      </p:cxnSp>
      <p:sp>
        <p:nvSpPr>
          <p:cNvPr id="3" name="正方形/長方形 2">
            <a:extLst>
              <a:ext uri="{FF2B5EF4-FFF2-40B4-BE49-F238E27FC236}">
                <a16:creationId xmlns:a16="http://schemas.microsoft.com/office/drawing/2014/main" id="{73389804-B374-42BE-AAEF-22999F851FC1}"/>
              </a:ext>
            </a:extLst>
          </p:cNvPr>
          <p:cNvSpPr>
            <a:spLocks noChangeAspect="1"/>
          </p:cNvSpPr>
          <p:nvPr/>
        </p:nvSpPr>
        <p:spPr>
          <a:xfrm>
            <a:off x="3575366" y="500293"/>
            <a:ext cx="1501665" cy="2115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632">
                <a:solidFill>
                  <a:srgbClr val="000000"/>
                </a:solidFill>
                <a:latin typeface="Calibri"/>
                <a:ea typeface="ＭＳ Ｐゴシック" panose="020B0600070205080204" pitchFamily="50" charset="-128"/>
              </a:rPr>
              <a:t>研究機関</a:t>
            </a:r>
          </a:p>
        </p:txBody>
      </p:sp>
      <p:sp>
        <p:nvSpPr>
          <p:cNvPr id="4" name="正方形/長方形 3">
            <a:extLst>
              <a:ext uri="{FF2B5EF4-FFF2-40B4-BE49-F238E27FC236}">
                <a16:creationId xmlns:a16="http://schemas.microsoft.com/office/drawing/2014/main" id="{78F3419D-F3AB-4716-9878-A77D4CBAF064}"/>
              </a:ext>
            </a:extLst>
          </p:cNvPr>
          <p:cNvSpPr>
            <a:spLocks noChangeAspect="1"/>
          </p:cNvSpPr>
          <p:nvPr/>
        </p:nvSpPr>
        <p:spPr>
          <a:xfrm>
            <a:off x="391940" y="482537"/>
            <a:ext cx="2012867" cy="2713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632" dirty="0">
                <a:solidFill>
                  <a:srgbClr val="000000"/>
                </a:solidFill>
                <a:latin typeface="Calibri"/>
                <a:ea typeface="ＭＳ Ｐゴシック" panose="020B0600070205080204" pitchFamily="50" charset="-128"/>
              </a:rPr>
              <a:t>研究代表者等（</a:t>
            </a:r>
            <a:r>
              <a:rPr lang="en-US" altLang="ja-JP" sz="1632" dirty="0">
                <a:solidFill>
                  <a:srgbClr val="000000"/>
                </a:solidFill>
                <a:latin typeface="Calibri"/>
                <a:ea typeface="ＭＳ Ｐゴシック" panose="020B0600070205080204" pitchFamily="50" charset="-128"/>
              </a:rPr>
              <a:t>PI</a:t>
            </a:r>
            <a:r>
              <a:rPr lang="ja-JP" altLang="en-US" sz="1632" dirty="0">
                <a:solidFill>
                  <a:srgbClr val="000000"/>
                </a:solidFill>
                <a:latin typeface="Calibri"/>
                <a:ea typeface="ＭＳ Ｐゴシック" panose="020B0600070205080204" pitchFamily="50" charset="-128"/>
              </a:rPr>
              <a:t>）</a:t>
            </a:r>
          </a:p>
        </p:txBody>
      </p:sp>
      <p:sp>
        <p:nvSpPr>
          <p:cNvPr id="5" name="正方形/長方形 4">
            <a:extLst>
              <a:ext uri="{FF2B5EF4-FFF2-40B4-BE49-F238E27FC236}">
                <a16:creationId xmlns:a16="http://schemas.microsoft.com/office/drawing/2014/main" id="{AEA4B341-9CCD-49B0-BE59-44DC31B4024B}"/>
              </a:ext>
            </a:extLst>
          </p:cNvPr>
          <p:cNvSpPr>
            <a:spLocks noChangeAspect="1"/>
          </p:cNvSpPr>
          <p:nvPr/>
        </p:nvSpPr>
        <p:spPr>
          <a:xfrm>
            <a:off x="6526132" y="500293"/>
            <a:ext cx="1501665" cy="2115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632" dirty="0">
                <a:solidFill>
                  <a:srgbClr val="000000"/>
                </a:solidFill>
                <a:latin typeface="Calibri"/>
                <a:ea typeface="ＭＳ Ｐゴシック" panose="020B0600070205080204" pitchFamily="50" charset="-128"/>
              </a:rPr>
              <a:t>配分機関</a:t>
            </a:r>
          </a:p>
        </p:txBody>
      </p:sp>
      <p:sp>
        <p:nvSpPr>
          <p:cNvPr id="6" name="正方形/長方形 5">
            <a:extLst>
              <a:ext uri="{FF2B5EF4-FFF2-40B4-BE49-F238E27FC236}">
                <a16:creationId xmlns:a16="http://schemas.microsoft.com/office/drawing/2014/main" id="{F9B7D8DA-01AC-4102-A8E4-E2CE069076B1}"/>
              </a:ext>
            </a:extLst>
          </p:cNvPr>
          <p:cNvSpPr>
            <a:spLocks noChangeAspect="1"/>
          </p:cNvSpPr>
          <p:nvPr/>
        </p:nvSpPr>
        <p:spPr>
          <a:xfrm>
            <a:off x="3330095" y="1508086"/>
            <a:ext cx="947579" cy="859824"/>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a:solidFill>
                  <a:srgbClr val="000000"/>
                </a:solidFill>
                <a:latin typeface="Calibri"/>
                <a:ea typeface="ＭＳ Ｐゴシック" panose="020B0600070205080204" pitchFamily="50" charset="-128"/>
              </a:rPr>
              <a:t>研究力向上に向けた活用</a:t>
            </a:r>
            <a:endParaRPr lang="en-US" altLang="ja-JP" sz="1026">
              <a:solidFill>
                <a:srgbClr val="000000"/>
              </a:solidFill>
              <a:latin typeface="Calibri"/>
              <a:ea typeface="ＭＳ Ｐゴシック" panose="020B0600070205080204" pitchFamily="50" charset="-128"/>
            </a:endParaRPr>
          </a:p>
          <a:p>
            <a:pPr algn="ctr" defTabSz="450578" eaLnBrk="0" fontAlgn="base" hangingPunct="0">
              <a:spcBef>
                <a:spcPct val="0"/>
              </a:spcBef>
              <a:spcAft>
                <a:spcPct val="0"/>
              </a:spcAft>
              <a:defRPr/>
            </a:pPr>
            <a:r>
              <a:rPr lang="ja-JP" altLang="en-US" sz="1026">
                <a:solidFill>
                  <a:srgbClr val="000000"/>
                </a:solidFill>
                <a:latin typeface="Calibri"/>
                <a:ea typeface="ＭＳ Ｐゴシック" panose="020B0600070205080204" pitchFamily="50" charset="-128"/>
              </a:rPr>
              <a:t>方針を策定</a:t>
            </a:r>
          </a:p>
        </p:txBody>
      </p:sp>
      <p:sp>
        <p:nvSpPr>
          <p:cNvPr id="8" name="正方形/長方形 7">
            <a:extLst>
              <a:ext uri="{FF2B5EF4-FFF2-40B4-BE49-F238E27FC236}">
                <a16:creationId xmlns:a16="http://schemas.microsoft.com/office/drawing/2014/main" id="{F4FA6F6E-7B59-4945-99F1-FBF4686A46E7}"/>
              </a:ext>
            </a:extLst>
          </p:cNvPr>
          <p:cNvSpPr>
            <a:spLocks noChangeAspect="1"/>
          </p:cNvSpPr>
          <p:nvPr/>
        </p:nvSpPr>
        <p:spPr>
          <a:xfrm>
            <a:off x="567539" y="4337267"/>
            <a:ext cx="4656675" cy="1022131"/>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b="1" u="sng" dirty="0">
                <a:solidFill>
                  <a:schemeClr val="tx1"/>
                </a:solidFill>
                <a:latin typeface="Calibri"/>
                <a:ea typeface="ＭＳ Ｐゴシック" panose="020B0600070205080204" pitchFamily="50" charset="-128"/>
              </a:rPr>
              <a:t>研究開発提案書の作成</a:t>
            </a:r>
            <a:endParaRPr lang="en-US" altLang="ja-JP" sz="1026" b="1" u="sng" dirty="0">
              <a:solidFill>
                <a:schemeClr val="tx1"/>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428" b="1" u="sng" dirty="0">
              <a:solidFill>
                <a:schemeClr val="tx1"/>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257" dirty="0">
              <a:solidFill>
                <a:schemeClr val="tx1"/>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dirty="0">
                <a:solidFill>
                  <a:schemeClr val="tx1"/>
                </a:solidFill>
                <a:latin typeface="Calibri"/>
                <a:ea typeface="ＭＳ Ｐゴシック" panose="020B0600070205080204" pitchFamily="50" charset="-128"/>
              </a:rPr>
              <a:t>○</a:t>
            </a:r>
            <a:r>
              <a:rPr kumimoji="1" lang="ja-JP" altLang="en-US" sz="1050" dirty="0">
                <a:solidFill>
                  <a:schemeClr val="tx1"/>
                </a:solidFill>
              </a:rPr>
              <a:t>研究力向上のための制度（</a:t>
            </a:r>
            <a:r>
              <a:rPr kumimoji="1" lang="en-US" altLang="ja-JP" sz="1050" dirty="0">
                <a:solidFill>
                  <a:schemeClr val="tx1"/>
                </a:solidFill>
              </a:rPr>
              <a:t>PI</a:t>
            </a:r>
            <a:r>
              <a:rPr kumimoji="1" lang="ja-JP" altLang="en-US" sz="1050" dirty="0">
                <a:solidFill>
                  <a:schemeClr val="tx1"/>
                </a:solidFill>
              </a:rPr>
              <a:t>人件費）の「金額」及び「期待される効果」</a:t>
            </a:r>
            <a:r>
              <a:rPr lang="ja-JP" altLang="en-US" sz="1026" dirty="0">
                <a:solidFill>
                  <a:schemeClr val="tx1"/>
                </a:solidFill>
                <a:latin typeface="Calibri"/>
                <a:ea typeface="ＭＳ Ｐゴシック" panose="020B0600070205080204" pitchFamily="50" charset="-128"/>
              </a:rPr>
              <a:t>を示す</a:t>
            </a:r>
            <a:endParaRPr lang="en-US" altLang="ja-JP" sz="1026" dirty="0">
              <a:solidFill>
                <a:schemeClr val="tx1"/>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endParaRPr lang="en-US" altLang="ja-JP" sz="428"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dirty="0">
                <a:solidFill>
                  <a:srgbClr val="000000"/>
                </a:solidFill>
                <a:latin typeface="Calibri"/>
                <a:ea typeface="ＭＳ Ｐゴシック" panose="020B0600070205080204" pitchFamily="50" charset="-128"/>
              </a:rPr>
              <a:t>○額の妥当性を担保するため、配分機関の求めに応じて以下資料を添付</a:t>
            </a:r>
            <a:endParaRPr lang="en-US" altLang="ja-JP" sz="1026"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endParaRPr lang="en-US" altLang="ja-JP" sz="428"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941" dirty="0">
                <a:solidFill>
                  <a:srgbClr val="000000"/>
                </a:solidFill>
                <a:latin typeface="Calibri"/>
                <a:ea typeface="ＭＳ Ｐゴシック" panose="020B0600070205080204" pitchFamily="50" charset="-128"/>
              </a:rPr>
              <a:t>・教職員の俸給表等</a:t>
            </a:r>
            <a:endParaRPr lang="en-US" altLang="ja-JP" sz="941"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941" dirty="0">
                <a:solidFill>
                  <a:srgbClr val="000000"/>
                </a:solidFill>
                <a:latin typeface="Calibri"/>
                <a:ea typeface="ＭＳ Ｐゴシック" panose="020B0600070205080204" pitchFamily="50" charset="-128"/>
              </a:rPr>
              <a:t>・研究実施期間における各年度のエフォート</a:t>
            </a:r>
          </a:p>
        </p:txBody>
      </p:sp>
      <p:sp>
        <p:nvSpPr>
          <p:cNvPr id="10" name="正方形/長方形 9">
            <a:extLst>
              <a:ext uri="{FF2B5EF4-FFF2-40B4-BE49-F238E27FC236}">
                <a16:creationId xmlns:a16="http://schemas.microsoft.com/office/drawing/2014/main" id="{1EF91302-8D5C-4F1C-9D8F-CBDBECAEC88E}"/>
              </a:ext>
            </a:extLst>
          </p:cNvPr>
          <p:cNvSpPr>
            <a:spLocks noChangeAspect="1"/>
          </p:cNvSpPr>
          <p:nvPr/>
        </p:nvSpPr>
        <p:spPr>
          <a:xfrm>
            <a:off x="6080790" y="4512202"/>
            <a:ext cx="2974138" cy="1505896"/>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b="1" u="sng" dirty="0">
                <a:solidFill>
                  <a:schemeClr val="tx1"/>
                </a:solidFill>
                <a:latin typeface="Calibri"/>
                <a:ea typeface="ＭＳ Ｐゴシック" panose="020B0600070205080204" pitchFamily="50" charset="-128"/>
              </a:rPr>
              <a:t>研究開発提案書の受理・審査</a:t>
            </a:r>
            <a:endParaRPr lang="en-US" altLang="ja-JP" sz="1026" b="1" u="sng" dirty="0">
              <a:solidFill>
                <a:schemeClr val="tx1"/>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428" b="1" u="sng" dirty="0">
              <a:solidFill>
                <a:srgbClr val="000000"/>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257"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50" dirty="0">
                <a:solidFill>
                  <a:srgbClr val="000000"/>
                </a:solidFill>
                <a:latin typeface="Calibri"/>
                <a:ea typeface="ＭＳ Ｐゴシック" panose="020B0600070205080204" pitchFamily="50" charset="-128"/>
              </a:rPr>
              <a:t>○体制整備状況及び活用方針が提出されている事実を確認</a:t>
            </a:r>
            <a:endParaRPr lang="en-US" altLang="ja-JP" sz="1050"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50" dirty="0">
                <a:solidFill>
                  <a:schemeClr val="tx1"/>
                </a:solidFill>
                <a:latin typeface="Calibri"/>
                <a:ea typeface="ＭＳ Ｐゴシック" panose="020B0600070205080204" pitchFamily="50" charset="-128"/>
              </a:rPr>
              <a:t>○</a:t>
            </a:r>
            <a:r>
              <a:rPr kumimoji="1" lang="ja-JP" altLang="en-US" sz="1050" dirty="0">
                <a:solidFill>
                  <a:schemeClr val="tx1"/>
                </a:solidFill>
              </a:rPr>
              <a:t> </a:t>
            </a:r>
            <a:r>
              <a:rPr kumimoji="1" lang="ja-JP" altLang="en-US" sz="1050" dirty="0">
                <a:solidFill>
                  <a:srgbClr val="FF0000"/>
                </a:solidFill>
              </a:rPr>
              <a:t>「金額」及び「期待される効果」</a:t>
            </a:r>
            <a:r>
              <a:rPr lang="ja-JP" altLang="en-US" sz="1050" dirty="0">
                <a:solidFill>
                  <a:schemeClr val="tx1"/>
                </a:solidFill>
                <a:latin typeface="Calibri"/>
                <a:ea typeface="ＭＳ Ｐゴシック" panose="020B0600070205080204" pitchFamily="50" charset="-128"/>
              </a:rPr>
              <a:t>の妥当性を確認</a:t>
            </a:r>
            <a:endParaRPr lang="en-US" altLang="ja-JP" sz="1050" dirty="0">
              <a:solidFill>
                <a:schemeClr val="tx1"/>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50" dirty="0">
                <a:solidFill>
                  <a:schemeClr val="tx1"/>
                </a:solidFill>
                <a:latin typeface="Calibri"/>
                <a:ea typeface="ＭＳ Ｐゴシック" panose="020B0600070205080204" pitchFamily="50" charset="-128"/>
              </a:rPr>
              <a:t>○直接経費に</a:t>
            </a:r>
            <a:r>
              <a:rPr kumimoji="1" lang="ja-JP" altLang="en-US" sz="1050" dirty="0">
                <a:solidFill>
                  <a:schemeClr val="tx1"/>
                </a:solidFill>
              </a:rPr>
              <a:t>研究力向上のための制度（</a:t>
            </a:r>
            <a:r>
              <a:rPr kumimoji="1" lang="en-US" altLang="ja-JP" sz="1050" dirty="0">
                <a:solidFill>
                  <a:schemeClr val="tx1"/>
                </a:solidFill>
              </a:rPr>
              <a:t>PI</a:t>
            </a:r>
            <a:r>
              <a:rPr kumimoji="1" lang="ja-JP" altLang="en-US" sz="1050" dirty="0">
                <a:solidFill>
                  <a:schemeClr val="tx1"/>
                </a:solidFill>
              </a:rPr>
              <a:t>人件費）</a:t>
            </a:r>
            <a:r>
              <a:rPr lang="ja-JP" altLang="en-US" sz="1050" dirty="0">
                <a:solidFill>
                  <a:schemeClr val="tx1"/>
                </a:solidFill>
                <a:latin typeface="Calibri"/>
                <a:ea typeface="ＭＳ Ｐゴシック" panose="020B0600070205080204" pitchFamily="50" charset="-128"/>
              </a:rPr>
              <a:t>が計上されていることのみをもって採択に影響を及ぼすことのないよう</a:t>
            </a:r>
            <a:r>
              <a:rPr lang="ja-JP" altLang="en-US" sz="1050" dirty="0">
                <a:solidFill>
                  <a:srgbClr val="000000"/>
                </a:solidFill>
                <a:latin typeface="Calibri"/>
                <a:ea typeface="ＭＳ Ｐゴシック" panose="020B0600070205080204" pitchFamily="50" charset="-128"/>
              </a:rPr>
              <a:t>、各事業の審査基準に則り適切に審査を実施</a:t>
            </a:r>
            <a:endParaRPr lang="en-US" altLang="ja-JP" sz="1050"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endParaRPr lang="en-US" altLang="ja-JP" sz="342" dirty="0">
              <a:solidFill>
                <a:srgbClr val="000000"/>
              </a:solidFill>
              <a:latin typeface="Calibri"/>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034E8D1E-3199-4350-B69B-76536C48FB11}"/>
              </a:ext>
            </a:extLst>
          </p:cNvPr>
          <p:cNvSpPr>
            <a:spLocks noChangeAspect="1"/>
          </p:cNvSpPr>
          <p:nvPr/>
        </p:nvSpPr>
        <p:spPr>
          <a:xfrm>
            <a:off x="210819" y="96148"/>
            <a:ext cx="8412481" cy="29236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632" b="1" dirty="0">
                <a:solidFill>
                  <a:srgbClr val="000000"/>
                </a:solidFill>
                <a:latin typeface="Calibri"/>
                <a:ea typeface="ＭＳ Ｐゴシック" panose="020B0600070205080204" pitchFamily="50" charset="-128"/>
              </a:rPr>
              <a:t>直接経費</a:t>
            </a:r>
            <a:r>
              <a:rPr lang="ja-JP" altLang="en-US" sz="1632" b="1" dirty="0">
                <a:solidFill>
                  <a:schemeClr val="tx1"/>
                </a:solidFill>
                <a:latin typeface="Calibri"/>
                <a:ea typeface="ＭＳ Ｐゴシック" panose="020B0600070205080204" pitchFamily="50" charset="-128"/>
              </a:rPr>
              <a:t>から研究力向上のための制度（</a:t>
            </a:r>
            <a:r>
              <a:rPr lang="en-US" altLang="ja-JP" sz="1632" b="1" dirty="0">
                <a:solidFill>
                  <a:schemeClr val="tx1"/>
                </a:solidFill>
                <a:latin typeface="Calibri"/>
                <a:ea typeface="ＭＳ Ｐゴシック" panose="020B0600070205080204" pitchFamily="50" charset="-128"/>
              </a:rPr>
              <a:t>PI</a:t>
            </a:r>
            <a:r>
              <a:rPr lang="ja-JP" altLang="en-US" sz="1632" b="1" dirty="0">
                <a:solidFill>
                  <a:schemeClr val="tx1"/>
                </a:solidFill>
                <a:latin typeface="Calibri"/>
                <a:ea typeface="ＭＳ Ｐゴシック" panose="020B0600070205080204" pitchFamily="50" charset="-128"/>
              </a:rPr>
              <a:t>人件費）を支出</a:t>
            </a:r>
            <a:r>
              <a:rPr lang="ja-JP" altLang="en-US" sz="1632" b="1" dirty="0">
                <a:solidFill>
                  <a:srgbClr val="000000"/>
                </a:solidFill>
                <a:latin typeface="Calibri"/>
                <a:ea typeface="ＭＳ Ｐゴシック" panose="020B0600070205080204" pitchFamily="50" charset="-128"/>
              </a:rPr>
              <a:t>する場合のフロー図</a:t>
            </a:r>
          </a:p>
        </p:txBody>
      </p:sp>
      <p:sp>
        <p:nvSpPr>
          <p:cNvPr id="14" name="正方形/長方形 13">
            <a:extLst>
              <a:ext uri="{FF2B5EF4-FFF2-40B4-BE49-F238E27FC236}">
                <a16:creationId xmlns:a16="http://schemas.microsoft.com/office/drawing/2014/main" id="{E6161AAC-07CE-49D9-B427-87E05507EFBF}"/>
              </a:ext>
            </a:extLst>
          </p:cNvPr>
          <p:cNvSpPr>
            <a:spLocks noChangeAspect="1"/>
          </p:cNvSpPr>
          <p:nvPr/>
        </p:nvSpPr>
        <p:spPr>
          <a:xfrm>
            <a:off x="383062" y="2451299"/>
            <a:ext cx="2022074" cy="42337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112" b="1" u="sng" dirty="0">
                <a:solidFill>
                  <a:srgbClr val="000000"/>
                </a:solidFill>
                <a:latin typeface="Calibri"/>
                <a:ea typeface="ＭＳ Ｐゴシック" panose="020B0600070205080204" pitchFamily="50" charset="-128"/>
              </a:rPr>
              <a:t>活用方針に合意し、直接経費</a:t>
            </a:r>
            <a:endParaRPr lang="en-US" altLang="ja-JP" sz="1112" b="1" u="sng" dirty="0">
              <a:solidFill>
                <a:srgbClr val="000000"/>
              </a:solidFill>
              <a:latin typeface="Calibri"/>
              <a:ea typeface="ＭＳ Ｐゴシック" panose="020B0600070205080204" pitchFamily="50" charset="-128"/>
            </a:endParaRPr>
          </a:p>
          <a:p>
            <a:pPr algn="ctr" defTabSz="450578" eaLnBrk="0" fontAlgn="base" hangingPunct="0">
              <a:spcBef>
                <a:spcPct val="0"/>
              </a:spcBef>
              <a:spcAft>
                <a:spcPct val="0"/>
              </a:spcAft>
              <a:defRPr/>
            </a:pPr>
            <a:r>
              <a:rPr lang="ja-JP" altLang="en-US" sz="1112" b="1" u="sng" dirty="0">
                <a:solidFill>
                  <a:schemeClr val="tx1"/>
                </a:solidFill>
                <a:latin typeface="Calibri"/>
                <a:ea typeface="ＭＳ Ｐゴシック" panose="020B0600070205080204" pitchFamily="50" charset="-128"/>
              </a:rPr>
              <a:t>から研究力向上のための制度（</a:t>
            </a:r>
            <a:r>
              <a:rPr lang="en-US" altLang="ja-JP" sz="1112" b="1" u="sng" dirty="0">
                <a:solidFill>
                  <a:schemeClr val="tx1"/>
                </a:solidFill>
                <a:latin typeface="Calibri"/>
                <a:ea typeface="ＭＳ Ｐゴシック" panose="020B0600070205080204" pitchFamily="50" charset="-128"/>
              </a:rPr>
              <a:t>PI</a:t>
            </a:r>
            <a:r>
              <a:rPr lang="ja-JP" altLang="en-US" sz="1112" b="1" u="sng" dirty="0">
                <a:solidFill>
                  <a:schemeClr val="tx1"/>
                </a:solidFill>
                <a:latin typeface="Calibri"/>
                <a:ea typeface="ＭＳ Ｐゴシック" panose="020B0600070205080204" pitchFamily="50" charset="-128"/>
              </a:rPr>
              <a:t>人件費）を支出する場合</a:t>
            </a:r>
            <a:endParaRPr lang="en-US" altLang="ja-JP" sz="1112" b="1" u="sng" dirty="0">
              <a:solidFill>
                <a:schemeClr val="tx1"/>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1112" dirty="0">
              <a:solidFill>
                <a:srgbClr val="000000"/>
              </a:solidFill>
              <a:latin typeface="Calibri"/>
              <a:ea typeface="ＭＳ Ｐゴシック" panose="020B0600070205080204" pitchFamily="50" charset="-128"/>
            </a:endParaRPr>
          </a:p>
        </p:txBody>
      </p:sp>
      <p:sp>
        <p:nvSpPr>
          <p:cNvPr id="16" name="テキスト ボックス 15">
            <a:extLst>
              <a:ext uri="{FF2B5EF4-FFF2-40B4-BE49-F238E27FC236}">
                <a16:creationId xmlns:a16="http://schemas.microsoft.com/office/drawing/2014/main" id="{484367D1-1BE4-4D7F-89EA-B323700208CB}"/>
              </a:ext>
            </a:extLst>
          </p:cNvPr>
          <p:cNvSpPr txBox="1">
            <a:spLocks noChangeAspect="1"/>
          </p:cNvSpPr>
          <p:nvPr/>
        </p:nvSpPr>
        <p:spPr>
          <a:xfrm>
            <a:off x="732683" y="1848966"/>
            <a:ext cx="931972" cy="250197"/>
          </a:xfrm>
          <a:prstGeom prst="rect">
            <a:avLst/>
          </a:prstGeom>
          <a:noFill/>
        </p:spPr>
        <p:txBody>
          <a:bodyPr wrap="square" rtlCol="0">
            <a:spAutoFit/>
          </a:bodyPr>
          <a:lstStyle/>
          <a:p>
            <a:pPr defTabSz="450578" eaLnBrk="0" fontAlgn="base" hangingPunct="0">
              <a:spcBef>
                <a:spcPct val="0"/>
              </a:spcBef>
              <a:spcAft>
                <a:spcPct val="0"/>
              </a:spcAft>
              <a:defRPr/>
            </a:pPr>
            <a:r>
              <a:rPr lang="ja-JP" altLang="en-US" sz="1026">
                <a:solidFill>
                  <a:srgbClr val="000000"/>
                </a:solidFill>
                <a:latin typeface="Arial" panose="020B0604020202020204" pitchFamily="34" charset="0"/>
                <a:ea typeface="ＭＳ Ｐゴシック" panose="020B0600070205080204" pitchFamily="50" charset="-128"/>
              </a:rPr>
              <a:t>周知・説明</a:t>
            </a:r>
          </a:p>
        </p:txBody>
      </p:sp>
      <p:sp>
        <p:nvSpPr>
          <p:cNvPr id="17" name="正方形/長方形 16">
            <a:extLst>
              <a:ext uri="{FF2B5EF4-FFF2-40B4-BE49-F238E27FC236}">
                <a16:creationId xmlns:a16="http://schemas.microsoft.com/office/drawing/2014/main" id="{90FBE49A-084A-4527-8FDD-D24D36281BDD}"/>
              </a:ext>
            </a:extLst>
          </p:cNvPr>
          <p:cNvSpPr>
            <a:spLocks noChangeAspect="1"/>
          </p:cNvSpPr>
          <p:nvPr/>
        </p:nvSpPr>
        <p:spPr>
          <a:xfrm>
            <a:off x="170156" y="3338583"/>
            <a:ext cx="2287596" cy="2224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a:solidFill>
                  <a:prstClr val="white"/>
                </a:solidFill>
                <a:latin typeface="Calibri"/>
                <a:ea typeface="ＭＳ Ｐゴシック" panose="020B0600070205080204" pitchFamily="50" charset="-128"/>
              </a:rPr>
              <a:t>申請に係る手続</a:t>
            </a:r>
          </a:p>
        </p:txBody>
      </p:sp>
      <p:sp>
        <p:nvSpPr>
          <p:cNvPr id="20" name="正方形/長方形 19">
            <a:extLst>
              <a:ext uri="{FF2B5EF4-FFF2-40B4-BE49-F238E27FC236}">
                <a16:creationId xmlns:a16="http://schemas.microsoft.com/office/drawing/2014/main" id="{55801762-8EAD-45D3-9D16-753603728BAE}"/>
              </a:ext>
            </a:extLst>
          </p:cNvPr>
          <p:cNvSpPr>
            <a:spLocks noChangeAspect="1"/>
          </p:cNvSpPr>
          <p:nvPr/>
        </p:nvSpPr>
        <p:spPr>
          <a:xfrm>
            <a:off x="2899782" y="2625865"/>
            <a:ext cx="2857758" cy="1592303"/>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8768" indent="-78768" algn="ctr" defTabSz="450578" eaLnBrk="0" fontAlgn="base" hangingPunct="0">
              <a:spcBef>
                <a:spcPct val="0"/>
              </a:spcBef>
              <a:spcAft>
                <a:spcPct val="0"/>
              </a:spcAft>
              <a:defRPr/>
            </a:pPr>
            <a:r>
              <a:rPr lang="ja-JP" altLang="en-US" sz="1026" b="1" u="sng" dirty="0">
                <a:solidFill>
                  <a:srgbClr val="000000"/>
                </a:solidFill>
                <a:latin typeface="Calibri"/>
                <a:ea typeface="ＭＳ Ｐゴシック" panose="020B0600070205080204" pitchFamily="50" charset="-128"/>
              </a:rPr>
              <a:t>体制整備状況及び</a:t>
            </a:r>
            <a:endParaRPr lang="en-US" altLang="ja-JP" sz="1026" b="1" u="sng" dirty="0">
              <a:solidFill>
                <a:srgbClr val="000000"/>
              </a:solidFill>
              <a:latin typeface="Calibri"/>
              <a:ea typeface="ＭＳ Ｐゴシック" panose="020B0600070205080204" pitchFamily="50" charset="-128"/>
            </a:endParaRPr>
          </a:p>
          <a:p>
            <a:pPr marL="78768" indent="-78768" algn="ctr" defTabSz="450578" eaLnBrk="0" fontAlgn="base" hangingPunct="0">
              <a:spcBef>
                <a:spcPct val="0"/>
              </a:spcBef>
              <a:spcAft>
                <a:spcPct val="0"/>
              </a:spcAft>
              <a:defRPr/>
            </a:pPr>
            <a:r>
              <a:rPr lang="ja-JP" altLang="en-US" sz="1026" b="1" u="sng" dirty="0">
                <a:solidFill>
                  <a:srgbClr val="000000"/>
                </a:solidFill>
                <a:latin typeface="Calibri"/>
                <a:ea typeface="ＭＳ Ｐゴシック" panose="020B0600070205080204" pitchFamily="50" charset="-128"/>
              </a:rPr>
              <a:t>活用方針の提出</a:t>
            </a:r>
            <a:endParaRPr lang="en-US" altLang="ja-JP" sz="1026" b="1" u="sng" dirty="0">
              <a:solidFill>
                <a:srgbClr val="000000"/>
              </a:solidFill>
              <a:latin typeface="Calibri"/>
              <a:ea typeface="ＭＳ Ｐゴシック" panose="020B0600070205080204" pitchFamily="50" charset="-128"/>
            </a:endParaRPr>
          </a:p>
          <a:p>
            <a:pPr marL="78768" indent="-78768" algn="ctr" defTabSz="450578" eaLnBrk="0" fontAlgn="base" hangingPunct="0">
              <a:spcBef>
                <a:spcPct val="0"/>
              </a:spcBef>
              <a:spcAft>
                <a:spcPct val="0"/>
              </a:spcAft>
              <a:defRPr/>
            </a:pPr>
            <a:endParaRPr lang="en-US" altLang="ja-JP" sz="428" b="1" u="sng"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dirty="0">
                <a:solidFill>
                  <a:srgbClr val="000000"/>
                </a:solidFill>
                <a:latin typeface="Calibri"/>
                <a:ea typeface="ＭＳ Ｐゴシック" panose="020B0600070205080204" pitchFamily="50" charset="-128"/>
              </a:rPr>
              <a:t>○直接経費からの人件費により確保された財源が適正に執行される体制整備状況及び関連する学内規程を配分機関に提出</a:t>
            </a:r>
            <a:endParaRPr lang="en-US" altLang="ja-JP" sz="1026"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endParaRPr lang="en-US" altLang="ja-JP" sz="342"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dirty="0">
                <a:solidFill>
                  <a:srgbClr val="000000"/>
                </a:solidFill>
                <a:latin typeface="Calibri"/>
                <a:ea typeface="ＭＳ Ｐゴシック" panose="020B0600070205080204" pitchFamily="50" charset="-128"/>
              </a:rPr>
              <a:t>○策定した活用方針を配分機関に提出</a:t>
            </a:r>
            <a:endParaRPr lang="en-US" altLang="ja-JP" sz="1026"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endParaRPr lang="en-US" altLang="ja-JP" sz="342"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en-US" altLang="ja-JP" sz="941" dirty="0">
                <a:solidFill>
                  <a:srgbClr val="000000"/>
                </a:solidFill>
                <a:latin typeface="Calibri"/>
                <a:ea typeface="ＭＳ Ｐゴシック" panose="020B0600070205080204" pitchFamily="50" charset="-128"/>
              </a:rPr>
              <a:t>※</a:t>
            </a:r>
            <a:r>
              <a:rPr lang="ja-JP" altLang="en-US" sz="941" dirty="0">
                <a:solidFill>
                  <a:srgbClr val="000000"/>
                </a:solidFill>
                <a:latin typeface="Calibri"/>
                <a:ea typeface="ＭＳ Ｐゴシック" panose="020B0600070205080204" pitchFamily="50" charset="-128"/>
              </a:rPr>
              <a:t> 当該年度に一度提出した場合には再度提出する必要はない。</a:t>
            </a:r>
            <a:endParaRPr lang="en-US" altLang="ja-JP" sz="941"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en-US" altLang="ja-JP" sz="941" dirty="0">
                <a:solidFill>
                  <a:srgbClr val="000000"/>
                </a:solidFill>
                <a:latin typeface="Calibri"/>
                <a:ea typeface="ＭＳ Ｐゴシック" panose="020B0600070205080204" pitchFamily="50" charset="-128"/>
              </a:rPr>
              <a:t>※</a:t>
            </a:r>
            <a:r>
              <a:rPr lang="ja-JP" altLang="en-US" sz="941" dirty="0">
                <a:solidFill>
                  <a:srgbClr val="000000"/>
                </a:solidFill>
                <a:latin typeface="Calibri"/>
                <a:ea typeface="ＭＳ Ｐゴシック" panose="020B0600070205080204" pitchFamily="50" charset="-128"/>
              </a:rPr>
              <a:t> </a:t>
            </a:r>
            <a:r>
              <a:rPr lang="en-US" altLang="ja-JP" sz="941" dirty="0">
                <a:solidFill>
                  <a:srgbClr val="000000"/>
                </a:solidFill>
                <a:latin typeface="Calibri"/>
                <a:ea typeface="ＭＳ Ｐゴシック" panose="020B0600070205080204" pitchFamily="50" charset="-128"/>
              </a:rPr>
              <a:t>PI</a:t>
            </a:r>
            <a:r>
              <a:rPr lang="ja-JP" altLang="en-US" sz="941" dirty="0">
                <a:solidFill>
                  <a:srgbClr val="000000"/>
                </a:solidFill>
                <a:latin typeface="Calibri"/>
                <a:ea typeface="ＭＳ Ｐゴシック" panose="020B0600070205080204" pitchFamily="50" charset="-128"/>
              </a:rPr>
              <a:t>人件費を計上する研究費の応募申請までに提出</a:t>
            </a:r>
            <a:endParaRPr lang="en-US" altLang="ja-JP" sz="941" dirty="0">
              <a:solidFill>
                <a:srgbClr val="000000"/>
              </a:solidFill>
              <a:latin typeface="Calibri"/>
              <a:ea typeface="ＭＳ Ｐゴシック" panose="020B0600070205080204" pitchFamily="50" charset="-128"/>
            </a:endParaRPr>
          </a:p>
        </p:txBody>
      </p:sp>
      <p:sp>
        <p:nvSpPr>
          <p:cNvPr id="22" name="正方形/長方形 21">
            <a:extLst>
              <a:ext uri="{FF2B5EF4-FFF2-40B4-BE49-F238E27FC236}">
                <a16:creationId xmlns:a16="http://schemas.microsoft.com/office/drawing/2014/main" id="{90FBE49A-084A-4527-8FDD-D24D36281BDD}"/>
              </a:ext>
            </a:extLst>
          </p:cNvPr>
          <p:cNvSpPr>
            <a:spLocks noChangeAspect="1"/>
          </p:cNvSpPr>
          <p:nvPr/>
        </p:nvSpPr>
        <p:spPr>
          <a:xfrm>
            <a:off x="170156" y="1019666"/>
            <a:ext cx="2287596" cy="2075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a:solidFill>
                  <a:prstClr val="white"/>
                </a:solidFill>
                <a:latin typeface="Calibri"/>
                <a:ea typeface="ＭＳ Ｐゴシック" panose="020B0600070205080204" pitchFamily="50" charset="-128"/>
              </a:rPr>
              <a:t>申請前に実施すべき事項</a:t>
            </a:r>
          </a:p>
        </p:txBody>
      </p:sp>
      <p:sp>
        <p:nvSpPr>
          <p:cNvPr id="23" name="右矢印吹き出し 22"/>
          <p:cNvSpPr>
            <a:spLocks noChangeAspect="1"/>
          </p:cNvSpPr>
          <p:nvPr/>
        </p:nvSpPr>
        <p:spPr>
          <a:xfrm rot="5400000">
            <a:off x="874895" y="1873311"/>
            <a:ext cx="1035482" cy="1895062"/>
          </a:xfrm>
          <a:prstGeom prst="rightArrowCallout">
            <a:avLst>
              <a:gd name="adj1" fmla="val 21329"/>
              <a:gd name="adj2" fmla="val 25000"/>
              <a:gd name="adj3" fmla="val 14900"/>
              <a:gd name="adj4" fmla="val 60411"/>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226" tIns="39113" rIns="78226" bIns="39113" numCol="1" spcCol="0" rtlCol="0" fromWordArt="0" anchor="ctr" anchorCtr="0" forceAA="0" compatLnSpc="1">
            <a:prstTxWarp prst="textNoShape">
              <a:avLst/>
            </a:prstTxWarp>
            <a:noAutofit/>
          </a:bodyPr>
          <a:lstStyle/>
          <a:p>
            <a:pPr algn="ctr" defTabSz="450578" eaLnBrk="0" fontAlgn="base" hangingPunct="0">
              <a:spcBef>
                <a:spcPct val="0"/>
              </a:spcBef>
              <a:spcAft>
                <a:spcPct val="0"/>
              </a:spcAft>
              <a:defRPr/>
            </a:pPr>
            <a:endParaRPr lang="ja-JP" altLang="en-US" sz="1198">
              <a:solidFill>
                <a:prstClr val="white"/>
              </a:solidFill>
              <a:latin typeface="Calibri"/>
              <a:ea typeface="ＭＳ Ｐゴシック" panose="020B0600070205080204" pitchFamily="50" charset="-128"/>
            </a:endParaRPr>
          </a:p>
        </p:txBody>
      </p:sp>
      <p:cxnSp>
        <p:nvCxnSpPr>
          <p:cNvPr id="37" name="直線コネクタ 36"/>
          <p:cNvCxnSpPr>
            <a:cxnSpLocks noChangeAspect="1"/>
          </p:cNvCxnSpPr>
          <p:nvPr/>
        </p:nvCxnSpPr>
        <p:spPr>
          <a:xfrm>
            <a:off x="5919545" y="511831"/>
            <a:ext cx="0" cy="6034795"/>
          </a:xfrm>
          <a:prstGeom prst="line">
            <a:avLst/>
          </a:prstGeom>
          <a:ln/>
        </p:spPr>
        <p:style>
          <a:lnRef idx="1">
            <a:schemeClr val="dk1"/>
          </a:lnRef>
          <a:fillRef idx="0">
            <a:schemeClr val="dk1"/>
          </a:fillRef>
          <a:effectRef idx="0">
            <a:schemeClr val="dk1"/>
          </a:effectRef>
          <a:fontRef idx="minor">
            <a:schemeClr val="tx1"/>
          </a:fontRef>
        </p:style>
      </p:cxnSp>
      <p:sp>
        <p:nvSpPr>
          <p:cNvPr id="51" name="正方形/長方形 50">
            <a:extLst>
              <a:ext uri="{FF2B5EF4-FFF2-40B4-BE49-F238E27FC236}">
                <a16:creationId xmlns:a16="http://schemas.microsoft.com/office/drawing/2014/main" id="{43D032BA-4F5D-4C89-A674-B292EB670F37}"/>
              </a:ext>
            </a:extLst>
          </p:cNvPr>
          <p:cNvSpPr>
            <a:spLocks noChangeAspect="1"/>
          </p:cNvSpPr>
          <p:nvPr/>
        </p:nvSpPr>
        <p:spPr>
          <a:xfrm>
            <a:off x="6080791" y="3546477"/>
            <a:ext cx="2709781" cy="645914"/>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8768" indent="-78768" algn="ctr" defTabSz="450578" eaLnBrk="0" fontAlgn="base" hangingPunct="0">
              <a:spcBef>
                <a:spcPct val="0"/>
              </a:spcBef>
              <a:spcAft>
                <a:spcPct val="0"/>
              </a:spcAft>
              <a:defRPr/>
            </a:pPr>
            <a:r>
              <a:rPr lang="ja-JP" altLang="en-US" sz="1026" b="1" u="sng">
                <a:solidFill>
                  <a:srgbClr val="000000"/>
                </a:solidFill>
                <a:latin typeface="Calibri"/>
                <a:ea typeface="ＭＳ Ｐゴシック" panose="020B0600070205080204" pitchFamily="50" charset="-128"/>
              </a:rPr>
              <a:t>提出資料の確認</a:t>
            </a:r>
            <a:endParaRPr lang="en-US" altLang="ja-JP" sz="1026" b="1" u="sng">
              <a:solidFill>
                <a:srgbClr val="000000"/>
              </a:solidFill>
              <a:latin typeface="Calibri"/>
              <a:ea typeface="ＭＳ Ｐゴシック" panose="020B0600070205080204" pitchFamily="50" charset="-128"/>
            </a:endParaRPr>
          </a:p>
          <a:p>
            <a:pPr marL="78768" indent="-78768" algn="ctr" defTabSz="450578" eaLnBrk="0" fontAlgn="base" hangingPunct="0">
              <a:spcBef>
                <a:spcPct val="0"/>
              </a:spcBef>
              <a:spcAft>
                <a:spcPct val="0"/>
              </a:spcAft>
              <a:defRPr/>
            </a:pPr>
            <a:endParaRPr lang="en-US" altLang="ja-JP" sz="342" b="1" u="sng">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a:solidFill>
                  <a:srgbClr val="000000"/>
                </a:solidFill>
                <a:latin typeface="Calibri"/>
                <a:ea typeface="ＭＳ Ｐゴシック" panose="020B0600070205080204" pitchFamily="50" charset="-128"/>
              </a:rPr>
              <a:t>○提出された資料に不備がある場合（必要な体制が整備されていない等）は改善を要求</a:t>
            </a:r>
            <a:endParaRPr lang="en-US" altLang="ja-JP" sz="1026">
              <a:solidFill>
                <a:srgbClr val="000000"/>
              </a:solidFill>
              <a:latin typeface="Calibri"/>
              <a:ea typeface="ＭＳ Ｐゴシック" panose="020B0600070205080204" pitchFamily="50" charset="-128"/>
            </a:endParaRPr>
          </a:p>
        </p:txBody>
      </p:sp>
      <p:sp>
        <p:nvSpPr>
          <p:cNvPr id="68" name="正方形/長方形 67">
            <a:extLst>
              <a:ext uri="{FF2B5EF4-FFF2-40B4-BE49-F238E27FC236}">
                <a16:creationId xmlns:a16="http://schemas.microsoft.com/office/drawing/2014/main" id="{F9B7D8DA-01AC-4102-A8E4-E2CE069076B1}"/>
              </a:ext>
            </a:extLst>
          </p:cNvPr>
          <p:cNvSpPr>
            <a:spLocks noChangeAspect="1"/>
          </p:cNvSpPr>
          <p:nvPr/>
        </p:nvSpPr>
        <p:spPr>
          <a:xfrm>
            <a:off x="4297285" y="1508086"/>
            <a:ext cx="960937" cy="859824"/>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a:solidFill>
                  <a:srgbClr val="000000"/>
                </a:solidFill>
                <a:latin typeface="Calibri"/>
                <a:ea typeface="ＭＳ Ｐゴシック" panose="020B0600070205080204" pitchFamily="50" charset="-128"/>
              </a:rPr>
              <a:t>財源が適正に執行される体制の整備</a:t>
            </a:r>
          </a:p>
        </p:txBody>
      </p:sp>
      <p:sp>
        <p:nvSpPr>
          <p:cNvPr id="69" name="正方形/長方形 68">
            <a:extLst>
              <a:ext uri="{FF2B5EF4-FFF2-40B4-BE49-F238E27FC236}">
                <a16:creationId xmlns:a16="http://schemas.microsoft.com/office/drawing/2014/main" id="{5AC39AEF-0B99-4078-B35F-F86405399B4B}"/>
              </a:ext>
            </a:extLst>
          </p:cNvPr>
          <p:cNvSpPr>
            <a:spLocks noChangeAspect="1"/>
          </p:cNvSpPr>
          <p:nvPr/>
        </p:nvSpPr>
        <p:spPr>
          <a:xfrm>
            <a:off x="3289985" y="1434098"/>
            <a:ext cx="2031429" cy="1014893"/>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endParaRPr lang="ja-JP" altLang="en-US" sz="1198">
              <a:solidFill>
                <a:srgbClr val="000000"/>
              </a:solidFill>
              <a:latin typeface="Calibri"/>
              <a:ea typeface="ＭＳ Ｐゴシック" panose="020B0600070205080204" pitchFamily="50" charset="-128"/>
            </a:endParaRPr>
          </a:p>
        </p:txBody>
      </p:sp>
      <p:sp>
        <p:nvSpPr>
          <p:cNvPr id="73" name="テキスト ボックス 72">
            <a:extLst>
              <a:ext uri="{FF2B5EF4-FFF2-40B4-BE49-F238E27FC236}">
                <a16:creationId xmlns:a16="http://schemas.microsoft.com/office/drawing/2014/main" id="{484367D1-1BE4-4D7F-89EA-B323700208CB}"/>
              </a:ext>
            </a:extLst>
          </p:cNvPr>
          <p:cNvSpPr txBox="1">
            <a:spLocks noChangeAspect="1"/>
          </p:cNvSpPr>
          <p:nvPr/>
        </p:nvSpPr>
        <p:spPr>
          <a:xfrm>
            <a:off x="5417732" y="4672410"/>
            <a:ext cx="704539" cy="230181"/>
          </a:xfrm>
          <a:prstGeom prst="rect">
            <a:avLst/>
          </a:prstGeom>
          <a:noFill/>
        </p:spPr>
        <p:txBody>
          <a:bodyPr wrap="square" rtlCol="0">
            <a:spAutoFit/>
          </a:bodyPr>
          <a:lstStyle/>
          <a:p>
            <a:pPr defTabSz="450578" eaLnBrk="0" fontAlgn="base" hangingPunct="0">
              <a:spcBef>
                <a:spcPct val="0"/>
              </a:spcBef>
              <a:spcAft>
                <a:spcPct val="0"/>
              </a:spcAft>
              <a:defRPr/>
            </a:pPr>
            <a:r>
              <a:rPr lang="ja-JP" altLang="en-US" sz="1026">
                <a:solidFill>
                  <a:srgbClr val="000000"/>
                </a:solidFill>
                <a:latin typeface="Arial" panose="020B0604020202020204" pitchFamily="34" charset="0"/>
                <a:ea typeface="ＭＳ Ｐゴシック" panose="020B0600070205080204" pitchFamily="50" charset="-128"/>
              </a:rPr>
              <a:t>申請</a:t>
            </a:r>
          </a:p>
        </p:txBody>
      </p:sp>
      <p:sp>
        <p:nvSpPr>
          <p:cNvPr id="12" name="矢印: 右 15">
            <a:extLst>
              <a:ext uri="{FF2B5EF4-FFF2-40B4-BE49-F238E27FC236}">
                <a16:creationId xmlns:a16="http://schemas.microsoft.com/office/drawing/2014/main" id="{6CBAD818-B526-45B1-B4B9-E4DB79C41426}"/>
              </a:ext>
            </a:extLst>
          </p:cNvPr>
          <p:cNvSpPr>
            <a:spLocks noChangeAspect="1"/>
          </p:cNvSpPr>
          <p:nvPr/>
        </p:nvSpPr>
        <p:spPr>
          <a:xfrm flipH="1">
            <a:off x="992455" y="1356787"/>
            <a:ext cx="2167386" cy="262361"/>
          </a:xfrm>
          <a:prstGeom prst="rightArrow">
            <a:avLst>
              <a:gd name="adj1" fmla="val 79268"/>
              <a:gd name="adj2" fmla="val 52439"/>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a:solidFill>
                  <a:srgbClr val="000000"/>
                </a:solidFill>
                <a:latin typeface="Calibri"/>
                <a:ea typeface="ＭＳ Ｐゴシック" panose="020B0600070205080204" pitchFamily="50" charset="-128"/>
              </a:rPr>
              <a:t>所属</a:t>
            </a:r>
            <a:r>
              <a:rPr lang="en-US" altLang="ja-JP" sz="1026">
                <a:solidFill>
                  <a:srgbClr val="000000"/>
                </a:solidFill>
                <a:latin typeface="Calibri"/>
                <a:ea typeface="ＭＳ Ｐゴシック" panose="020B0600070205080204" pitchFamily="50" charset="-128"/>
              </a:rPr>
              <a:t>PI</a:t>
            </a:r>
            <a:r>
              <a:rPr lang="ja-JP" altLang="en-US" sz="1026">
                <a:solidFill>
                  <a:srgbClr val="000000"/>
                </a:solidFill>
                <a:latin typeface="Calibri"/>
                <a:ea typeface="ＭＳ Ｐゴシック" panose="020B0600070205080204" pitchFamily="50" charset="-128"/>
              </a:rPr>
              <a:t>の意向等の把握</a:t>
            </a:r>
          </a:p>
        </p:txBody>
      </p:sp>
      <p:sp>
        <p:nvSpPr>
          <p:cNvPr id="84" name="テキスト ボックス 83">
            <a:extLst>
              <a:ext uri="{FF2B5EF4-FFF2-40B4-BE49-F238E27FC236}">
                <a16:creationId xmlns:a16="http://schemas.microsoft.com/office/drawing/2014/main" id="{484367D1-1BE4-4D7F-89EA-B323700208CB}"/>
              </a:ext>
            </a:extLst>
          </p:cNvPr>
          <p:cNvSpPr txBox="1">
            <a:spLocks noChangeAspect="1"/>
          </p:cNvSpPr>
          <p:nvPr/>
        </p:nvSpPr>
        <p:spPr>
          <a:xfrm>
            <a:off x="5431389" y="5427063"/>
            <a:ext cx="704539" cy="230181"/>
          </a:xfrm>
          <a:prstGeom prst="rect">
            <a:avLst/>
          </a:prstGeom>
          <a:noFill/>
        </p:spPr>
        <p:txBody>
          <a:bodyPr wrap="square" rtlCol="0">
            <a:spAutoFit/>
          </a:bodyPr>
          <a:lstStyle/>
          <a:p>
            <a:pPr defTabSz="450578" eaLnBrk="0" fontAlgn="base" hangingPunct="0">
              <a:spcBef>
                <a:spcPct val="0"/>
              </a:spcBef>
              <a:spcAft>
                <a:spcPct val="0"/>
              </a:spcAft>
              <a:defRPr/>
            </a:pPr>
            <a:r>
              <a:rPr lang="ja-JP" altLang="en-US" sz="1026">
                <a:solidFill>
                  <a:srgbClr val="000000"/>
                </a:solidFill>
                <a:latin typeface="Arial" panose="020B0604020202020204" pitchFamily="34" charset="0"/>
                <a:ea typeface="ＭＳ Ｐゴシック" panose="020B0600070205080204" pitchFamily="50" charset="-128"/>
              </a:rPr>
              <a:t>採択</a:t>
            </a:r>
          </a:p>
        </p:txBody>
      </p:sp>
      <p:sp>
        <p:nvSpPr>
          <p:cNvPr id="88" name="正方形/長方形 87">
            <a:extLst>
              <a:ext uri="{FF2B5EF4-FFF2-40B4-BE49-F238E27FC236}">
                <a16:creationId xmlns:a16="http://schemas.microsoft.com/office/drawing/2014/main" id="{F4FA6F6E-7B59-4945-99F1-FBF4686A46E7}"/>
              </a:ext>
            </a:extLst>
          </p:cNvPr>
          <p:cNvSpPr>
            <a:spLocks noChangeAspect="1"/>
          </p:cNvSpPr>
          <p:nvPr/>
        </p:nvSpPr>
        <p:spPr>
          <a:xfrm>
            <a:off x="563675" y="5455096"/>
            <a:ext cx="4656675" cy="567203"/>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b="1" u="sng" dirty="0">
                <a:solidFill>
                  <a:srgbClr val="000000"/>
                </a:solidFill>
                <a:latin typeface="Calibri"/>
                <a:ea typeface="ＭＳ Ｐゴシック" panose="020B0600070205080204" pitchFamily="50" charset="-128"/>
              </a:rPr>
              <a:t>必要書類の提出</a:t>
            </a:r>
            <a:endParaRPr lang="en-US" altLang="ja-JP" sz="1026" b="1" u="sng" dirty="0">
              <a:solidFill>
                <a:srgbClr val="000000"/>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171" b="1" u="sng" dirty="0">
              <a:solidFill>
                <a:srgbClr val="000000"/>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257"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dirty="0">
                <a:solidFill>
                  <a:schemeClr val="tx1"/>
                </a:solidFill>
                <a:latin typeface="Calibri"/>
                <a:ea typeface="ＭＳ Ｐゴシック" panose="020B0600070205080204" pitchFamily="50" charset="-128"/>
              </a:rPr>
              <a:t>○ 研究開発計画書等に</a:t>
            </a:r>
            <a:r>
              <a:rPr kumimoji="1" lang="ja-JP" altLang="en-US" sz="1030" dirty="0">
                <a:solidFill>
                  <a:schemeClr val="tx1"/>
                </a:solidFill>
              </a:rPr>
              <a:t>研究力向上のための制度（</a:t>
            </a:r>
            <a:r>
              <a:rPr kumimoji="1" lang="en-US" altLang="ja-JP" sz="1030" dirty="0">
                <a:solidFill>
                  <a:schemeClr val="tx1"/>
                </a:solidFill>
              </a:rPr>
              <a:t>PI</a:t>
            </a:r>
            <a:r>
              <a:rPr kumimoji="1" lang="ja-JP" altLang="en-US" sz="1030" dirty="0">
                <a:solidFill>
                  <a:schemeClr val="tx1"/>
                </a:solidFill>
              </a:rPr>
              <a:t>人件費）</a:t>
            </a:r>
            <a:r>
              <a:rPr lang="ja-JP" altLang="en-US" sz="1026" dirty="0">
                <a:solidFill>
                  <a:schemeClr val="tx1"/>
                </a:solidFill>
                <a:latin typeface="Calibri"/>
                <a:ea typeface="ＭＳ Ｐゴシック" panose="020B0600070205080204" pitchFamily="50" charset="-128"/>
              </a:rPr>
              <a:t>を計上</a:t>
            </a:r>
            <a:endParaRPr lang="en-US" altLang="ja-JP" sz="1026" dirty="0">
              <a:solidFill>
                <a:schemeClr val="tx1"/>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endParaRPr lang="en-US" altLang="ja-JP" sz="171"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dirty="0">
                <a:solidFill>
                  <a:srgbClr val="000000"/>
                </a:solidFill>
                <a:latin typeface="Calibri"/>
                <a:ea typeface="ＭＳ Ｐゴシック" panose="020B0600070205080204" pitchFamily="50" charset="-128"/>
              </a:rPr>
              <a:t>○（必要に応じ） エフォート管理関連書類の提出</a:t>
            </a:r>
            <a:endParaRPr lang="ja-JP" altLang="en-US" sz="941" dirty="0">
              <a:solidFill>
                <a:srgbClr val="000000"/>
              </a:solidFill>
              <a:latin typeface="Calibri"/>
              <a:ea typeface="ＭＳ Ｐゴシック" panose="020B0600070205080204" pitchFamily="50" charset="-128"/>
            </a:endParaRPr>
          </a:p>
        </p:txBody>
      </p:sp>
      <p:sp>
        <p:nvSpPr>
          <p:cNvPr id="97" name="テキスト ボックス 96">
            <a:extLst>
              <a:ext uri="{FF2B5EF4-FFF2-40B4-BE49-F238E27FC236}">
                <a16:creationId xmlns:a16="http://schemas.microsoft.com/office/drawing/2014/main" id="{484367D1-1BE4-4D7F-89EA-B323700208CB}"/>
              </a:ext>
            </a:extLst>
          </p:cNvPr>
          <p:cNvSpPr txBox="1">
            <a:spLocks noChangeAspect="1"/>
          </p:cNvSpPr>
          <p:nvPr/>
        </p:nvSpPr>
        <p:spPr>
          <a:xfrm>
            <a:off x="5438299" y="5754686"/>
            <a:ext cx="704539" cy="230181"/>
          </a:xfrm>
          <a:prstGeom prst="rect">
            <a:avLst/>
          </a:prstGeom>
          <a:noFill/>
        </p:spPr>
        <p:txBody>
          <a:bodyPr wrap="square" rtlCol="0">
            <a:spAutoFit/>
          </a:bodyPr>
          <a:lstStyle/>
          <a:p>
            <a:pPr defTabSz="450578" eaLnBrk="0" fontAlgn="base" hangingPunct="0">
              <a:spcBef>
                <a:spcPct val="0"/>
              </a:spcBef>
              <a:spcAft>
                <a:spcPct val="0"/>
              </a:spcAft>
              <a:defRPr/>
            </a:pPr>
            <a:r>
              <a:rPr lang="ja-JP" altLang="en-US" sz="1026">
                <a:solidFill>
                  <a:srgbClr val="000000"/>
                </a:solidFill>
                <a:latin typeface="Arial" panose="020B0604020202020204" pitchFamily="34" charset="0"/>
                <a:ea typeface="ＭＳ Ｐゴシック" panose="020B0600070205080204" pitchFamily="50" charset="-128"/>
              </a:rPr>
              <a:t>提出</a:t>
            </a:r>
          </a:p>
        </p:txBody>
      </p:sp>
      <p:cxnSp>
        <p:nvCxnSpPr>
          <p:cNvPr id="25" name="直線矢印コネクタ 24"/>
          <p:cNvCxnSpPr>
            <a:cxnSpLocks noChangeAspect="1"/>
          </p:cNvCxnSpPr>
          <p:nvPr/>
        </p:nvCxnSpPr>
        <p:spPr>
          <a:xfrm>
            <a:off x="5268919" y="4890361"/>
            <a:ext cx="735652" cy="0"/>
          </a:xfrm>
          <a:prstGeom prst="straightConnector1">
            <a:avLst/>
          </a:prstGeom>
          <a:ln w="19050">
            <a:tailEnd type="triangle"/>
          </a:ln>
          <a:effectLst/>
        </p:spPr>
        <p:style>
          <a:lnRef idx="2">
            <a:schemeClr val="accent1"/>
          </a:lnRef>
          <a:fillRef idx="0">
            <a:schemeClr val="accent1"/>
          </a:fillRef>
          <a:effectRef idx="1">
            <a:schemeClr val="accent1"/>
          </a:effectRef>
          <a:fontRef idx="minor">
            <a:schemeClr val="tx1"/>
          </a:fontRef>
        </p:style>
      </p:cxnSp>
      <p:cxnSp>
        <p:nvCxnSpPr>
          <p:cNvPr id="39" name="コネクタ: カギ線 4">
            <a:extLst>
              <a:ext uri="{FF2B5EF4-FFF2-40B4-BE49-F238E27FC236}">
                <a16:creationId xmlns:a16="http://schemas.microsoft.com/office/drawing/2014/main" id="{B1658EEE-F582-4177-B627-1453581CC0E2}"/>
              </a:ext>
            </a:extLst>
          </p:cNvPr>
          <p:cNvCxnSpPr>
            <a:cxnSpLocks noChangeAspect="1"/>
          </p:cNvCxnSpPr>
          <p:nvPr/>
        </p:nvCxnSpPr>
        <p:spPr>
          <a:xfrm rot="10800000" flipV="1">
            <a:off x="1855538" y="1931258"/>
            <a:ext cx="1422398" cy="360298"/>
          </a:xfrm>
          <a:prstGeom prst="bentConnector3">
            <a:avLst>
              <a:gd name="adj1" fmla="val 100055"/>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a:cxnSpLocks noChangeAspect="1"/>
          </p:cNvCxnSpPr>
          <p:nvPr/>
        </p:nvCxnSpPr>
        <p:spPr>
          <a:xfrm rot="10800000">
            <a:off x="5321417" y="5664262"/>
            <a:ext cx="683154" cy="0"/>
          </a:xfrm>
          <a:prstGeom prst="straightConnector1">
            <a:avLst/>
          </a:prstGeom>
          <a:ln w="19050">
            <a:tailEnd type="triangle"/>
          </a:ln>
          <a:effectLst/>
        </p:spPr>
        <p:style>
          <a:lnRef idx="2">
            <a:schemeClr val="accent1"/>
          </a:lnRef>
          <a:fillRef idx="0">
            <a:schemeClr val="accent1"/>
          </a:fillRef>
          <a:effectRef idx="1">
            <a:schemeClr val="accent1"/>
          </a:effectRef>
          <a:fontRef idx="minor">
            <a:schemeClr val="tx1"/>
          </a:fontRef>
        </p:style>
      </p:cxnSp>
      <p:cxnSp>
        <p:nvCxnSpPr>
          <p:cNvPr id="56" name="直線矢印コネクタ 55"/>
          <p:cNvCxnSpPr>
            <a:cxnSpLocks noChangeAspect="1"/>
          </p:cNvCxnSpPr>
          <p:nvPr/>
        </p:nvCxnSpPr>
        <p:spPr>
          <a:xfrm>
            <a:off x="5268918" y="5968294"/>
            <a:ext cx="735653" cy="0"/>
          </a:xfrm>
          <a:prstGeom prst="straightConnector1">
            <a:avLst/>
          </a:prstGeom>
          <a:ln w="19050">
            <a:tailEnd type="triangle"/>
          </a:ln>
          <a:effectLst/>
        </p:spPr>
        <p:style>
          <a:lnRef idx="2">
            <a:schemeClr val="accent1"/>
          </a:lnRef>
          <a:fillRef idx="0">
            <a:schemeClr val="accent1"/>
          </a:fillRef>
          <a:effectRef idx="1">
            <a:schemeClr val="accent1"/>
          </a:effectRef>
          <a:fontRef idx="minor">
            <a:schemeClr val="tx1"/>
          </a:fontRef>
        </p:style>
      </p:cxnSp>
      <p:cxnSp>
        <p:nvCxnSpPr>
          <p:cNvPr id="33" name="コネクタ: カギ線 4">
            <a:extLst>
              <a:ext uri="{FF2B5EF4-FFF2-40B4-BE49-F238E27FC236}">
                <a16:creationId xmlns:a16="http://schemas.microsoft.com/office/drawing/2014/main" id="{B1658EEE-F582-4177-B627-1453581CC0E2}"/>
              </a:ext>
            </a:extLst>
          </p:cNvPr>
          <p:cNvCxnSpPr>
            <a:cxnSpLocks noChangeAspect="1"/>
          </p:cNvCxnSpPr>
          <p:nvPr/>
        </p:nvCxnSpPr>
        <p:spPr>
          <a:xfrm>
            <a:off x="5863537" y="3313875"/>
            <a:ext cx="1232757" cy="175095"/>
          </a:xfrm>
          <a:prstGeom prst="bentConnector3">
            <a:avLst>
              <a:gd name="adj1" fmla="val 99634"/>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a:spLocks noChangeAspect="1"/>
          </p:cNvSpPr>
          <p:nvPr/>
        </p:nvSpPr>
        <p:spPr>
          <a:xfrm>
            <a:off x="5942567" y="2827455"/>
            <a:ext cx="2830308" cy="399212"/>
          </a:xfrm>
          <a:prstGeom prst="rect">
            <a:avLst/>
          </a:prstGeom>
          <a:noFill/>
        </p:spPr>
        <p:txBody>
          <a:bodyPr wrap="square" rtlCol="0">
            <a:spAutoFit/>
          </a:bodyPr>
          <a:lstStyle/>
          <a:p>
            <a:r>
              <a:rPr lang="ja-JP" altLang="en-US" sz="997" dirty="0"/>
              <a:t>研究力向上のための制度（</a:t>
            </a:r>
            <a:r>
              <a:rPr lang="en-US" altLang="ja-JP" sz="997" dirty="0"/>
              <a:t>PI</a:t>
            </a:r>
            <a:r>
              <a:rPr lang="ja-JP" altLang="en-US" sz="997" dirty="0"/>
              <a:t>人件費）を計上する研究費の申請までに提出</a:t>
            </a:r>
          </a:p>
        </p:txBody>
      </p:sp>
      <p:sp>
        <p:nvSpPr>
          <p:cNvPr id="9" name="テキスト ボックス 8">
            <a:extLst>
              <a:ext uri="{FF2B5EF4-FFF2-40B4-BE49-F238E27FC236}">
                <a16:creationId xmlns:a16="http://schemas.microsoft.com/office/drawing/2014/main" id="{808B4EA2-97DE-4949-945B-5D8E46E67590}"/>
              </a:ext>
            </a:extLst>
          </p:cNvPr>
          <p:cNvSpPr txBox="1">
            <a:spLocks noChangeAspect="1"/>
          </p:cNvSpPr>
          <p:nvPr/>
        </p:nvSpPr>
        <p:spPr>
          <a:xfrm>
            <a:off x="3354673" y="2142173"/>
            <a:ext cx="923007" cy="200055"/>
          </a:xfrm>
          <a:prstGeom prst="rect">
            <a:avLst/>
          </a:prstGeom>
          <a:noFill/>
        </p:spPr>
        <p:txBody>
          <a:bodyPr wrap="square" rtlCol="0">
            <a:spAutoFit/>
          </a:bodyPr>
          <a:lstStyle/>
          <a:p>
            <a:r>
              <a:rPr kumimoji="1" lang="en-US" altLang="ja-JP" sz="700">
                <a:solidFill>
                  <a:srgbClr val="FF0000"/>
                </a:solidFill>
              </a:rPr>
              <a:t>(</a:t>
            </a:r>
            <a:r>
              <a:rPr kumimoji="1" lang="ja-JP" altLang="en-US" sz="700">
                <a:solidFill>
                  <a:srgbClr val="FF0000"/>
                </a:solidFill>
              </a:rPr>
              <a:t>別添様式２を参照</a:t>
            </a:r>
            <a:r>
              <a:rPr kumimoji="1" lang="en-US" altLang="ja-JP" sz="700"/>
              <a:t>)</a:t>
            </a:r>
            <a:endParaRPr kumimoji="1" lang="ja-JP" altLang="en-US" sz="700"/>
          </a:p>
        </p:txBody>
      </p:sp>
      <p:sp>
        <p:nvSpPr>
          <p:cNvPr id="36" name="テキスト ボックス 35">
            <a:extLst>
              <a:ext uri="{FF2B5EF4-FFF2-40B4-BE49-F238E27FC236}">
                <a16:creationId xmlns:a16="http://schemas.microsoft.com/office/drawing/2014/main" id="{062D24B9-25B1-41DC-A112-6B5ADF72BD08}"/>
              </a:ext>
            </a:extLst>
          </p:cNvPr>
          <p:cNvSpPr txBox="1">
            <a:spLocks noChangeAspect="1"/>
          </p:cNvSpPr>
          <p:nvPr/>
        </p:nvSpPr>
        <p:spPr>
          <a:xfrm>
            <a:off x="4305684" y="2127233"/>
            <a:ext cx="918531" cy="202123"/>
          </a:xfrm>
          <a:prstGeom prst="rect">
            <a:avLst/>
          </a:prstGeom>
          <a:noFill/>
        </p:spPr>
        <p:txBody>
          <a:bodyPr wrap="square" rtlCol="0">
            <a:spAutoFit/>
          </a:bodyPr>
          <a:lstStyle/>
          <a:p>
            <a:r>
              <a:rPr kumimoji="1" lang="en-US" altLang="ja-JP" sz="700" dirty="0"/>
              <a:t>(</a:t>
            </a:r>
            <a:r>
              <a:rPr kumimoji="1" lang="ja-JP" altLang="en-US" sz="700" dirty="0">
                <a:solidFill>
                  <a:srgbClr val="FF0000"/>
                </a:solidFill>
              </a:rPr>
              <a:t>別添様式１を参照</a:t>
            </a:r>
            <a:r>
              <a:rPr kumimoji="1" lang="en-US" altLang="ja-JP" sz="700" dirty="0">
                <a:solidFill>
                  <a:srgbClr val="FF0000"/>
                </a:solidFill>
              </a:rPr>
              <a:t>)</a:t>
            </a:r>
            <a:endParaRPr kumimoji="1" lang="ja-JP" altLang="en-US" sz="700" dirty="0">
              <a:solidFill>
                <a:srgbClr val="FF0000"/>
              </a:solidFill>
            </a:endParaRPr>
          </a:p>
        </p:txBody>
      </p:sp>
      <p:sp>
        <p:nvSpPr>
          <p:cNvPr id="38" name="テキスト ボックス 37">
            <a:extLst>
              <a:ext uri="{FF2B5EF4-FFF2-40B4-BE49-F238E27FC236}">
                <a16:creationId xmlns:a16="http://schemas.microsoft.com/office/drawing/2014/main" id="{7BD6F0B6-9568-4B4D-88FD-08D8F3A7BC7B}"/>
              </a:ext>
            </a:extLst>
          </p:cNvPr>
          <p:cNvSpPr txBox="1">
            <a:spLocks noChangeAspect="1"/>
          </p:cNvSpPr>
          <p:nvPr/>
        </p:nvSpPr>
        <p:spPr>
          <a:xfrm>
            <a:off x="528650" y="6082309"/>
            <a:ext cx="7161200" cy="400110"/>
          </a:xfrm>
          <a:prstGeom prst="rect">
            <a:avLst/>
          </a:prstGeom>
          <a:solidFill>
            <a:schemeClr val="accent6">
              <a:lumMod val="20000"/>
              <a:lumOff val="80000"/>
            </a:schemeClr>
          </a:solidFill>
        </p:spPr>
        <p:txBody>
          <a:bodyPr wrap="square" rtlCol="0">
            <a:spAutoFit/>
          </a:bodyPr>
          <a:lstStyle/>
          <a:p>
            <a:r>
              <a:rPr kumimoji="1" lang="en-US" altLang="ja-JP" sz="1000" dirty="0"/>
              <a:t>AMED</a:t>
            </a:r>
            <a:r>
              <a:rPr kumimoji="1" lang="ja-JP" altLang="en-US" sz="1000" dirty="0">
                <a:latin typeface="+mn-ea"/>
              </a:rPr>
              <a:t>の場合、研究開発参加者リスト（研究開発代表者等のエフォート欄に記入）、エフォート証明書（備考欄に研究開発代表者等計上を記入）。</a:t>
            </a:r>
          </a:p>
        </p:txBody>
      </p:sp>
      <p:sp>
        <p:nvSpPr>
          <p:cNvPr id="11" name="テキスト ボックス 10">
            <a:extLst>
              <a:ext uri="{FF2B5EF4-FFF2-40B4-BE49-F238E27FC236}">
                <a16:creationId xmlns:a16="http://schemas.microsoft.com/office/drawing/2014/main" id="{06125124-9B74-4116-A216-7576A24033A3}"/>
              </a:ext>
            </a:extLst>
          </p:cNvPr>
          <p:cNvSpPr txBox="1">
            <a:spLocks noChangeAspect="1"/>
          </p:cNvSpPr>
          <p:nvPr/>
        </p:nvSpPr>
        <p:spPr>
          <a:xfrm>
            <a:off x="7428557" y="3087395"/>
            <a:ext cx="1690283" cy="400110"/>
          </a:xfrm>
          <a:prstGeom prst="rect">
            <a:avLst/>
          </a:prstGeom>
          <a:solidFill>
            <a:schemeClr val="accent6">
              <a:lumMod val="20000"/>
              <a:lumOff val="80000"/>
            </a:schemeClr>
          </a:solidFill>
        </p:spPr>
        <p:txBody>
          <a:bodyPr wrap="square" rtlCol="0">
            <a:spAutoFit/>
          </a:bodyPr>
          <a:lstStyle/>
          <a:p>
            <a:r>
              <a:rPr kumimoji="1" lang="en-US" altLang="ja-JP" sz="1000" dirty="0"/>
              <a:t>AMED</a:t>
            </a:r>
            <a:r>
              <a:rPr kumimoji="1" lang="ja-JP" altLang="en-US" sz="1000" dirty="0"/>
              <a:t>の場合は、研究業務推進課宛に提出してください。</a:t>
            </a:r>
          </a:p>
        </p:txBody>
      </p:sp>
      <p:sp>
        <p:nvSpPr>
          <p:cNvPr id="40" name="スライド番号プレースホルダー 2">
            <a:extLst>
              <a:ext uri="{FF2B5EF4-FFF2-40B4-BE49-F238E27FC236}">
                <a16:creationId xmlns:a16="http://schemas.microsoft.com/office/drawing/2014/main" id="{7096FBDB-E6EE-4E5F-900C-0922E2AE4206}"/>
              </a:ext>
            </a:extLst>
          </p:cNvPr>
          <p:cNvSpPr txBox="1">
            <a:spLocks/>
          </p:cNvSpPr>
          <p:nvPr/>
        </p:nvSpPr>
        <p:spPr>
          <a:xfrm>
            <a:off x="6997529" y="644339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6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2E94863-59CC-4E9A-971D-6BEE8B0ADDF9}" type="slidenum">
              <a:rPr lang="ja-JP" altLang="en-US" smtClean="0"/>
              <a:pPr/>
              <a:t>12</a:t>
            </a:fld>
            <a:endParaRPr lang="ja-JP" altLang="en-US"/>
          </a:p>
        </p:txBody>
      </p:sp>
      <p:sp>
        <p:nvSpPr>
          <p:cNvPr id="15" name="正方形/長方形 14">
            <a:extLst>
              <a:ext uri="{FF2B5EF4-FFF2-40B4-BE49-F238E27FC236}">
                <a16:creationId xmlns:a16="http://schemas.microsoft.com/office/drawing/2014/main" id="{B3A01437-7D48-41F4-8BE8-C45C224BEE86}"/>
              </a:ext>
            </a:extLst>
          </p:cNvPr>
          <p:cNvSpPr/>
          <p:nvPr/>
        </p:nvSpPr>
        <p:spPr>
          <a:xfrm>
            <a:off x="2945809" y="1138775"/>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①</a:t>
            </a:r>
          </a:p>
        </p:txBody>
      </p:sp>
      <p:sp>
        <p:nvSpPr>
          <p:cNvPr id="41" name="正方形/長方形 40">
            <a:extLst>
              <a:ext uri="{FF2B5EF4-FFF2-40B4-BE49-F238E27FC236}">
                <a16:creationId xmlns:a16="http://schemas.microsoft.com/office/drawing/2014/main" id="{BE66FA75-3585-4E61-9814-B005ABB2A753}"/>
              </a:ext>
            </a:extLst>
          </p:cNvPr>
          <p:cNvSpPr/>
          <p:nvPr/>
        </p:nvSpPr>
        <p:spPr>
          <a:xfrm>
            <a:off x="100915" y="2022733"/>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②</a:t>
            </a:r>
          </a:p>
        </p:txBody>
      </p:sp>
      <p:sp>
        <p:nvSpPr>
          <p:cNvPr id="42" name="正方形/長方形 41">
            <a:extLst>
              <a:ext uri="{FF2B5EF4-FFF2-40B4-BE49-F238E27FC236}">
                <a16:creationId xmlns:a16="http://schemas.microsoft.com/office/drawing/2014/main" id="{24B6D63C-89F4-4F8C-B126-E02ECAA1C172}"/>
              </a:ext>
            </a:extLst>
          </p:cNvPr>
          <p:cNvSpPr/>
          <p:nvPr/>
        </p:nvSpPr>
        <p:spPr>
          <a:xfrm>
            <a:off x="2640455" y="2637309"/>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③</a:t>
            </a:r>
          </a:p>
        </p:txBody>
      </p:sp>
      <p:sp>
        <p:nvSpPr>
          <p:cNvPr id="43" name="正方形/長方形 42">
            <a:extLst>
              <a:ext uri="{FF2B5EF4-FFF2-40B4-BE49-F238E27FC236}">
                <a16:creationId xmlns:a16="http://schemas.microsoft.com/office/drawing/2014/main" id="{8EFDD074-3D18-4460-A031-5B89C843D1CA}"/>
              </a:ext>
            </a:extLst>
          </p:cNvPr>
          <p:cNvSpPr/>
          <p:nvPr/>
        </p:nvSpPr>
        <p:spPr>
          <a:xfrm>
            <a:off x="5810468" y="3533975"/>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④</a:t>
            </a:r>
          </a:p>
        </p:txBody>
      </p:sp>
      <p:sp>
        <p:nvSpPr>
          <p:cNvPr id="45" name="正方形/長方形 44">
            <a:extLst>
              <a:ext uri="{FF2B5EF4-FFF2-40B4-BE49-F238E27FC236}">
                <a16:creationId xmlns:a16="http://schemas.microsoft.com/office/drawing/2014/main" id="{B38A9218-3AC4-4D3B-99D8-C66155E7E3FE}"/>
              </a:ext>
            </a:extLst>
          </p:cNvPr>
          <p:cNvSpPr/>
          <p:nvPr/>
        </p:nvSpPr>
        <p:spPr>
          <a:xfrm>
            <a:off x="343468" y="4336536"/>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⑤</a:t>
            </a:r>
          </a:p>
        </p:txBody>
      </p:sp>
      <p:sp>
        <p:nvSpPr>
          <p:cNvPr id="46" name="正方形/長方形 45">
            <a:extLst>
              <a:ext uri="{FF2B5EF4-FFF2-40B4-BE49-F238E27FC236}">
                <a16:creationId xmlns:a16="http://schemas.microsoft.com/office/drawing/2014/main" id="{DA86E12D-5A9D-4404-BD3E-6F15BE4CC0CE}"/>
              </a:ext>
            </a:extLst>
          </p:cNvPr>
          <p:cNvSpPr/>
          <p:nvPr/>
        </p:nvSpPr>
        <p:spPr>
          <a:xfrm>
            <a:off x="334649" y="5429047"/>
            <a:ext cx="864020" cy="307777"/>
          </a:xfrm>
          <a:prstGeom prst="rect">
            <a:avLst/>
          </a:prstGeom>
          <a:noFill/>
        </p:spPr>
        <p:txBody>
          <a:bodyPr wrap="square" lIns="91440" tIns="45720" rIns="91440" bIns="45720">
            <a:spAutoFit/>
          </a:bodyPr>
          <a:lstStyle/>
          <a:p>
            <a:pPr algn="ctr"/>
            <a:r>
              <a:rPr lang="ja-JP" altLang="en-US" sz="1400" b="1" dirty="0">
                <a:ln w="0"/>
                <a:solidFill>
                  <a:schemeClr val="accent1"/>
                </a:solidFill>
                <a:effectLst>
                  <a:outerShdw blurRad="38100" dist="25400" dir="5400000" algn="ctr" rotWithShape="0">
                    <a:srgbClr val="6E747A">
                      <a:alpha val="43000"/>
                    </a:srgbClr>
                  </a:outerShdw>
                </a:effectLst>
              </a:rPr>
              <a:t>⑦</a:t>
            </a:r>
            <a:endParaRPr lang="ja-JP" altLang="en-US" sz="1400" b="1" cap="none" spc="0" dirty="0">
              <a:ln w="0"/>
              <a:solidFill>
                <a:schemeClr val="accent1"/>
              </a:solidFill>
              <a:effectLst>
                <a:outerShdw blurRad="38100" dist="25400" dir="5400000" algn="ctr" rotWithShape="0">
                  <a:srgbClr val="6E747A">
                    <a:alpha val="43000"/>
                  </a:srgbClr>
                </a:outerShdw>
              </a:effectLst>
            </a:endParaRPr>
          </a:p>
        </p:txBody>
      </p:sp>
      <p:sp>
        <p:nvSpPr>
          <p:cNvPr id="47" name="正方形/長方形 46">
            <a:extLst>
              <a:ext uri="{FF2B5EF4-FFF2-40B4-BE49-F238E27FC236}">
                <a16:creationId xmlns:a16="http://schemas.microsoft.com/office/drawing/2014/main" id="{9115BEE4-909D-4E90-93FC-ECD68DE4CADF}"/>
              </a:ext>
            </a:extLst>
          </p:cNvPr>
          <p:cNvSpPr/>
          <p:nvPr/>
        </p:nvSpPr>
        <p:spPr>
          <a:xfrm>
            <a:off x="-29579" y="5984867"/>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⑦</a:t>
            </a:r>
          </a:p>
        </p:txBody>
      </p:sp>
      <p:sp>
        <p:nvSpPr>
          <p:cNvPr id="48" name="正方形/長方形 47">
            <a:extLst>
              <a:ext uri="{FF2B5EF4-FFF2-40B4-BE49-F238E27FC236}">
                <a16:creationId xmlns:a16="http://schemas.microsoft.com/office/drawing/2014/main" id="{3520B183-FD14-420E-AEFF-A555911D458B}"/>
              </a:ext>
            </a:extLst>
          </p:cNvPr>
          <p:cNvSpPr/>
          <p:nvPr/>
        </p:nvSpPr>
        <p:spPr>
          <a:xfrm>
            <a:off x="5795753" y="4627503"/>
            <a:ext cx="864020" cy="307777"/>
          </a:xfrm>
          <a:prstGeom prst="rect">
            <a:avLst/>
          </a:prstGeom>
          <a:noFill/>
        </p:spPr>
        <p:txBody>
          <a:bodyPr wrap="square" lIns="91440" tIns="45720" rIns="91440" bIns="45720">
            <a:spAutoFit/>
          </a:bodyPr>
          <a:lstStyle/>
          <a:p>
            <a:pPr algn="ctr"/>
            <a:r>
              <a:rPr lang="ja-JP" altLang="en-US" sz="1400" b="1" dirty="0">
                <a:ln w="0"/>
                <a:solidFill>
                  <a:schemeClr val="accent1"/>
                </a:solidFill>
                <a:effectLst>
                  <a:outerShdw blurRad="38100" dist="25400" dir="5400000" algn="ctr" rotWithShape="0">
                    <a:srgbClr val="6E747A">
                      <a:alpha val="43000"/>
                    </a:srgbClr>
                  </a:outerShdw>
                </a:effectLst>
              </a:rPr>
              <a:t>⑥</a:t>
            </a:r>
            <a:endParaRPr lang="ja-JP" altLang="en-US" sz="1400" b="1" cap="none" spc="0" dirty="0">
              <a:ln w="0"/>
              <a:solidFill>
                <a:schemeClr val="accent1"/>
              </a:solidFill>
              <a:effectLst>
                <a:outerShdw blurRad="38100" dist="25400" dir="5400000" algn="ctr" rotWithShape="0">
                  <a:srgbClr val="6E747A">
                    <a:alpha val="43000"/>
                  </a:srgbClr>
                </a:outerShdw>
              </a:effectLst>
            </a:endParaRPr>
          </a:p>
        </p:txBody>
      </p:sp>
      <p:sp>
        <p:nvSpPr>
          <p:cNvPr id="7" name="正方形/長方形 6">
            <a:extLst>
              <a:ext uri="{FF2B5EF4-FFF2-40B4-BE49-F238E27FC236}">
                <a16:creationId xmlns:a16="http://schemas.microsoft.com/office/drawing/2014/main" id="{FCB4E4D3-7DF5-6E29-9E71-24C9B031D9B1}"/>
              </a:ext>
            </a:extLst>
          </p:cNvPr>
          <p:cNvSpPr>
            <a:spLocks noChangeAspect="1"/>
          </p:cNvSpPr>
          <p:nvPr/>
        </p:nvSpPr>
        <p:spPr>
          <a:xfrm>
            <a:off x="169161" y="3621036"/>
            <a:ext cx="2496034" cy="645820"/>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8768" indent="-78768" algn="ctr" defTabSz="450578" eaLnBrk="0" fontAlgn="base" hangingPunct="0">
              <a:spcBef>
                <a:spcPct val="0"/>
              </a:spcBef>
              <a:spcAft>
                <a:spcPct val="0"/>
              </a:spcAft>
              <a:defRPr/>
            </a:pPr>
            <a:endParaRPr lang="en-US" altLang="ja-JP" sz="941" dirty="0">
              <a:solidFill>
                <a:srgbClr val="000000"/>
              </a:solidFill>
              <a:latin typeface="Calibri"/>
              <a:ea typeface="ＭＳ Ｐゴシック" panose="020B0600070205080204" pitchFamily="50" charset="-128"/>
            </a:endParaRPr>
          </a:p>
        </p:txBody>
      </p:sp>
      <p:sp>
        <p:nvSpPr>
          <p:cNvPr id="18" name="テキスト ボックス 17">
            <a:extLst>
              <a:ext uri="{FF2B5EF4-FFF2-40B4-BE49-F238E27FC236}">
                <a16:creationId xmlns:a16="http://schemas.microsoft.com/office/drawing/2014/main" id="{F2C8639E-3C4D-9295-CC6C-4D582FE5E29C}"/>
              </a:ext>
            </a:extLst>
          </p:cNvPr>
          <p:cNvSpPr txBox="1"/>
          <p:nvPr/>
        </p:nvSpPr>
        <p:spPr>
          <a:xfrm>
            <a:off x="119161" y="3601134"/>
            <a:ext cx="2546033" cy="707886"/>
          </a:xfrm>
          <a:prstGeom prst="rect">
            <a:avLst/>
          </a:prstGeom>
          <a:noFill/>
        </p:spPr>
        <p:txBody>
          <a:bodyPr wrap="square" rtlCol="0">
            <a:spAutoFit/>
          </a:bodyPr>
          <a:lstStyle/>
          <a:p>
            <a:r>
              <a:rPr kumimoji="1" lang="ja-JP" altLang="en-US" sz="1000" dirty="0">
                <a:solidFill>
                  <a:srgbClr val="FF0000"/>
                </a:solidFill>
              </a:rPr>
              <a:t>令和</a:t>
            </a:r>
            <a:r>
              <a:rPr kumimoji="1" lang="en-US" altLang="ja-JP" sz="1000" dirty="0">
                <a:solidFill>
                  <a:srgbClr val="FF0000"/>
                </a:solidFill>
              </a:rPr>
              <a:t>7</a:t>
            </a:r>
            <a:r>
              <a:rPr kumimoji="1" lang="ja-JP" altLang="en-US" sz="1000" dirty="0">
                <a:solidFill>
                  <a:srgbClr val="FF0000"/>
                </a:solidFill>
              </a:rPr>
              <a:t>年</a:t>
            </a:r>
            <a:r>
              <a:rPr kumimoji="1" lang="en-US" altLang="ja-JP" sz="1000" dirty="0">
                <a:solidFill>
                  <a:srgbClr val="FF0000"/>
                </a:solidFill>
              </a:rPr>
              <a:t>4</a:t>
            </a:r>
            <a:r>
              <a:rPr kumimoji="1" lang="ja-JP" altLang="en-US" sz="1000" dirty="0">
                <a:solidFill>
                  <a:srgbClr val="FF0000"/>
                </a:solidFill>
              </a:rPr>
              <a:t>月以降の採択課題において、研究開発提案時に「金額」及び「期待される効果」の記載がある必要がある。（本申請内容は事前評価の審査対象となる。）</a:t>
            </a:r>
          </a:p>
        </p:txBody>
      </p:sp>
    </p:spTree>
    <p:extLst>
      <p:ext uri="{BB962C8B-B14F-4D97-AF65-F5344CB8AC3E}">
        <p14:creationId xmlns:p14="http://schemas.microsoft.com/office/powerpoint/2010/main" val="3587348083"/>
      </p:ext>
    </p:extLst>
  </p:cSld>
  <p:clrMapOvr>
    <a:masterClrMapping/>
  </p:clrMapOvr>
  <mc:AlternateContent xmlns:mc="http://schemas.openxmlformats.org/markup-compatibility/2006" xmlns:p14="http://schemas.microsoft.com/office/powerpoint/2010/main">
    <mc:Choice Requires="p14">
      <p:transition spd="slow" p14:dur="2000" advTm="145107"/>
    </mc:Choice>
    <mc:Fallback xmlns="">
      <p:transition spd="slow" advTm="145107"/>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B64E4F9F-82C6-4165-BA34-7745DCC0D0F9}"/>
              </a:ext>
            </a:extLst>
          </p:cNvPr>
          <p:cNvCxnSpPr>
            <a:cxnSpLocks/>
          </p:cNvCxnSpPr>
          <p:nvPr/>
        </p:nvCxnSpPr>
        <p:spPr>
          <a:xfrm>
            <a:off x="6146129" y="298440"/>
            <a:ext cx="0" cy="6264592"/>
          </a:xfrm>
          <a:prstGeom prst="line">
            <a:avLst/>
          </a:prstGeom>
          <a:ln/>
        </p:spPr>
        <p:style>
          <a:lnRef idx="1">
            <a:schemeClr val="dk1"/>
          </a:lnRef>
          <a:fillRef idx="0">
            <a:schemeClr val="dk1"/>
          </a:fillRef>
          <a:effectRef idx="0">
            <a:schemeClr val="dk1"/>
          </a:effectRef>
          <a:fontRef idx="minor">
            <a:schemeClr val="tx1"/>
          </a:fontRef>
        </p:style>
      </p:cxnSp>
      <p:sp>
        <p:nvSpPr>
          <p:cNvPr id="19" name="テキスト ボックス 18">
            <a:extLst>
              <a:ext uri="{FF2B5EF4-FFF2-40B4-BE49-F238E27FC236}">
                <a16:creationId xmlns:a16="http://schemas.microsoft.com/office/drawing/2014/main" id="{00AB0B0F-E11F-4E09-BCAC-CAB7EC99FAA3}"/>
              </a:ext>
            </a:extLst>
          </p:cNvPr>
          <p:cNvSpPr txBox="1"/>
          <p:nvPr/>
        </p:nvSpPr>
        <p:spPr>
          <a:xfrm>
            <a:off x="5484532" y="3926169"/>
            <a:ext cx="964036" cy="371512"/>
          </a:xfrm>
          <a:prstGeom prst="rect">
            <a:avLst/>
          </a:prstGeom>
          <a:solidFill>
            <a:schemeClr val="bg1"/>
          </a:solidFill>
        </p:spPr>
        <p:txBody>
          <a:bodyPr wrap="square" rtlCol="0">
            <a:spAutoFit/>
          </a:bodyPr>
          <a:lstStyle/>
          <a:p>
            <a:pPr defTabSz="450578" eaLnBrk="0" fontAlgn="base" hangingPunct="0">
              <a:spcBef>
                <a:spcPct val="0"/>
              </a:spcBef>
              <a:spcAft>
                <a:spcPct val="0"/>
              </a:spcAft>
              <a:defRPr/>
            </a:pPr>
            <a:r>
              <a:rPr lang="ja-JP" altLang="en-US" sz="907" dirty="0">
                <a:solidFill>
                  <a:srgbClr val="000000"/>
                </a:solidFill>
                <a:latin typeface="Arial" panose="020B0604020202020204" pitchFamily="34" charset="0"/>
                <a:ea typeface="ＭＳ Ｐゴシック" panose="020B0600070205080204" pitchFamily="50" charset="-128"/>
              </a:rPr>
              <a:t>翌年度の</a:t>
            </a:r>
            <a:r>
              <a:rPr lang="en-US" altLang="ja-JP" sz="907" dirty="0">
                <a:solidFill>
                  <a:srgbClr val="000000"/>
                </a:solidFill>
                <a:latin typeface="Arial" panose="020B0604020202020204" pitchFamily="34" charset="0"/>
                <a:ea typeface="ＭＳ Ｐゴシック" panose="020B0600070205080204" pitchFamily="50" charset="-128"/>
              </a:rPr>
              <a:t>6</a:t>
            </a:r>
            <a:r>
              <a:rPr lang="ja-JP" altLang="en-US" sz="907" dirty="0">
                <a:solidFill>
                  <a:srgbClr val="000000"/>
                </a:solidFill>
                <a:latin typeface="Arial" panose="020B0604020202020204" pitchFamily="34" charset="0"/>
                <a:ea typeface="ＭＳ Ｐゴシック" panose="020B0600070205080204" pitchFamily="50" charset="-128"/>
              </a:rPr>
              <a:t>月末</a:t>
            </a:r>
            <a:endParaRPr lang="en-US" altLang="ja-JP" sz="907" dirty="0">
              <a:solidFill>
                <a:srgbClr val="000000"/>
              </a:solidFill>
              <a:latin typeface="Arial" panose="020B0604020202020204" pitchFamily="34" charset="0"/>
              <a:ea typeface="ＭＳ Ｐゴシック" panose="020B0600070205080204" pitchFamily="50" charset="-128"/>
            </a:endParaRPr>
          </a:p>
          <a:p>
            <a:pPr defTabSz="450578" eaLnBrk="0" fontAlgn="base" hangingPunct="0">
              <a:spcBef>
                <a:spcPct val="0"/>
              </a:spcBef>
              <a:spcAft>
                <a:spcPct val="0"/>
              </a:spcAft>
              <a:defRPr/>
            </a:pPr>
            <a:r>
              <a:rPr lang="ja-JP" altLang="en-US" sz="907" dirty="0">
                <a:solidFill>
                  <a:srgbClr val="000000"/>
                </a:solidFill>
                <a:latin typeface="Arial" panose="020B0604020202020204" pitchFamily="34" charset="0"/>
                <a:ea typeface="ＭＳ Ｐゴシック" panose="020B0600070205080204" pitchFamily="50" charset="-128"/>
              </a:rPr>
              <a:t>までに提出</a:t>
            </a:r>
          </a:p>
        </p:txBody>
      </p:sp>
      <p:sp>
        <p:nvSpPr>
          <p:cNvPr id="3" name="スライド番号プレースホルダー 2">
            <a:extLst>
              <a:ext uri="{FF2B5EF4-FFF2-40B4-BE49-F238E27FC236}">
                <a16:creationId xmlns:a16="http://schemas.microsoft.com/office/drawing/2014/main" id="{C3D4D8CC-4B02-4684-A0B6-F69D1CD2CCC3}"/>
              </a:ext>
            </a:extLst>
          </p:cNvPr>
          <p:cNvSpPr>
            <a:spLocks noGrp="1"/>
          </p:cNvSpPr>
          <p:nvPr>
            <p:ph type="sldNum" sz="quarter" idx="4294967295"/>
          </p:nvPr>
        </p:nvSpPr>
        <p:spPr>
          <a:xfrm>
            <a:off x="6985001" y="6418263"/>
            <a:ext cx="2057400" cy="365125"/>
          </a:xfrm>
        </p:spPr>
        <p:txBody>
          <a:bodyPr/>
          <a:lstStyle/>
          <a:p>
            <a:fld id="{02E94863-59CC-4E9A-971D-6BEE8B0ADDF9}" type="slidenum">
              <a:rPr lang="ja-JP" altLang="en-US" smtClean="0"/>
              <a:pPr/>
              <a:t>13</a:t>
            </a:fld>
            <a:endParaRPr lang="ja-JP" altLang="en-US"/>
          </a:p>
        </p:txBody>
      </p:sp>
      <p:cxnSp>
        <p:nvCxnSpPr>
          <p:cNvPr id="5" name="直線コネクタ 4">
            <a:extLst>
              <a:ext uri="{FF2B5EF4-FFF2-40B4-BE49-F238E27FC236}">
                <a16:creationId xmlns:a16="http://schemas.microsoft.com/office/drawing/2014/main" id="{9243642B-0900-438F-82BE-1AE6B52C4DB0}"/>
              </a:ext>
            </a:extLst>
          </p:cNvPr>
          <p:cNvCxnSpPr>
            <a:cxnSpLocks/>
          </p:cNvCxnSpPr>
          <p:nvPr/>
        </p:nvCxnSpPr>
        <p:spPr>
          <a:xfrm>
            <a:off x="3046043" y="379094"/>
            <a:ext cx="0" cy="6183938"/>
          </a:xfrm>
          <a:prstGeom prst="line">
            <a:avLst/>
          </a:prstGeom>
          <a:ln/>
        </p:spPr>
        <p:style>
          <a:lnRef idx="1">
            <a:schemeClr val="dk1"/>
          </a:lnRef>
          <a:fillRef idx="0">
            <a:schemeClr val="dk1"/>
          </a:fillRef>
          <a:effectRef idx="0">
            <a:schemeClr val="dk1"/>
          </a:effectRef>
          <a:fontRef idx="minor">
            <a:schemeClr val="tx1"/>
          </a:fontRef>
        </p:style>
      </p:cxnSp>
      <p:sp>
        <p:nvSpPr>
          <p:cNvPr id="6" name="正方形/長方形 5">
            <a:extLst>
              <a:ext uri="{FF2B5EF4-FFF2-40B4-BE49-F238E27FC236}">
                <a16:creationId xmlns:a16="http://schemas.microsoft.com/office/drawing/2014/main" id="{8C184678-C246-4B5E-979F-CA9CCDCBF433}"/>
              </a:ext>
            </a:extLst>
          </p:cNvPr>
          <p:cNvSpPr/>
          <p:nvPr/>
        </p:nvSpPr>
        <p:spPr>
          <a:xfrm>
            <a:off x="3812528" y="768489"/>
            <a:ext cx="1632242" cy="2299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632">
                <a:solidFill>
                  <a:srgbClr val="000000"/>
                </a:solidFill>
                <a:latin typeface="Calibri"/>
                <a:ea typeface="ＭＳ Ｐゴシック" panose="020B0600070205080204" pitchFamily="50" charset="-128"/>
              </a:rPr>
              <a:t>研究機関</a:t>
            </a:r>
          </a:p>
        </p:txBody>
      </p:sp>
      <p:sp>
        <p:nvSpPr>
          <p:cNvPr id="7" name="正方形/長方形 6">
            <a:extLst>
              <a:ext uri="{FF2B5EF4-FFF2-40B4-BE49-F238E27FC236}">
                <a16:creationId xmlns:a16="http://schemas.microsoft.com/office/drawing/2014/main" id="{2ABBF89D-A005-4FBC-8C80-15B7BEF49347}"/>
              </a:ext>
            </a:extLst>
          </p:cNvPr>
          <p:cNvSpPr/>
          <p:nvPr/>
        </p:nvSpPr>
        <p:spPr>
          <a:xfrm>
            <a:off x="736023" y="770652"/>
            <a:ext cx="1891765" cy="2277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632" dirty="0">
                <a:solidFill>
                  <a:srgbClr val="000000"/>
                </a:solidFill>
                <a:latin typeface="Calibri"/>
                <a:ea typeface="ＭＳ Ｐゴシック" panose="020B0600070205080204" pitchFamily="50" charset="-128"/>
              </a:rPr>
              <a:t>研究代表者等（</a:t>
            </a:r>
            <a:r>
              <a:rPr lang="en-US" altLang="ja-JP" sz="1632" dirty="0">
                <a:solidFill>
                  <a:srgbClr val="000000"/>
                </a:solidFill>
                <a:latin typeface="Calibri"/>
                <a:ea typeface="ＭＳ Ｐゴシック" panose="020B0600070205080204" pitchFamily="50" charset="-128"/>
              </a:rPr>
              <a:t>PI</a:t>
            </a:r>
            <a:r>
              <a:rPr lang="ja-JP" altLang="en-US" sz="1632" dirty="0">
                <a:solidFill>
                  <a:srgbClr val="000000"/>
                </a:solidFill>
                <a:latin typeface="Calibri"/>
                <a:ea typeface="ＭＳ Ｐゴシック" panose="020B0600070205080204" pitchFamily="50" charset="-128"/>
              </a:rPr>
              <a:t>）</a:t>
            </a:r>
          </a:p>
        </p:txBody>
      </p:sp>
      <p:sp>
        <p:nvSpPr>
          <p:cNvPr id="8" name="正方形/長方形 7">
            <a:extLst>
              <a:ext uri="{FF2B5EF4-FFF2-40B4-BE49-F238E27FC236}">
                <a16:creationId xmlns:a16="http://schemas.microsoft.com/office/drawing/2014/main" id="{62F2E828-ED3E-475E-A5CA-53D4891E71B9}"/>
              </a:ext>
            </a:extLst>
          </p:cNvPr>
          <p:cNvSpPr/>
          <p:nvPr/>
        </p:nvSpPr>
        <p:spPr>
          <a:xfrm>
            <a:off x="6884254" y="784301"/>
            <a:ext cx="1632242" cy="2299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632">
                <a:solidFill>
                  <a:srgbClr val="000000"/>
                </a:solidFill>
                <a:latin typeface="Calibri"/>
                <a:ea typeface="ＭＳ Ｐゴシック" panose="020B0600070205080204" pitchFamily="50" charset="-128"/>
              </a:rPr>
              <a:t>配分機関</a:t>
            </a:r>
          </a:p>
        </p:txBody>
      </p:sp>
      <p:sp>
        <p:nvSpPr>
          <p:cNvPr id="11" name="正方形/長方形 10">
            <a:extLst>
              <a:ext uri="{FF2B5EF4-FFF2-40B4-BE49-F238E27FC236}">
                <a16:creationId xmlns:a16="http://schemas.microsoft.com/office/drawing/2014/main" id="{A325EB7F-7884-43A7-A45E-82258838D5D8}"/>
              </a:ext>
            </a:extLst>
          </p:cNvPr>
          <p:cNvSpPr/>
          <p:nvPr/>
        </p:nvSpPr>
        <p:spPr>
          <a:xfrm>
            <a:off x="282353" y="1672063"/>
            <a:ext cx="5606752" cy="894265"/>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endParaRPr lang="en-US" altLang="ja-JP" sz="428" b="1" u="sng" dirty="0">
              <a:solidFill>
                <a:srgbClr val="000000"/>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257" dirty="0">
              <a:solidFill>
                <a:srgbClr val="000000"/>
              </a:solidFill>
              <a:latin typeface="Calibri"/>
              <a:ea typeface="ＭＳ Ｐゴシック" panose="020B0600070205080204" pitchFamily="50" charset="-128"/>
            </a:endParaRPr>
          </a:p>
          <a:p>
            <a:pPr marL="78768" indent="-78768" algn="ctr" defTabSz="450578" eaLnBrk="0" fontAlgn="base" hangingPunct="0">
              <a:spcBef>
                <a:spcPct val="0"/>
              </a:spcBef>
              <a:spcAft>
                <a:spcPct val="0"/>
              </a:spcAft>
              <a:defRPr/>
            </a:pPr>
            <a:r>
              <a:rPr lang="ja-JP" altLang="en-US" sz="1026" b="1" u="sng" dirty="0">
                <a:solidFill>
                  <a:srgbClr val="000000"/>
                </a:solidFill>
                <a:latin typeface="Calibri"/>
                <a:ea typeface="ＭＳ Ｐゴシック" panose="020B0600070205080204" pitchFamily="50" charset="-128"/>
              </a:rPr>
              <a:t>研究に係る実績の報告</a:t>
            </a:r>
            <a:endParaRPr lang="en-US" altLang="ja-JP" sz="1026" b="1" u="sng"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endParaRPr lang="en-US" altLang="ja-JP" sz="428" b="1" u="sng" dirty="0">
              <a:solidFill>
                <a:srgbClr val="000000"/>
              </a:solidFill>
              <a:latin typeface="Calibri"/>
              <a:ea typeface="ＭＳ Ｐゴシック" panose="020B0600070205080204" pitchFamily="50" charset="-128"/>
            </a:endParaRPr>
          </a:p>
          <a:p>
            <a:pPr marL="77735" indent="654993" defTabSz="450578" eaLnBrk="0" fontAlgn="base" hangingPunct="0">
              <a:spcBef>
                <a:spcPct val="0"/>
              </a:spcBef>
              <a:spcAft>
                <a:spcPct val="0"/>
              </a:spcAft>
              <a:defRPr/>
            </a:pPr>
            <a:r>
              <a:rPr lang="ja-JP" altLang="en-US" sz="1026" dirty="0">
                <a:solidFill>
                  <a:srgbClr val="000000"/>
                </a:solidFill>
                <a:latin typeface="Calibri"/>
                <a:ea typeface="ＭＳ Ｐゴシック" panose="020B0600070205080204" pitchFamily="50" charset="-128"/>
              </a:rPr>
              <a:t>　　　　　　　　○（必要に応じ）エフォート管理関連書類の提出</a:t>
            </a:r>
            <a:endParaRPr lang="en-US" altLang="ja-JP" sz="428" dirty="0">
              <a:solidFill>
                <a:srgbClr val="000000"/>
              </a:solidFill>
              <a:latin typeface="Calibri"/>
              <a:ea typeface="ＭＳ Ｐゴシック" panose="020B0600070205080204" pitchFamily="50" charset="-128"/>
            </a:endParaRPr>
          </a:p>
          <a:p>
            <a:pPr marL="77735" indent="654993" defTabSz="450578" eaLnBrk="0" fontAlgn="base" hangingPunct="0">
              <a:spcBef>
                <a:spcPct val="0"/>
              </a:spcBef>
              <a:spcAft>
                <a:spcPct val="0"/>
              </a:spcAft>
              <a:defRPr/>
            </a:pPr>
            <a:r>
              <a:rPr lang="ja-JP" altLang="en-US" sz="1026" dirty="0">
                <a:solidFill>
                  <a:srgbClr val="000000"/>
                </a:solidFill>
                <a:latin typeface="Calibri"/>
                <a:ea typeface="ＭＳ Ｐゴシック" panose="020B0600070205080204" pitchFamily="50" charset="-128"/>
              </a:rPr>
              <a:t>　　　　　　　　○会計実績報告書の提出</a:t>
            </a:r>
            <a:endParaRPr lang="en-US" altLang="ja-JP" sz="1026" dirty="0">
              <a:solidFill>
                <a:srgbClr val="000000"/>
              </a:solidFill>
              <a:highlight>
                <a:srgbClr val="FFFF00"/>
              </a:highlight>
              <a:latin typeface="Calibri"/>
              <a:ea typeface="ＭＳ Ｐゴシック" panose="020B0600070205080204" pitchFamily="50" charset="-128"/>
            </a:endParaRPr>
          </a:p>
          <a:p>
            <a:pPr marL="77735" indent="654993" defTabSz="450578" eaLnBrk="0" fontAlgn="base" hangingPunct="0">
              <a:spcBef>
                <a:spcPct val="0"/>
              </a:spcBef>
              <a:spcAft>
                <a:spcPct val="0"/>
              </a:spcAft>
              <a:defRPr/>
            </a:pPr>
            <a:r>
              <a:rPr lang="ja-JP" altLang="en-US" sz="1026" dirty="0">
                <a:solidFill>
                  <a:srgbClr val="FF0000"/>
                </a:solidFill>
                <a:latin typeface="Calibri"/>
                <a:ea typeface="ＭＳ Ｐゴシック" panose="020B0600070205080204" pitchFamily="50" charset="-128"/>
              </a:rPr>
              <a:t>　　　　　　　　○実績報告書（研究力向上のための制度（</a:t>
            </a:r>
            <a:r>
              <a:rPr lang="en-US" altLang="ja-JP" sz="1026" dirty="0">
                <a:solidFill>
                  <a:srgbClr val="FF0000"/>
                </a:solidFill>
                <a:latin typeface="Calibri"/>
                <a:ea typeface="ＭＳ Ｐゴシック" panose="020B0600070205080204" pitchFamily="50" charset="-128"/>
              </a:rPr>
              <a:t>PI</a:t>
            </a:r>
            <a:r>
              <a:rPr lang="ja-JP" altLang="en-US" sz="1026" dirty="0">
                <a:solidFill>
                  <a:srgbClr val="FF0000"/>
                </a:solidFill>
                <a:latin typeface="Calibri"/>
                <a:ea typeface="ＭＳ Ｐゴシック" panose="020B0600070205080204" pitchFamily="50" charset="-128"/>
              </a:rPr>
              <a:t>人件費）の「金額」及び</a:t>
            </a:r>
            <a:endParaRPr lang="en-US" altLang="ja-JP" sz="1026" dirty="0">
              <a:solidFill>
                <a:srgbClr val="FF0000"/>
              </a:solidFill>
              <a:latin typeface="Calibri"/>
              <a:ea typeface="ＭＳ Ｐゴシック" panose="020B0600070205080204" pitchFamily="50" charset="-128"/>
            </a:endParaRPr>
          </a:p>
          <a:p>
            <a:pPr marL="77735" indent="654993" defTabSz="450578" eaLnBrk="0" fontAlgn="base" hangingPunct="0">
              <a:spcBef>
                <a:spcPct val="0"/>
              </a:spcBef>
              <a:spcAft>
                <a:spcPct val="0"/>
              </a:spcAft>
              <a:defRPr/>
            </a:pPr>
            <a:r>
              <a:rPr lang="ja-JP" altLang="en-US" sz="1026" dirty="0">
                <a:solidFill>
                  <a:srgbClr val="FF0000"/>
                </a:solidFill>
                <a:latin typeface="Calibri"/>
                <a:ea typeface="ＭＳ Ｐゴシック" panose="020B0600070205080204" pitchFamily="50" charset="-128"/>
              </a:rPr>
              <a:t>　　　　　　　　　　「期待される効果」を記載）</a:t>
            </a:r>
            <a:endParaRPr lang="en-US" altLang="ja-JP" sz="1026" dirty="0">
              <a:solidFill>
                <a:srgbClr val="FF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endParaRPr lang="en-US" altLang="ja-JP" sz="1026" dirty="0">
              <a:solidFill>
                <a:srgbClr val="000000"/>
              </a:solidFill>
              <a:latin typeface="Calibri"/>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447CDE10-DCBA-4083-8AD0-F1953DF4531C}"/>
              </a:ext>
            </a:extLst>
          </p:cNvPr>
          <p:cNvSpPr/>
          <p:nvPr/>
        </p:nvSpPr>
        <p:spPr>
          <a:xfrm>
            <a:off x="162113" y="1323409"/>
            <a:ext cx="2733605" cy="2417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a:solidFill>
                  <a:prstClr val="white"/>
                </a:solidFill>
                <a:latin typeface="Calibri"/>
                <a:ea typeface="ＭＳ Ｐゴシック" panose="020B0600070205080204" pitchFamily="50" charset="-128"/>
              </a:rPr>
              <a:t>執行後の手続</a:t>
            </a:r>
          </a:p>
        </p:txBody>
      </p:sp>
      <p:sp>
        <p:nvSpPr>
          <p:cNvPr id="13" name="正方形/長方形 12">
            <a:extLst>
              <a:ext uri="{FF2B5EF4-FFF2-40B4-BE49-F238E27FC236}">
                <a16:creationId xmlns:a16="http://schemas.microsoft.com/office/drawing/2014/main" id="{0CF136B4-0551-4C7F-A045-4E874B299B1C}"/>
              </a:ext>
            </a:extLst>
          </p:cNvPr>
          <p:cNvSpPr/>
          <p:nvPr/>
        </p:nvSpPr>
        <p:spPr>
          <a:xfrm>
            <a:off x="3528814" y="4034802"/>
            <a:ext cx="2001414" cy="1134337"/>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8768" indent="-78768" algn="ctr" defTabSz="450578" eaLnBrk="0" fontAlgn="base" hangingPunct="0">
              <a:spcBef>
                <a:spcPct val="0"/>
              </a:spcBef>
              <a:spcAft>
                <a:spcPct val="0"/>
              </a:spcAft>
              <a:defRPr/>
            </a:pPr>
            <a:r>
              <a:rPr lang="ja-JP" altLang="en-US" sz="1026" b="1" u="sng" dirty="0">
                <a:solidFill>
                  <a:srgbClr val="000000"/>
                </a:solidFill>
                <a:latin typeface="Calibri"/>
                <a:ea typeface="ＭＳ Ｐゴシック" panose="020B0600070205080204" pitchFamily="50" charset="-128"/>
              </a:rPr>
              <a:t>確保した財源の活用実績の報告</a:t>
            </a:r>
            <a:endParaRPr lang="en-US" altLang="ja-JP" sz="1026" b="1" u="sng" dirty="0">
              <a:solidFill>
                <a:srgbClr val="000000"/>
              </a:solidFill>
              <a:latin typeface="Calibri"/>
              <a:ea typeface="ＭＳ Ｐゴシック" panose="020B0600070205080204" pitchFamily="50" charset="-128"/>
            </a:endParaRPr>
          </a:p>
          <a:p>
            <a:pPr marL="78768" indent="-78768" algn="ctr" defTabSz="450578" eaLnBrk="0" fontAlgn="base" hangingPunct="0">
              <a:spcBef>
                <a:spcPct val="0"/>
              </a:spcBef>
              <a:spcAft>
                <a:spcPct val="0"/>
              </a:spcAft>
              <a:defRPr/>
            </a:pPr>
            <a:endParaRPr lang="en-US" altLang="ja-JP" sz="428" b="1" u="sng"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dirty="0">
                <a:solidFill>
                  <a:srgbClr val="000000"/>
                </a:solidFill>
                <a:latin typeface="Calibri"/>
                <a:ea typeface="ＭＳ Ｐゴシック" panose="020B0600070205080204" pitchFamily="50" charset="-128"/>
              </a:rPr>
              <a:t>○具体的な活用内容や効果等を</a:t>
            </a:r>
            <a:r>
              <a:rPr lang="ja-JP" altLang="en-US" sz="1026" dirty="0">
                <a:solidFill>
                  <a:schemeClr val="tx1"/>
                </a:solidFill>
                <a:latin typeface="Calibri"/>
                <a:ea typeface="ＭＳ Ｐゴシック" panose="020B0600070205080204" pitchFamily="50" charset="-128"/>
              </a:rPr>
              <a:t>記載した活用実績を報告</a:t>
            </a:r>
            <a:endParaRPr lang="en-US" altLang="ja-JP" sz="1026" dirty="0">
              <a:solidFill>
                <a:schemeClr val="tx1"/>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dirty="0">
                <a:solidFill>
                  <a:schemeClr val="tx1"/>
                </a:solidFill>
                <a:latin typeface="Calibri"/>
                <a:ea typeface="ＭＳ Ｐゴシック" panose="020B0600070205080204" pitchFamily="50" charset="-128"/>
              </a:rPr>
              <a:t>　</a:t>
            </a:r>
            <a:r>
              <a:rPr lang="en-US" altLang="ja-JP" sz="1026" dirty="0">
                <a:solidFill>
                  <a:schemeClr val="tx1"/>
                </a:solidFill>
                <a:latin typeface="Calibri"/>
                <a:ea typeface="ＭＳ Ｐゴシック" panose="020B0600070205080204" pitchFamily="50" charset="-128"/>
              </a:rPr>
              <a:t>(</a:t>
            </a:r>
            <a:r>
              <a:rPr lang="ja-JP" altLang="en-US" sz="1026" dirty="0">
                <a:solidFill>
                  <a:schemeClr val="tx1"/>
                </a:solidFill>
                <a:latin typeface="Calibri"/>
                <a:ea typeface="ＭＳ Ｐゴシック" panose="020B0600070205080204" pitchFamily="50" charset="-128"/>
              </a:rPr>
              <a:t>別添様式３を参照</a:t>
            </a:r>
            <a:r>
              <a:rPr lang="en-US" altLang="ja-JP" sz="1026" dirty="0">
                <a:solidFill>
                  <a:schemeClr val="tx1"/>
                </a:solidFill>
                <a:latin typeface="Calibri"/>
                <a:ea typeface="ＭＳ Ｐゴシック" panose="020B0600070205080204" pitchFamily="50" charset="-128"/>
              </a:rPr>
              <a:t>)</a:t>
            </a:r>
          </a:p>
          <a:p>
            <a:pPr marL="78768" indent="-78768" defTabSz="450578" eaLnBrk="0" fontAlgn="base" hangingPunct="0">
              <a:spcBef>
                <a:spcPct val="0"/>
              </a:spcBef>
              <a:spcAft>
                <a:spcPct val="0"/>
              </a:spcAft>
              <a:defRPr/>
            </a:pPr>
            <a:endParaRPr lang="en-US" altLang="ja-JP" sz="342" dirty="0">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dirty="0">
                <a:solidFill>
                  <a:srgbClr val="000000"/>
                </a:solidFill>
                <a:latin typeface="Calibri"/>
                <a:ea typeface="ＭＳ Ｐゴシック" panose="020B0600070205080204" pitchFamily="50" charset="-128"/>
              </a:rPr>
              <a:t>○策定した活用方針とともに同報告を公表</a:t>
            </a:r>
            <a:r>
              <a:rPr lang="en-US" altLang="ja-JP" sz="1026" dirty="0">
                <a:solidFill>
                  <a:srgbClr val="000000"/>
                </a:solidFill>
                <a:latin typeface="Calibri"/>
                <a:ea typeface="ＭＳ Ｐゴシック" panose="020B0600070205080204" pitchFamily="50" charset="-128"/>
              </a:rPr>
              <a:t>(HP</a:t>
            </a:r>
            <a:r>
              <a:rPr lang="ja-JP" altLang="en-US" sz="1026" dirty="0">
                <a:solidFill>
                  <a:srgbClr val="000000"/>
                </a:solidFill>
                <a:latin typeface="Calibri"/>
                <a:ea typeface="ＭＳ Ｐゴシック" panose="020B0600070205080204" pitchFamily="50" charset="-128"/>
              </a:rPr>
              <a:t>等</a:t>
            </a:r>
            <a:r>
              <a:rPr lang="en-US" altLang="ja-JP" sz="1026" dirty="0">
                <a:solidFill>
                  <a:srgbClr val="000000"/>
                </a:solidFill>
                <a:latin typeface="Calibri"/>
                <a:ea typeface="ＭＳ Ｐゴシック" panose="020B0600070205080204" pitchFamily="50" charset="-128"/>
              </a:rPr>
              <a:t>)</a:t>
            </a:r>
            <a:endParaRPr lang="en-US" altLang="ja-JP" sz="342" dirty="0">
              <a:solidFill>
                <a:srgbClr val="000000"/>
              </a:solidFill>
              <a:latin typeface="Calibri"/>
              <a:ea typeface="ＭＳ Ｐゴシック" panose="020B0600070205080204" pitchFamily="50" charset="-128"/>
            </a:endParaRPr>
          </a:p>
        </p:txBody>
      </p:sp>
      <p:sp>
        <p:nvSpPr>
          <p:cNvPr id="14" name="正方形/長方形 13">
            <a:extLst>
              <a:ext uri="{FF2B5EF4-FFF2-40B4-BE49-F238E27FC236}">
                <a16:creationId xmlns:a16="http://schemas.microsoft.com/office/drawing/2014/main" id="{17FFB07C-370A-4E1B-BB51-CCF1A017322C}"/>
              </a:ext>
            </a:extLst>
          </p:cNvPr>
          <p:cNvSpPr/>
          <p:nvPr/>
        </p:nvSpPr>
        <p:spPr>
          <a:xfrm>
            <a:off x="6384161" y="4186784"/>
            <a:ext cx="2540544" cy="766821"/>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8768" indent="-78768" algn="ctr" defTabSz="450578" eaLnBrk="0" fontAlgn="base" hangingPunct="0">
              <a:spcBef>
                <a:spcPct val="0"/>
              </a:spcBef>
              <a:spcAft>
                <a:spcPct val="0"/>
              </a:spcAft>
              <a:defRPr/>
            </a:pPr>
            <a:r>
              <a:rPr lang="ja-JP" altLang="en-US" sz="1026" b="1" u="sng">
                <a:solidFill>
                  <a:srgbClr val="000000"/>
                </a:solidFill>
                <a:latin typeface="Calibri"/>
                <a:ea typeface="ＭＳ Ｐゴシック" panose="020B0600070205080204" pitchFamily="50" charset="-128"/>
              </a:rPr>
              <a:t>提出資料の確認</a:t>
            </a:r>
            <a:endParaRPr lang="en-US" altLang="ja-JP" sz="1026" b="1" u="sng">
              <a:solidFill>
                <a:srgbClr val="000000"/>
              </a:solidFill>
              <a:latin typeface="Calibri"/>
              <a:ea typeface="ＭＳ Ｐゴシック" panose="020B0600070205080204" pitchFamily="50" charset="-128"/>
            </a:endParaRPr>
          </a:p>
          <a:p>
            <a:pPr marL="78768" indent="-78768" algn="ctr" defTabSz="450578" eaLnBrk="0" fontAlgn="base" hangingPunct="0">
              <a:spcBef>
                <a:spcPct val="0"/>
              </a:spcBef>
              <a:spcAft>
                <a:spcPct val="0"/>
              </a:spcAft>
              <a:defRPr/>
            </a:pPr>
            <a:endParaRPr lang="en-US" altLang="ja-JP" sz="342" b="1" u="sng">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r>
              <a:rPr lang="ja-JP" altLang="en-US" sz="1026">
                <a:solidFill>
                  <a:srgbClr val="000000"/>
                </a:solidFill>
                <a:latin typeface="Calibri"/>
                <a:ea typeface="ＭＳ Ｐゴシック" panose="020B0600070205080204" pitchFamily="50" charset="-128"/>
              </a:rPr>
              <a:t>○活用方針に沿って執行されていない場合は研究機関に対して確認し、必要に応じて改善を要求する等適切に対応</a:t>
            </a:r>
            <a:endParaRPr lang="en-US" altLang="ja-JP" sz="1026">
              <a:solidFill>
                <a:srgbClr val="000000"/>
              </a:solidFill>
              <a:latin typeface="Calibri"/>
              <a:ea typeface="ＭＳ Ｐゴシック" panose="020B0600070205080204" pitchFamily="50" charset="-128"/>
            </a:endParaRPr>
          </a:p>
          <a:p>
            <a:pPr marL="78768" indent="-78768" defTabSz="450578" eaLnBrk="0" fontAlgn="base" hangingPunct="0">
              <a:spcBef>
                <a:spcPct val="0"/>
              </a:spcBef>
              <a:spcAft>
                <a:spcPct val="0"/>
              </a:spcAft>
              <a:defRPr/>
            </a:pPr>
            <a:endParaRPr lang="en-US" altLang="ja-JP" sz="342">
              <a:solidFill>
                <a:srgbClr val="000000"/>
              </a:solidFill>
              <a:latin typeface="Calibri"/>
              <a:ea typeface="ＭＳ Ｐゴシック" panose="020B0600070205080204" pitchFamily="50" charset="-128"/>
            </a:endParaRPr>
          </a:p>
        </p:txBody>
      </p:sp>
      <p:sp>
        <p:nvSpPr>
          <p:cNvPr id="15" name="テキスト ボックス 14">
            <a:extLst>
              <a:ext uri="{FF2B5EF4-FFF2-40B4-BE49-F238E27FC236}">
                <a16:creationId xmlns:a16="http://schemas.microsoft.com/office/drawing/2014/main" id="{FEC4CED5-E740-47D8-9231-8749AE639068}"/>
              </a:ext>
            </a:extLst>
          </p:cNvPr>
          <p:cNvSpPr txBox="1"/>
          <p:nvPr/>
        </p:nvSpPr>
        <p:spPr>
          <a:xfrm>
            <a:off x="6139499" y="1776203"/>
            <a:ext cx="1780599" cy="250197"/>
          </a:xfrm>
          <a:prstGeom prst="rect">
            <a:avLst/>
          </a:prstGeom>
          <a:noFill/>
        </p:spPr>
        <p:txBody>
          <a:bodyPr wrap="square" rtlCol="0">
            <a:spAutoFit/>
          </a:bodyPr>
          <a:lstStyle/>
          <a:p>
            <a:pPr defTabSz="450578" eaLnBrk="0" fontAlgn="base" hangingPunct="0">
              <a:spcBef>
                <a:spcPct val="0"/>
              </a:spcBef>
              <a:spcAft>
                <a:spcPct val="0"/>
              </a:spcAft>
              <a:defRPr/>
            </a:pPr>
            <a:r>
              <a:rPr lang="ja-JP" altLang="en-US" sz="1026" dirty="0">
                <a:solidFill>
                  <a:srgbClr val="000000"/>
                </a:solidFill>
                <a:latin typeface="Arial" panose="020B0604020202020204" pitchFamily="34" charset="0"/>
                <a:ea typeface="ＭＳ Ｐゴシック" panose="020B0600070205080204" pitchFamily="50" charset="-128"/>
              </a:rPr>
              <a:t>翌年度の</a:t>
            </a:r>
            <a:r>
              <a:rPr lang="en-US" altLang="ja-JP" sz="1026" dirty="0">
                <a:solidFill>
                  <a:srgbClr val="000000"/>
                </a:solidFill>
                <a:latin typeface="Arial" panose="020B0604020202020204" pitchFamily="34" charset="0"/>
                <a:ea typeface="ＭＳ Ｐゴシック" panose="020B0600070205080204" pitchFamily="50" charset="-128"/>
              </a:rPr>
              <a:t>5</a:t>
            </a:r>
            <a:r>
              <a:rPr lang="ja-JP" altLang="en-US" sz="1026" dirty="0">
                <a:solidFill>
                  <a:srgbClr val="000000"/>
                </a:solidFill>
                <a:latin typeface="Arial" panose="020B0604020202020204" pitchFamily="34" charset="0"/>
                <a:ea typeface="ＭＳ Ｐゴシック" panose="020B0600070205080204" pitchFamily="50" charset="-128"/>
              </a:rPr>
              <a:t>月末までに提出</a:t>
            </a:r>
          </a:p>
        </p:txBody>
      </p:sp>
      <p:sp>
        <p:nvSpPr>
          <p:cNvPr id="16" name="テキスト ボックス 15">
            <a:extLst>
              <a:ext uri="{FF2B5EF4-FFF2-40B4-BE49-F238E27FC236}">
                <a16:creationId xmlns:a16="http://schemas.microsoft.com/office/drawing/2014/main" id="{ACEF18AC-E20A-4F51-A5F1-914B4B9FE541}"/>
              </a:ext>
            </a:extLst>
          </p:cNvPr>
          <p:cNvSpPr txBox="1"/>
          <p:nvPr/>
        </p:nvSpPr>
        <p:spPr>
          <a:xfrm>
            <a:off x="5564967" y="4831679"/>
            <a:ext cx="784498" cy="371512"/>
          </a:xfrm>
          <a:prstGeom prst="rect">
            <a:avLst/>
          </a:prstGeom>
          <a:solidFill>
            <a:schemeClr val="bg1"/>
          </a:solidFill>
        </p:spPr>
        <p:txBody>
          <a:bodyPr wrap="square" rtlCol="0">
            <a:spAutoFit/>
          </a:bodyPr>
          <a:lstStyle/>
          <a:p>
            <a:pPr defTabSz="450578" eaLnBrk="0" fontAlgn="base" hangingPunct="0">
              <a:spcBef>
                <a:spcPct val="0"/>
              </a:spcBef>
              <a:spcAft>
                <a:spcPct val="0"/>
              </a:spcAft>
              <a:defRPr/>
            </a:pPr>
            <a:r>
              <a:rPr lang="ja-JP" altLang="en-US" sz="907">
                <a:solidFill>
                  <a:srgbClr val="000000"/>
                </a:solidFill>
                <a:latin typeface="Arial" panose="020B0604020202020204" pitchFamily="34" charset="0"/>
                <a:ea typeface="ＭＳ Ｐゴシック" panose="020B0600070205080204" pitchFamily="50" charset="-128"/>
              </a:rPr>
              <a:t>必要あれば</a:t>
            </a:r>
            <a:endParaRPr lang="en-US" altLang="ja-JP" sz="907">
              <a:solidFill>
                <a:srgbClr val="000000"/>
              </a:solidFill>
              <a:latin typeface="Arial" panose="020B0604020202020204" pitchFamily="34" charset="0"/>
              <a:ea typeface="ＭＳ Ｐゴシック" panose="020B0600070205080204" pitchFamily="50" charset="-128"/>
            </a:endParaRPr>
          </a:p>
          <a:p>
            <a:pPr defTabSz="450578" eaLnBrk="0" fontAlgn="base" hangingPunct="0">
              <a:spcBef>
                <a:spcPct val="0"/>
              </a:spcBef>
              <a:spcAft>
                <a:spcPct val="0"/>
              </a:spcAft>
              <a:defRPr/>
            </a:pPr>
            <a:r>
              <a:rPr lang="ja-JP" altLang="en-US" sz="907">
                <a:solidFill>
                  <a:srgbClr val="000000"/>
                </a:solidFill>
                <a:latin typeface="Arial" panose="020B0604020202020204" pitchFamily="34" charset="0"/>
                <a:ea typeface="ＭＳ Ｐゴシック" panose="020B0600070205080204" pitchFamily="50" charset="-128"/>
              </a:rPr>
              <a:t>改善を要求</a:t>
            </a:r>
          </a:p>
        </p:txBody>
      </p:sp>
      <p:cxnSp>
        <p:nvCxnSpPr>
          <p:cNvPr id="20" name="直線矢印コネクタ 19">
            <a:extLst>
              <a:ext uri="{FF2B5EF4-FFF2-40B4-BE49-F238E27FC236}">
                <a16:creationId xmlns:a16="http://schemas.microsoft.com/office/drawing/2014/main" id="{E1E3B244-AF1E-485D-83E6-7909238DEA77}"/>
              </a:ext>
            </a:extLst>
          </p:cNvPr>
          <p:cNvCxnSpPr/>
          <p:nvPr/>
        </p:nvCxnSpPr>
        <p:spPr>
          <a:xfrm>
            <a:off x="5571686" y="4300758"/>
            <a:ext cx="792178" cy="0"/>
          </a:xfrm>
          <a:prstGeom prst="straightConnector1">
            <a:avLst/>
          </a:prstGeom>
          <a:ln w="6350">
            <a:tailEnd type="triangle"/>
          </a:ln>
          <a:effectLst/>
        </p:spPr>
        <p:style>
          <a:lnRef idx="2">
            <a:schemeClr val="accent1"/>
          </a:lnRef>
          <a:fillRef idx="0">
            <a:schemeClr val="accent1"/>
          </a:fillRef>
          <a:effectRef idx="1">
            <a:schemeClr val="accent1"/>
          </a:effectRef>
          <a:fontRef idx="minor">
            <a:schemeClr val="tx1"/>
          </a:fontRef>
        </p:style>
      </p:cxnSp>
      <p:sp>
        <p:nvSpPr>
          <p:cNvPr id="21" name="正方形/長方形 20">
            <a:extLst>
              <a:ext uri="{FF2B5EF4-FFF2-40B4-BE49-F238E27FC236}">
                <a16:creationId xmlns:a16="http://schemas.microsoft.com/office/drawing/2014/main" id="{BC5DBFED-AA67-4FCC-A777-6EDD357C7E73}"/>
              </a:ext>
            </a:extLst>
          </p:cNvPr>
          <p:cNvSpPr/>
          <p:nvPr/>
        </p:nvSpPr>
        <p:spPr>
          <a:xfrm>
            <a:off x="6384160" y="5203191"/>
            <a:ext cx="2540544" cy="577969"/>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b="1" u="sng">
                <a:solidFill>
                  <a:srgbClr val="000000"/>
                </a:solidFill>
                <a:latin typeface="Calibri"/>
                <a:ea typeface="ＭＳ Ｐゴシック" panose="020B0600070205080204" pitchFamily="50" charset="-128"/>
              </a:rPr>
              <a:t>研究者等からの要望や実施状況・活用実績等を踏まえつつ対象事業の拡大を検討</a:t>
            </a:r>
            <a:endParaRPr lang="en-US" altLang="ja-JP" sz="428" b="1" u="sng">
              <a:solidFill>
                <a:srgbClr val="000000"/>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257">
              <a:solidFill>
                <a:srgbClr val="000000"/>
              </a:solidFill>
              <a:latin typeface="Calibri"/>
              <a:ea typeface="ＭＳ Ｐゴシック" panose="020B0600070205080204" pitchFamily="50" charset="-128"/>
            </a:endParaRPr>
          </a:p>
        </p:txBody>
      </p:sp>
      <p:cxnSp>
        <p:nvCxnSpPr>
          <p:cNvPr id="22" name="コネクタ: カギ線 40">
            <a:extLst>
              <a:ext uri="{FF2B5EF4-FFF2-40B4-BE49-F238E27FC236}">
                <a16:creationId xmlns:a16="http://schemas.microsoft.com/office/drawing/2014/main" id="{5E99DF1B-3F56-4750-87B4-78A6C06C15ED}"/>
              </a:ext>
            </a:extLst>
          </p:cNvPr>
          <p:cNvCxnSpPr>
            <a:cxnSpLocks/>
            <a:stCxn id="11" idx="3"/>
          </p:cNvCxnSpPr>
          <p:nvPr/>
        </p:nvCxnSpPr>
        <p:spPr>
          <a:xfrm>
            <a:off x="5889105" y="2119196"/>
            <a:ext cx="1633559" cy="235481"/>
          </a:xfrm>
          <a:prstGeom prst="bentConnector3">
            <a:avLst>
              <a:gd name="adj1" fmla="val 50000"/>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0CDC6BAF-9C73-4348-883D-5FC2F89709D2}"/>
              </a:ext>
            </a:extLst>
          </p:cNvPr>
          <p:cNvCxnSpPr/>
          <p:nvPr/>
        </p:nvCxnSpPr>
        <p:spPr>
          <a:xfrm flipH="1">
            <a:off x="5585506" y="4813783"/>
            <a:ext cx="763916" cy="0"/>
          </a:xfrm>
          <a:prstGeom prst="straightConnector1">
            <a:avLst/>
          </a:prstGeom>
          <a:ln w="6350">
            <a:tailEnd type="triangle"/>
          </a:ln>
          <a:effectLst/>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8F6B5B51-CE25-4D83-B450-B5F148370D72}"/>
              </a:ext>
            </a:extLst>
          </p:cNvPr>
          <p:cNvSpPr/>
          <p:nvPr/>
        </p:nvSpPr>
        <p:spPr>
          <a:xfrm>
            <a:off x="6384160" y="2401055"/>
            <a:ext cx="2540544" cy="895048"/>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026" b="1" u="sng">
                <a:solidFill>
                  <a:srgbClr val="000000"/>
                </a:solidFill>
                <a:latin typeface="Calibri"/>
                <a:ea typeface="ＭＳ Ｐゴシック" panose="020B0600070205080204" pitchFamily="50" charset="-128"/>
              </a:rPr>
              <a:t>額の確定に係る手続</a:t>
            </a:r>
            <a:endParaRPr lang="en-US" altLang="ja-JP" sz="1026" b="1" u="sng">
              <a:solidFill>
                <a:srgbClr val="000000"/>
              </a:solidFill>
              <a:latin typeface="Calibri"/>
              <a:ea typeface="ＭＳ Ｐゴシック" panose="020B0600070205080204" pitchFamily="50" charset="-128"/>
            </a:endParaRPr>
          </a:p>
          <a:p>
            <a:pPr marL="77735" indent="-77735" defTabSz="450578" eaLnBrk="0" fontAlgn="base" hangingPunct="0">
              <a:spcBef>
                <a:spcPct val="0"/>
              </a:spcBef>
              <a:spcAft>
                <a:spcPct val="0"/>
              </a:spcAft>
              <a:defRPr/>
            </a:pPr>
            <a:r>
              <a:rPr lang="ja-JP" altLang="en-US" sz="1026">
                <a:solidFill>
                  <a:srgbClr val="000000"/>
                </a:solidFill>
                <a:latin typeface="Calibri"/>
                <a:ea typeface="ＭＳ Ｐゴシック" panose="020B0600070205080204" pitchFamily="50" charset="-128"/>
              </a:rPr>
              <a:t>○証拠書類の記載が適切でなかったことが判明した場合には、人件費等に充当した額の一部又は、全部を返還させることが可能</a:t>
            </a:r>
            <a:endParaRPr lang="en-US" altLang="ja-JP" sz="1026">
              <a:solidFill>
                <a:srgbClr val="000000"/>
              </a:solidFill>
              <a:latin typeface="Calibri"/>
              <a:ea typeface="ＭＳ Ｐゴシック" panose="020B0600070205080204" pitchFamily="50" charset="-128"/>
            </a:endParaRPr>
          </a:p>
          <a:p>
            <a:pPr algn="ctr" defTabSz="450578" eaLnBrk="0" fontAlgn="base" hangingPunct="0">
              <a:spcBef>
                <a:spcPct val="0"/>
              </a:spcBef>
              <a:spcAft>
                <a:spcPct val="0"/>
              </a:spcAft>
              <a:defRPr/>
            </a:pPr>
            <a:endParaRPr lang="en-US" altLang="ja-JP" sz="257">
              <a:solidFill>
                <a:srgbClr val="000000"/>
              </a:solidFill>
              <a:latin typeface="Calibri"/>
              <a:ea typeface="ＭＳ Ｐゴシック" panose="020B0600070205080204" pitchFamily="50" charset="-128"/>
            </a:endParaRPr>
          </a:p>
        </p:txBody>
      </p:sp>
      <p:sp>
        <p:nvSpPr>
          <p:cNvPr id="25" name="テキスト ボックス 24">
            <a:extLst>
              <a:ext uri="{FF2B5EF4-FFF2-40B4-BE49-F238E27FC236}">
                <a16:creationId xmlns:a16="http://schemas.microsoft.com/office/drawing/2014/main" id="{05E522B6-EB11-426C-B239-3D2374E40555}"/>
              </a:ext>
            </a:extLst>
          </p:cNvPr>
          <p:cNvSpPr txBox="1">
            <a:spLocks noChangeAspect="1"/>
          </p:cNvSpPr>
          <p:nvPr/>
        </p:nvSpPr>
        <p:spPr>
          <a:xfrm>
            <a:off x="1965213" y="2605542"/>
            <a:ext cx="3291095" cy="400110"/>
          </a:xfrm>
          <a:prstGeom prst="rect">
            <a:avLst/>
          </a:prstGeom>
          <a:solidFill>
            <a:srgbClr val="F79646">
              <a:lumMod val="20000"/>
              <a:lumOff val="80000"/>
            </a:srgb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a:ln>
                  <a:noFill/>
                </a:ln>
                <a:effectLst/>
                <a:uLnTx/>
                <a:uFillTx/>
              </a:rPr>
              <a:t>AMED</a:t>
            </a:r>
            <a:r>
              <a:rPr kumimoji="0" lang="ja-JP" altLang="en-US" sz="1000" b="0" i="0" u="none" strike="noStrike" kern="0" cap="none" spc="0" normalizeH="0" baseline="0" noProof="0">
                <a:ln>
                  <a:noFill/>
                </a:ln>
                <a:effectLst/>
                <a:uLnTx/>
                <a:uFillTx/>
              </a:rPr>
              <a:t>の場合は人件費計上のための書類を提出します。</a:t>
            </a:r>
            <a:endParaRPr kumimoji="0" lang="en-US" altLang="ja-JP" sz="1000" b="0" i="0" u="none" strike="noStrike" kern="0" cap="none" spc="0" normalizeH="0" baseline="0" noProof="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effectLst/>
                <a:uLnTx/>
                <a:uFillTx/>
              </a:rPr>
              <a:t>エフォート証明書、人件費精算書</a:t>
            </a:r>
            <a:r>
              <a:rPr kumimoji="0" lang="en-US" altLang="ja-JP" sz="1000" b="0" i="0" u="none" strike="noStrike" kern="0" cap="none" spc="0" normalizeH="0" baseline="0" noProof="0">
                <a:ln>
                  <a:noFill/>
                </a:ln>
                <a:effectLst/>
                <a:uLnTx/>
                <a:uFillTx/>
              </a:rPr>
              <a:t>(</a:t>
            </a:r>
            <a:r>
              <a:rPr kumimoji="0" lang="ja-JP" altLang="en-US" sz="1000" b="0" i="0" u="none" strike="noStrike" kern="0" cap="none" spc="0" normalizeH="0" baseline="0" noProof="0">
                <a:ln>
                  <a:noFill/>
                </a:ln>
                <a:effectLst/>
                <a:uLnTx/>
                <a:uFillTx/>
              </a:rPr>
              <a:t>大学用</a:t>
            </a:r>
            <a:r>
              <a:rPr kumimoji="0" lang="en-US" altLang="ja-JP" sz="1000" b="0" i="0" u="none" strike="noStrike" kern="0" cap="none" spc="0" normalizeH="0" baseline="0" noProof="0">
                <a:ln>
                  <a:noFill/>
                </a:ln>
                <a:effectLst/>
                <a:uLnTx/>
                <a:uFillTx/>
              </a:rPr>
              <a:t>)</a:t>
            </a:r>
            <a:r>
              <a:rPr kumimoji="0" lang="ja-JP" altLang="en-US" sz="1000" b="0" i="0" u="none" strike="noStrike" kern="0" cap="none" spc="0" normalizeH="0" baseline="0" noProof="0">
                <a:ln>
                  <a:noFill/>
                </a:ln>
                <a:effectLst/>
                <a:uLnTx/>
                <a:uFillTx/>
              </a:rPr>
              <a:t>、従事状況報告</a:t>
            </a:r>
          </a:p>
        </p:txBody>
      </p:sp>
      <p:sp>
        <p:nvSpPr>
          <p:cNvPr id="26" name="テキスト ボックス 25">
            <a:extLst>
              <a:ext uri="{FF2B5EF4-FFF2-40B4-BE49-F238E27FC236}">
                <a16:creationId xmlns:a16="http://schemas.microsoft.com/office/drawing/2014/main" id="{09B5D661-08E4-4F4C-8771-62D47B6CA55A}"/>
              </a:ext>
            </a:extLst>
          </p:cNvPr>
          <p:cNvSpPr txBox="1">
            <a:spLocks noChangeAspect="1"/>
          </p:cNvSpPr>
          <p:nvPr/>
        </p:nvSpPr>
        <p:spPr>
          <a:xfrm>
            <a:off x="6705884" y="1372665"/>
            <a:ext cx="2191895" cy="400110"/>
          </a:xfrm>
          <a:prstGeom prst="rect">
            <a:avLst/>
          </a:prstGeom>
          <a:solidFill>
            <a:srgbClr val="F79646">
              <a:lumMod val="20000"/>
              <a:lumOff val="80000"/>
            </a:srgb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a:ln>
                  <a:noFill/>
                </a:ln>
                <a:effectLst/>
                <a:uLnTx/>
                <a:uFillTx/>
              </a:rPr>
              <a:t>AMED</a:t>
            </a:r>
            <a:r>
              <a:rPr kumimoji="0" lang="ja-JP" altLang="en-US" sz="1000" b="0" i="0" u="none" strike="noStrike" kern="0" cap="none" spc="0" normalizeH="0" baseline="0" noProof="0">
                <a:ln>
                  <a:noFill/>
                </a:ln>
                <a:effectLst/>
                <a:uLnTx/>
                <a:uFillTx/>
              </a:rPr>
              <a:t>の場合、中間検査等で別途提出をお願いすることがあります。</a:t>
            </a:r>
          </a:p>
        </p:txBody>
      </p:sp>
      <p:sp>
        <p:nvSpPr>
          <p:cNvPr id="27" name="テキスト ボックス 26">
            <a:extLst>
              <a:ext uri="{FF2B5EF4-FFF2-40B4-BE49-F238E27FC236}">
                <a16:creationId xmlns:a16="http://schemas.microsoft.com/office/drawing/2014/main" id="{BC12CF8A-C119-4A83-8D0D-C4D985F49125}"/>
              </a:ext>
            </a:extLst>
          </p:cNvPr>
          <p:cNvSpPr txBox="1">
            <a:spLocks noChangeAspect="1"/>
          </p:cNvSpPr>
          <p:nvPr/>
        </p:nvSpPr>
        <p:spPr>
          <a:xfrm>
            <a:off x="6892877" y="3699047"/>
            <a:ext cx="2057400" cy="400110"/>
          </a:xfrm>
          <a:prstGeom prst="rect">
            <a:avLst/>
          </a:prstGeom>
          <a:solidFill>
            <a:srgbClr val="F79646">
              <a:lumMod val="20000"/>
              <a:lumOff val="80000"/>
            </a:srgb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effectLst/>
                <a:uLnTx/>
                <a:uFillTx/>
              </a:rPr>
              <a:t>AMED</a:t>
            </a:r>
            <a:r>
              <a:rPr kumimoji="0" lang="ja-JP" altLang="en-US" sz="1000" b="0" i="0" u="none" strike="noStrike" kern="0" cap="none" spc="0" normalizeH="0" baseline="0" noProof="0" dirty="0">
                <a:ln>
                  <a:noFill/>
                </a:ln>
                <a:effectLst/>
                <a:uLnTx/>
                <a:uFillTx/>
              </a:rPr>
              <a:t>の場合は、研究業務推進課宛に提出してください。</a:t>
            </a:r>
          </a:p>
        </p:txBody>
      </p:sp>
      <p:sp>
        <p:nvSpPr>
          <p:cNvPr id="9" name="正方形/長方形 8">
            <a:extLst>
              <a:ext uri="{FF2B5EF4-FFF2-40B4-BE49-F238E27FC236}">
                <a16:creationId xmlns:a16="http://schemas.microsoft.com/office/drawing/2014/main" id="{11889AE0-2AB8-437C-8E10-9DD4A95E5FD4}"/>
              </a:ext>
            </a:extLst>
          </p:cNvPr>
          <p:cNvSpPr/>
          <p:nvPr/>
        </p:nvSpPr>
        <p:spPr>
          <a:xfrm>
            <a:off x="0" y="194038"/>
            <a:ext cx="9144000" cy="31779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0578" eaLnBrk="0" fontAlgn="base" hangingPunct="0">
              <a:spcBef>
                <a:spcPct val="0"/>
              </a:spcBef>
              <a:spcAft>
                <a:spcPct val="0"/>
              </a:spcAft>
              <a:defRPr/>
            </a:pPr>
            <a:r>
              <a:rPr lang="ja-JP" altLang="en-US" sz="1632" b="1">
                <a:solidFill>
                  <a:srgbClr val="000000"/>
                </a:solidFill>
                <a:latin typeface="Calibri"/>
                <a:ea typeface="ＭＳ Ｐゴシック" panose="020B0600070205080204" pitchFamily="50" charset="-128"/>
              </a:rPr>
              <a:t>直接経費から</a:t>
            </a:r>
            <a:r>
              <a:rPr lang="en-US" altLang="ja-JP" sz="1632" b="1">
                <a:solidFill>
                  <a:srgbClr val="000000"/>
                </a:solidFill>
                <a:latin typeface="Calibri"/>
                <a:ea typeface="ＭＳ Ｐゴシック" panose="020B0600070205080204" pitchFamily="50" charset="-128"/>
              </a:rPr>
              <a:t>PI</a:t>
            </a:r>
            <a:r>
              <a:rPr lang="ja-JP" altLang="en-US" sz="1632" b="1">
                <a:solidFill>
                  <a:srgbClr val="000000"/>
                </a:solidFill>
                <a:latin typeface="Calibri"/>
                <a:ea typeface="ＭＳ Ｐゴシック" panose="020B0600070205080204" pitchFamily="50" charset="-128"/>
              </a:rPr>
              <a:t>の人件費を支出する場合のフロー図</a:t>
            </a:r>
          </a:p>
        </p:txBody>
      </p:sp>
      <p:sp>
        <p:nvSpPr>
          <p:cNvPr id="28" name="正方形/長方形 27">
            <a:extLst>
              <a:ext uri="{FF2B5EF4-FFF2-40B4-BE49-F238E27FC236}">
                <a16:creationId xmlns:a16="http://schemas.microsoft.com/office/drawing/2014/main" id="{7A2D7ED8-4FEA-45AD-92F0-8E2D39CD9723}"/>
              </a:ext>
            </a:extLst>
          </p:cNvPr>
          <p:cNvSpPr/>
          <p:nvPr/>
        </p:nvSpPr>
        <p:spPr>
          <a:xfrm>
            <a:off x="37323" y="1677329"/>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⑧</a:t>
            </a:r>
          </a:p>
        </p:txBody>
      </p:sp>
      <p:sp>
        <p:nvSpPr>
          <p:cNvPr id="29" name="正方形/長方形 28">
            <a:extLst>
              <a:ext uri="{FF2B5EF4-FFF2-40B4-BE49-F238E27FC236}">
                <a16:creationId xmlns:a16="http://schemas.microsoft.com/office/drawing/2014/main" id="{0BD18534-F95B-4EA7-9590-6A2724A9AB8B}"/>
              </a:ext>
            </a:extLst>
          </p:cNvPr>
          <p:cNvSpPr/>
          <p:nvPr/>
        </p:nvSpPr>
        <p:spPr>
          <a:xfrm>
            <a:off x="6039430" y="2097503"/>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⑨</a:t>
            </a:r>
          </a:p>
        </p:txBody>
      </p:sp>
      <p:sp>
        <p:nvSpPr>
          <p:cNvPr id="30" name="正方形/長方形 29">
            <a:extLst>
              <a:ext uri="{FF2B5EF4-FFF2-40B4-BE49-F238E27FC236}">
                <a16:creationId xmlns:a16="http://schemas.microsoft.com/office/drawing/2014/main" id="{3E4A15A3-65D8-41F6-BC0C-C16D635A3E1C}"/>
              </a:ext>
            </a:extLst>
          </p:cNvPr>
          <p:cNvSpPr/>
          <p:nvPr/>
        </p:nvSpPr>
        <p:spPr>
          <a:xfrm>
            <a:off x="3175555" y="3727025"/>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⑩</a:t>
            </a:r>
          </a:p>
        </p:txBody>
      </p:sp>
      <p:sp>
        <p:nvSpPr>
          <p:cNvPr id="31" name="正方形/長方形 30">
            <a:extLst>
              <a:ext uri="{FF2B5EF4-FFF2-40B4-BE49-F238E27FC236}">
                <a16:creationId xmlns:a16="http://schemas.microsoft.com/office/drawing/2014/main" id="{E1DB6F68-2DB9-4D1A-9339-9175AB407C38}"/>
              </a:ext>
            </a:extLst>
          </p:cNvPr>
          <p:cNvSpPr/>
          <p:nvPr/>
        </p:nvSpPr>
        <p:spPr>
          <a:xfrm>
            <a:off x="6052321" y="3873464"/>
            <a:ext cx="864020" cy="307777"/>
          </a:xfrm>
          <a:prstGeom prst="rect">
            <a:avLst/>
          </a:prstGeom>
          <a:noFill/>
        </p:spPr>
        <p:txBody>
          <a:bodyPr wrap="square" lIns="91440" tIns="45720" rIns="91440" bIns="45720">
            <a:spAutoFit/>
          </a:bodyPr>
          <a:lstStyle/>
          <a:p>
            <a:pPr algn="ctr"/>
            <a:r>
              <a:rPr lang="ja-JP" altLang="en-US" sz="1400" b="1" cap="none" spc="0" dirty="0">
                <a:ln w="0"/>
                <a:solidFill>
                  <a:schemeClr val="accent1"/>
                </a:solidFill>
                <a:effectLst>
                  <a:outerShdw blurRad="38100" dist="25400" dir="5400000" algn="ctr" rotWithShape="0">
                    <a:srgbClr val="6E747A">
                      <a:alpha val="43000"/>
                    </a:srgbClr>
                  </a:outerShdw>
                </a:effectLst>
              </a:rPr>
              <a:t>⑪</a:t>
            </a:r>
          </a:p>
        </p:txBody>
      </p:sp>
    </p:spTree>
    <p:extLst>
      <p:ext uri="{BB962C8B-B14F-4D97-AF65-F5344CB8AC3E}">
        <p14:creationId xmlns:p14="http://schemas.microsoft.com/office/powerpoint/2010/main" val="671948770"/>
      </p:ext>
    </p:extLst>
  </p:cSld>
  <p:clrMapOvr>
    <a:masterClrMapping/>
  </p:clrMapOvr>
  <mc:AlternateContent xmlns:mc="http://schemas.openxmlformats.org/markup-compatibility/2006" xmlns:p14="http://schemas.microsoft.com/office/powerpoint/2010/main">
    <mc:Choice Requires="p14">
      <p:transition spd="slow" p14:dur="2000" advTm="98176"/>
    </mc:Choice>
    <mc:Fallback xmlns="">
      <p:transition spd="slow" advTm="9817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38C76D6-8E80-4A52-A67D-30E25B3781C0}"/>
              </a:ext>
            </a:extLst>
          </p:cNvPr>
          <p:cNvSpPr>
            <a:spLocks noGrp="1"/>
          </p:cNvSpPr>
          <p:nvPr>
            <p:ph type="sldNum" sz="quarter" idx="4294967295"/>
          </p:nvPr>
        </p:nvSpPr>
        <p:spPr>
          <a:xfrm>
            <a:off x="6975766" y="6473679"/>
            <a:ext cx="2057400" cy="365125"/>
          </a:xfrm>
        </p:spPr>
        <p:txBody>
          <a:bodyPr/>
          <a:lstStyle/>
          <a:p>
            <a:fld id="{02E94863-59CC-4E9A-971D-6BEE8B0ADDF9}" type="slidenum">
              <a:rPr lang="ja-JP" altLang="en-US" smtClean="0"/>
              <a:pPr/>
              <a:t>14</a:t>
            </a:fld>
            <a:endParaRPr lang="ja-JP" altLang="en-US" dirty="0"/>
          </a:p>
        </p:txBody>
      </p:sp>
      <p:sp>
        <p:nvSpPr>
          <p:cNvPr id="7" name="タイトル 1">
            <a:extLst>
              <a:ext uri="{FF2B5EF4-FFF2-40B4-BE49-F238E27FC236}">
                <a16:creationId xmlns:a16="http://schemas.microsoft.com/office/drawing/2014/main" id="{DD85ED34-76CC-4C9D-98F5-3207F7F36DEC}"/>
              </a:ext>
            </a:extLst>
          </p:cNvPr>
          <p:cNvSpPr txBox="1">
            <a:spLocks/>
          </p:cNvSpPr>
          <p:nvPr/>
        </p:nvSpPr>
        <p:spPr>
          <a:xfrm>
            <a:off x="283029" y="205241"/>
            <a:ext cx="7938625" cy="1416730"/>
          </a:xfrm>
          <a:prstGeom prst="rect">
            <a:avLst/>
          </a:prstGeom>
        </p:spPr>
        <p:txBody>
          <a:bodyPr/>
          <a:lstStyle>
            <a:lvl1pPr algn="l" defTabSz="914400" rtl="0" eaLnBrk="1" latinLnBrk="0" hangingPunct="1">
              <a:lnSpc>
                <a:spcPct val="90000"/>
              </a:lnSpc>
              <a:spcBef>
                <a:spcPct val="0"/>
              </a:spcBef>
              <a:buNone/>
              <a:defRPr kumimoji="1" sz="2400" kern="1200">
                <a:solidFill>
                  <a:schemeClr val="tx1"/>
                </a:solidFill>
                <a:latin typeface="HGSｺﾞｼｯｸM" panose="020B0600000000000000" pitchFamily="50" charset="-128"/>
                <a:ea typeface="HGSｺﾞｼｯｸM" panose="020B0600000000000000" pitchFamily="50" charset="-128"/>
                <a:cs typeface="+mj-cs"/>
              </a:defRPr>
            </a:lvl1pPr>
          </a:lstStyle>
          <a:p>
            <a:pPr lvl="0" fontAlgn="ctr">
              <a:lnSpc>
                <a:spcPct val="100000"/>
              </a:lnSpc>
              <a:spcBef>
                <a:spcPts val="0"/>
              </a:spcBef>
            </a:pPr>
            <a:r>
              <a:rPr lang="ja-JP" altLang="en-US" sz="4000" dirty="0">
                <a:latin typeface="HGPｺﾞｼｯｸM" panose="020B0600000000000000" pitchFamily="50" charset="-128"/>
                <a:ea typeface="HGPｺﾞｼｯｸM" panose="020B0600000000000000" pitchFamily="50" charset="-128"/>
              </a:rPr>
              <a:t>別添様式</a:t>
            </a:r>
            <a:r>
              <a:rPr lang="en-US" altLang="ja-JP" sz="4000" dirty="0">
                <a:latin typeface="HGPｺﾞｼｯｸM" panose="020B0600000000000000" pitchFamily="50" charset="-128"/>
                <a:ea typeface="HGPｺﾞｼｯｸM" panose="020B0600000000000000" pitchFamily="50" charset="-128"/>
              </a:rPr>
              <a:t>1</a:t>
            </a:r>
          </a:p>
          <a:p>
            <a:pPr lvl="0" fontAlgn="ctr">
              <a:lnSpc>
                <a:spcPct val="100000"/>
              </a:lnSpc>
              <a:spcBef>
                <a:spcPts val="0"/>
              </a:spcBef>
            </a:pPr>
            <a:r>
              <a:rPr lang="ja-JP" altLang="en-US" sz="2000" dirty="0">
                <a:solidFill>
                  <a:prstClr val="black"/>
                </a:solidFill>
                <a:latin typeface="HGPｺﾞｼｯｸM" panose="020B0600000000000000" pitchFamily="50" charset="-128"/>
                <a:ea typeface="HGPｺﾞｼｯｸM" panose="020B0600000000000000" pitchFamily="50" charset="-128"/>
                <a:cs typeface="+mn-cs"/>
              </a:rPr>
              <a:t>＜体制整備状況</a:t>
            </a:r>
            <a:endParaRPr lang="en-US" altLang="ja-JP" sz="2000" dirty="0">
              <a:solidFill>
                <a:prstClr val="black"/>
              </a:solidFill>
              <a:latin typeface="HGPｺﾞｼｯｸM" panose="020B0600000000000000" pitchFamily="50" charset="-128"/>
              <a:ea typeface="HGPｺﾞｼｯｸM" panose="020B0600000000000000" pitchFamily="50" charset="-128"/>
              <a:cs typeface="+mn-cs"/>
            </a:endParaRPr>
          </a:p>
          <a:p>
            <a:pPr lvl="0" fontAlgn="ctr">
              <a:lnSpc>
                <a:spcPct val="100000"/>
              </a:lnSpc>
              <a:spcBef>
                <a:spcPts val="0"/>
              </a:spcBef>
            </a:pPr>
            <a:r>
              <a:rPr lang="ja-JP" altLang="en-US" sz="2000" dirty="0">
                <a:solidFill>
                  <a:prstClr val="black"/>
                </a:solidFill>
                <a:latin typeface="HGPｺﾞｼｯｸM" panose="020B0600000000000000" pitchFamily="50" charset="-128"/>
                <a:ea typeface="HGPｺﾞｼｯｸM" panose="020B0600000000000000" pitchFamily="50" charset="-128"/>
                <a:cs typeface="+mn-cs"/>
              </a:rPr>
              <a:t>　　　　　チェックリスト＞</a:t>
            </a:r>
          </a:p>
          <a:p>
            <a:endParaRPr lang="ja-JP" altLang="en-US" sz="4400" dirty="0">
              <a:latin typeface="HGPｺﾞｼｯｸM" panose="020B0600000000000000" pitchFamily="50" charset="-128"/>
              <a:ea typeface="HGPｺﾞｼｯｸM" panose="020B0600000000000000" pitchFamily="50" charset="-128"/>
            </a:endParaRPr>
          </a:p>
        </p:txBody>
      </p:sp>
      <p:pic>
        <p:nvPicPr>
          <p:cNvPr id="9" name="図 8">
            <a:extLst>
              <a:ext uri="{FF2B5EF4-FFF2-40B4-BE49-F238E27FC236}">
                <a16:creationId xmlns:a16="http://schemas.microsoft.com/office/drawing/2014/main" id="{F0AB9302-4875-4272-B4A2-43FAEB79E85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299194" y="209286"/>
            <a:ext cx="4438421" cy="6234545"/>
          </a:xfrm>
          <a:prstGeom prst="rect">
            <a:avLst/>
          </a:prstGeom>
          <a:ln>
            <a:solidFill>
              <a:schemeClr val="tx1"/>
            </a:solidFill>
          </a:ln>
        </p:spPr>
      </p:pic>
    </p:spTree>
    <p:extLst>
      <p:ext uri="{BB962C8B-B14F-4D97-AF65-F5344CB8AC3E}">
        <p14:creationId xmlns:p14="http://schemas.microsoft.com/office/powerpoint/2010/main" val="3586524729"/>
      </p:ext>
    </p:extLst>
  </p:cSld>
  <p:clrMapOvr>
    <a:masterClrMapping/>
  </p:clrMapOvr>
  <mc:AlternateContent xmlns:mc="http://schemas.openxmlformats.org/markup-compatibility/2006" xmlns:p14="http://schemas.microsoft.com/office/powerpoint/2010/main">
    <mc:Choice Requires="p14">
      <p:transition spd="slow" p14:dur="2000" advTm="17994"/>
    </mc:Choice>
    <mc:Fallback xmlns="">
      <p:transition spd="slow" advTm="17994"/>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2743C4E-4A22-4375-8318-83D4A9E4CF35}"/>
              </a:ext>
            </a:extLst>
          </p:cNvPr>
          <p:cNvSpPr>
            <a:spLocks noGrp="1"/>
          </p:cNvSpPr>
          <p:nvPr>
            <p:ph type="sldNum" sz="quarter" idx="4294967295"/>
          </p:nvPr>
        </p:nvSpPr>
        <p:spPr>
          <a:xfrm>
            <a:off x="6975763" y="6473679"/>
            <a:ext cx="2057400" cy="365125"/>
          </a:xfrm>
        </p:spPr>
        <p:txBody>
          <a:bodyPr/>
          <a:lstStyle/>
          <a:p>
            <a:fld id="{02E94863-59CC-4E9A-971D-6BEE8B0ADDF9}" type="slidenum">
              <a:rPr lang="ja-JP" altLang="en-US" smtClean="0"/>
              <a:pPr/>
              <a:t>15</a:t>
            </a:fld>
            <a:endParaRPr lang="ja-JP" altLang="en-US" dirty="0"/>
          </a:p>
        </p:txBody>
      </p:sp>
      <p:graphicFrame>
        <p:nvGraphicFramePr>
          <p:cNvPr id="8" name="オブジェクト 7">
            <a:extLst>
              <a:ext uri="{FF2B5EF4-FFF2-40B4-BE49-F238E27FC236}">
                <a16:creationId xmlns:a16="http://schemas.microsoft.com/office/drawing/2014/main" id="{937A8273-CC5B-4884-9D1E-FAA8362D968F}"/>
              </a:ext>
            </a:extLst>
          </p:cNvPr>
          <p:cNvGraphicFramePr>
            <a:graphicFrameLocks noChangeAspect="1"/>
          </p:cNvGraphicFramePr>
          <p:nvPr>
            <p:extLst>
              <p:ext uri="{D42A27DB-BD31-4B8C-83A1-F6EECF244321}">
                <p14:modId xmlns:p14="http://schemas.microsoft.com/office/powerpoint/2010/main" val="1896454026"/>
              </p:ext>
            </p:extLst>
          </p:nvPr>
        </p:nvGraphicFramePr>
        <p:xfrm>
          <a:off x="3132413" y="135461"/>
          <a:ext cx="4639741" cy="6167886"/>
        </p:xfrm>
        <a:graphic>
          <a:graphicData uri="http://schemas.openxmlformats.org/presentationml/2006/ole">
            <mc:AlternateContent xmlns:mc="http://schemas.openxmlformats.org/markup-compatibility/2006">
              <mc:Choice xmlns:v="urn:schemas-microsoft-com:vml" Requires="v">
                <p:oleObj name="Document" r:id="rId2" imgW="6186321" imgH="8223848" progId="Word.Document.12">
                  <p:embed/>
                </p:oleObj>
              </mc:Choice>
              <mc:Fallback>
                <p:oleObj name="Document" r:id="rId2" imgW="6186321" imgH="8223848" progId="Word.Document.12">
                  <p:embed/>
                  <p:pic>
                    <p:nvPicPr>
                      <p:cNvPr id="8" name="オブジェクト 7">
                        <a:extLst>
                          <a:ext uri="{FF2B5EF4-FFF2-40B4-BE49-F238E27FC236}">
                            <a16:creationId xmlns:a16="http://schemas.microsoft.com/office/drawing/2014/main" id="{937A8273-CC5B-4884-9D1E-FAA8362D968F}"/>
                          </a:ext>
                        </a:extLst>
                      </p:cNvPr>
                      <p:cNvPicPr/>
                      <p:nvPr/>
                    </p:nvPicPr>
                    <p:blipFill>
                      <a:blip r:embed="rId3"/>
                      <a:stretch>
                        <a:fillRect/>
                      </a:stretch>
                    </p:blipFill>
                    <p:spPr>
                      <a:xfrm>
                        <a:off x="3132413" y="135461"/>
                        <a:ext cx="4639741" cy="6167886"/>
                      </a:xfrm>
                      <a:prstGeom prst="rect">
                        <a:avLst/>
                      </a:prstGeom>
                      <a:solidFill>
                        <a:schemeClr val="bg1"/>
                      </a:solidFill>
                      <a:ln>
                        <a:solidFill>
                          <a:schemeClr val="tx1"/>
                        </a:solidFill>
                      </a:ln>
                    </p:spPr>
                  </p:pic>
                </p:oleObj>
              </mc:Fallback>
            </mc:AlternateContent>
          </a:graphicData>
        </a:graphic>
      </p:graphicFrame>
      <p:sp>
        <p:nvSpPr>
          <p:cNvPr id="4" name="タイトル 1">
            <a:extLst>
              <a:ext uri="{FF2B5EF4-FFF2-40B4-BE49-F238E27FC236}">
                <a16:creationId xmlns:a16="http://schemas.microsoft.com/office/drawing/2014/main" id="{D5A9674F-6FB3-4A92-922C-FC1BA1DB57C9}"/>
              </a:ext>
            </a:extLst>
          </p:cNvPr>
          <p:cNvSpPr txBox="1">
            <a:spLocks/>
          </p:cNvSpPr>
          <p:nvPr/>
        </p:nvSpPr>
        <p:spPr>
          <a:xfrm>
            <a:off x="334954" y="205241"/>
            <a:ext cx="7886700" cy="1024200"/>
          </a:xfrm>
          <a:prstGeom prst="rect">
            <a:avLst/>
          </a:prstGeom>
        </p:spPr>
        <p:txBody>
          <a:bodyPr/>
          <a:lstStyle>
            <a:lvl1pPr algn="l" defTabSz="914400" rtl="0" eaLnBrk="1" latinLnBrk="0" hangingPunct="1">
              <a:lnSpc>
                <a:spcPct val="90000"/>
              </a:lnSpc>
              <a:spcBef>
                <a:spcPct val="0"/>
              </a:spcBef>
              <a:buNone/>
              <a:defRPr kumimoji="1" sz="2400" kern="1200">
                <a:solidFill>
                  <a:schemeClr val="tx1"/>
                </a:solidFill>
                <a:latin typeface="HGSｺﾞｼｯｸM" panose="020B0600000000000000" pitchFamily="50" charset="-128"/>
                <a:ea typeface="HGSｺﾞｼｯｸM" panose="020B0600000000000000" pitchFamily="50" charset="-128"/>
                <a:cs typeface="+mj-cs"/>
              </a:defRPr>
            </a:lvl1pPr>
          </a:lstStyle>
          <a:p>
            <a:pPr lvl="0" fontAlgn="ctr">
              <a:lnSpc>
                <a:spcPct val="100000"/>
              </a:lnSpc>
              <a:spcBef>
                <a:spcPts val="0"/>
              </a:spcBef>
            </a:pPr>
            <a:r>
              <a:rPr lang="ja-JP" altLang="en-US" sz="4000" dirty="0">
                <a:latin typeface="HGPｺﾞｼｯｸM" panose="020B0600000000000000" pitchFamily="50" charset="-128"/>
                <a:ea typeface="HGPｺﾞｼｯｸM" panose="020B0600000000000000" pitchFamily="50" charset="-128"/>
              </a:rPr>
              <a:t>別添様式</a:t>
            </a:r>
            <a:r>
              <a:rPr lang="en-US" altLang="ja-JP" sz="4000" dirty="0">
                <a:latin typeface="HGPｺﾞｼｯｸM" panose="020B0600000000000000" pitchFamily="50" charset="-128"/>
                <a:ea typeface="HGPｺﾞｼｯｸM" panose="020B0600000000000000" pitchFamily="50" charset="-128"/>
              </a:rPr>
              <a:t>2</a:t>
            </a:r>
          </a:p>
          <a:p>
            <a:pPr lvl="0" fontAlgn="ctr">
              <a:lnSpc>
                <a:spcPct val="100000"/>
              </a:lnSpc>
              <a:spcBef>
                <a:spcPts val="0"/>
              </a:spcBef>
            </a:pPr>
            <a:r>
              <a:rPr lang="ja-JP" altLang="en-US" sz="2000" dirty="0">
                <a:solidFill>
                  <a:prstClr val="black"/>
                </a:solidFill>
                <a:latin typeface="HGPｺﾞｼｯｸM" panose="020B0600000000000000" pitchFamily="50" charset="-128"/>
                <a:ea typeface="HGPｺﾞｼｯｸM" panose="020B0600000000000000" pitchFamily="50" charset="-128"/>
                <a:cs typeface="+mn-cs"/>
              </a:rPr>
              <a:t>＜活用方針記載例＞</a:t>
            </a:r>
          </a:p>
          <a:p>
            <a:endParaRPr lang="ja-JP" altLang="en-US" sz="44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916479430"/>
      </p:ext>
    </p:extLst>
  </p:cSld>
  <p:clrMapOvr>
    <a:masterClrMapping/>
  </p:clrMapOvr>
  <mc:AlternateContent xmlns:mc="http://schemas.openxmlformats.org/markup-compatibility/2006" xmlns:p14="http://schemas.microsoft.com/office/powerpoint/2010/main">
    <mc:Choice Requires="p14">
      <p:transition spd="slow" p14:dur="2000" advTm="14880"/>
    </mc:Choice>
    <mc:Fallback xmlns="">
      <p:transition spd="slow" advTm="1488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C73F7FCE-A622-4A10-B2C1-E3FB1613D084}"/>
              </a:ext>
            </a:extLst>
          </p:cNvPr>
          <p:cNvSpPr>
            <a:spLocks noGrp="1"/>
          </p:cNvSpPr>
          <p:nvPr>
            <p:ph type="sldNum" sz="quarter" idx="4294967295"/>
          </p:nvPr>
        </p:nvSpPr>
        <p:spPr>
          <a:xfrm>
            <a:off x="6966528" y="6501387"/>
            <a:ext cx="2057400" cy="365125"/>
          </a:xfrm>
        </p:spPr>
        <p:txBody>
          <a:bodyPr/>
          <a:lstStyle/>
          <a:p>
            <a:fld id="{02E94863-59CC-4E9A-971D-6BEE8B0ADDF9}" type="slidenum">
              <a:rPr lang="ja-JP" altLang="en-US" smtClean="0"/>
              <a:pPr/>
              <a:t>16</a:t>
            </a:fld>
            <a:endParaRPr lang="ja-JP" altLang="en-US" dirty="0"/>
          </a:p>
        </p:txBody>
      </p:sp>
      <p:sp>
        <p:nvSpPr>
          <p:cNvPr id="4" name="タイトル 1">
            <a:extLst>
              <a:ext uri="{FF2B5EF4-FFF2-40B4-BE49-F238E27FC236}">
                <a16:creationId xmlns:a16="http://schemas.microsoft.com/office/drawing/2014/main" id="{E77F1DA3-C0C7-45DC-A689-FA83CC9E166E}"/>
              </a:ext>
            </a:extLst>
          </p:cNvPr>
          <p:cNvSpPr txBox="1">
            <a:spLocks/>
          </p:cNvSpPr>
          <p:nvPr/>
        </p:nvSpPr>
        <p:spPr>
          <a:xfrm>
            <a:off x="311888" y="196005"/>
            <a:ext cx="7909766" cy="1198258"/>
          </a:xfrm>
          <a:prstGeom prst="rect">
            <a:avLst/>
          </a:prstGeom>
        </p:spPr>
        <p:txBody>
          <a:bodyPr/>
          <a:lstStyle>
            <a:lvl1pPr algn="l" defTabSz="914400" rtl="0" eaLnBrk="1" latinLnBrk="0" hangingPunct="1">
              <a:lnSpc>
                <a:spcPct val="90000"/>
              </a:lnSpc>
              <a:spcBef>
                <a:spcPct val="0"/>
              </a:spcBef>
              <a:buNone/>
              <a:defRPr kumimoji="1" sz="2400" kern="1200">
                <a:solidFill>
                  <a:schemeClr val="tx1"/>
                </a:solidFill>
                <a:latin typeface="HGSｺﾞｼｯｸM" panose="020B0600000000000000" pitchFamily="50" charset="-128"/>
                <a:ea typeface="HGSｺﾞｼｯｸM" panose="020B0600000000000000" pitchFamily="50" charset="-128"/>
                <a:cs typeface="+mj-cs"/>
              </a:defRPr>
            </a:lvl1pPr>
          </a:lstStyle>
          <a:p>
            <a:pPr lvl="0" fontAlgn="ctr">
              <a:lnSpc>
                <a:spcPct val="100000"/>
              </a:lnSpc>
              <a:spcBef>
                <a:spcPts val="0"/>
              </a:spcBef>
            </a:pPr>
            <a:r>
              <a:rPr lang="ja-JP" altLang="en-US" sz="4000" dirty="0">
                <a:latin typeface="HGPｺﾞｼｯｸM" panose="020B0600000000000000" pitchFamily="50" charset="-128"/>
                <a:ea typeface="HGPｺﾞｼｯｸM" panose="020B0600000000000000" pitchFamily="50" charset="-128"/>
              </a:rPr>
              <a:t>別添様式</a:t>
            </a:r>
            <a:r>
              <a:rPr lang="en-US" altLang="ja-JP" sz="4000" dirty="0">
                <a:latin typeface="HGPｺﾞｼｯｸM" panose="020B0600000000000000" pitchFamily="50" charset="-128"/>
                <a:ea typeface="HGPｺﾞｼｯｸM" panose="020B0600000000000000" pitchFamily="50" charset="-128"/>
              </a:rPr>
              <a:t>3</a:t>
            </a:r>
          </a:p>
          <a:p>
            <a:pPr lvl="0" fontAlgn="ctr">
              <a:lnSpc>
                <a:spcPct val="100000"/>
              </a:lnSpc>
              <a:spcBef>
                <a:spcPts val="0"/>
              </a:spcBef>
            </a:pPr>
            <a:r>
              <a:rPr lang="ja-JP" altLang="en-US" sz="2000" b="1" dirty="0">
                <a:solidFill>
                  <a:prstClr val="black"/>
                </a:solidFill>
                <a:latin typeface="HGPｺﾞｼｯｸM" panose="020B0600000000000000" pitchFamily="50" charset="-128"/>
                <a:ea typeface="HGPｺﾞｼｯｸM" panose="020B0600000000000000" pitchFamily="50" charset="-128"/>
                <a:cs typeface="+mn-cs"/>
              </a:rPr>
              <a:t>＜</a:t>
            </a:r>
            <a:r>
              <a:rPr lang="zh-TW" altLang="en-US" sz="2000" dirty="0">
                <a:solidFill>
                  <a:prstClr val="black"/>
                </a:solidFill>
                <a:latin typeface="HGPｺﾞｼｯｸM" panose="020B0600000000000000" pitchFamily="50" charset="-128"/>
                <a:ea typeface="HGPｺﾞｼｯｸM" panose="020B0600000000000000" pitchFamily="50" charset="-128"/>
                <a:cs typeface="+mn-cs"/>
              </a:rPr>
              <a:t>活用実績報告書</a:t>
            </a:r>
            <a:r>
              <a:rPr lang="ja-JP" altLang="en-US" sz="2000" b="1" dirty="0">
                <a:solidFill>
                  <a:prstClr val="black"/>
                </a:solidFill>
                <a:latin typeface="HGPｺﾞｼｯｸM" panose="020B0600000000000000" pitchFamily="50" charset="-128"/>
                <a:ea typeface="HGPｺﾞｼｯｸM" panose="020B0600000000000000" pitchFamily="50" charset="-128"/>
                <a:cs typeface="+mn-cs"/>
              </a:rPr>
              <a:t>＞</a:t>
            </a:r>
          </a:p>
          <a:p>
            <a:endParaRPr lang="ja-JP" altLang="en-US" sz="4400" dirty="0">
              <a:latin typeface="HGPｺﾞｼｯｸM" panose="020B0600000000000000" pitchFamily="50" charset="-128"/>
              <a:ea typeface="HGPｺﾞｼｯｸM" panose="020B0600000000000000" pitchFamily="50" charset="-128"/>
            </a:endParaRPr>
          </a:p>
        </p:txBody>
      </p:sp>
      <p:pic>
        <p:nvPicPr>
          <p:cNvPr id="2" name="図 1">
            <a:extLst>
              <a:ext uri="{FF2B5EF4-FFF2-40B4-BE49-F238E27FC236}">
                <a16:creationId xmlns:a16="http://schemas.microsoft.com/office/drawing/2014/main" id="{9EA80C51-5B14-4697-83E9-DFCD79F6252D}"/>
              </a:ext>
            </a:extLst>
          </p:cNvPr>
          <p:cNvPicPr>
            <a:picLocks noChangeAspect="1"/>
          </p:cNvPicPr>
          <p:nvPr/>
        </p:nvPicPr>
        <p:blipFill>
          <a:blip r:embed="rId2"/>
          <a:stretch>
            <a:fillRect/>
          </a:stretch>
        </p:blipFill>
        <p:spPr>
          <a:xfrm>
            <a:off x="3027672" y="445154"/>
            <a:ext cx="4615295" cy="5888182"/>
          </a:xfrm>
          <a:prstGeom prst="rect">
            <a:avLst/>
          </a:prstGeom>
          <a:ln>
            <a:solidFill>
              <a:schemeClr val="tx1"/>
            </a:solidFill>
          </a:ln>
        </p:spPr>
      </p:pic>
    </p:spTree>
    <p:extLst>
      <p:ext uri="{BB962C8B-B14F-4D97-AF65-F5344CB8AC3E}">
        <p14:creationId xmlns:p14="http://schemas.microsoft.com/office/powerpoint/2010/main" val="2800462190"/>
      </p:ext>
    </p:extLst>
  </p:cSld>
  <p:clrMapOvr>
    <a:masterClrMapping/>
  </p:clrMapOvr>
  <mc:AlternateContent xmlns:mc="http://schemas.openxmlformats.org/markup-compatibility/2006" xmlns:p14="http://schemas.microsoft.com/office/powerpoint/2010/main">
    <mc:Choice Requires="p14">
      <p:transition spd="slow" p14:dur="2000" advTm="24926"/>
    </mc:Choice>
    <mc:Fallback xmlns="">
      <p:transition spd="slow" advTm="2492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br>
              <a:rPr lang="ja-JP" altLang="ja-JP"/>
            </a:br>
            <a:endParaRPr kumimoji="1" lang="ja-JP" altLang="en-US">
              <a:latin typeface="AR P教科書体M" panose="03000600000000000000" pitchFamily="66" charset="-128"/>
            </a:endParaRPr>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17</a:t>
            </a:fld>
            <a:endParaRPr lang="ja-JP" altLang="en-US"/>
          </a:p>
        </p:txBody>
      </p:sp>
      <p:sp>
        <p:nvSpPr>
          <p:cNvPr id="8" name="コンテンツ プレースホルダー 9">
            <a:extLst>
              <a:ext uri="{FF2B5EF4-FFF2-40B4-BE49-F238E27FC236}">
                <a16:creationId xmlns:a16="http://schemas.microsoft.com/office/drawing/2014/main" id="{165B4254-82BB-4D3F-AC51-21C64845033B}"/>
              </a:ext>
            </a:extLst>
          </p:cNvPr>
          <p:cNvSpPr>
            <a:spLocks noGrp="1"/>
          </p:cNvSpPr>
          <p:nvPr>
            <p:ph idx="1"/>
          </p:nvPr>
        </p:nvSpPr>
        <p:spPr>
          <a:xfrm>
            <a:off x="333230" y="860612"/>
            <a:ext cx="8559757" cy="5334000"/>
          </a:xfrm>
        </p:spPr>
        <p:txBody>
          <a:bodyPr>
            <a:normAutofit fontScale="92500" lnSpcReduction="20000"/>
          </a:bodyPr>
          <a:lstStyle/>
          <a:p>
            <a:pPr lvl="0" algn="l">
              <a:lnSpc>
                <a:spcPct val="120000"/>
              </a:lnSpc>
            </a:pPr>
            <a:endParaRPr lang="en-US" altLang="ja-JP" sz="3000" strike="dblStrike" dirty="0">
              <a:solidFill>
                <a:srgbClr val="0070C0"/>
              </a:solidFill>
              <a:highlight>
                <a:srgbClr val="FFFF00"/>
              </a:highlight>
              <a:latin typeface="HGPｺﾞｼｯｸM" panose="020B0600000000000000" pitchFamily="50" charset="-128"/>
              <a:ea typeface="HGPｺﾞｼｯｸM" panose="020B0600000000000000" pitchFamily="50" charset="-128"/>
            </a:endParaRPr>
          </a:p>
          <a:p>
            <a:pPr lvl="0" algn="l">
              <a:lnSpc>
                <a:spcPct val="120000"/>
              </a:lnSpc>
            </a:pPr>
            <a:r>
              <a:rPr lang="en-US" altLang="ja-JP" sz="2400" dirty="0">
                <a:latin typeface="HGPｺﾞｼｯｸM" panose="020B0600000000000000" pitchFamily="50" charset="-128"/>
                <a:ea typeface="HGPｺﾞｼｯｸM" panose="020B0600000000000000" pitchFamily="50" charset="-128"/>
              </a:rPr>
              <a:t>AMED</a:t>
            </a:r>
            <a:r>
              <a:rPr lang="ja-JP" altLang="en-US" sz="2400" dirty="0">
                <a:latin typeface="HGPｺﾞｼｯｸM" panose="020B0600000000000000" pitchFamily="50" charset="-128"/>
                <a:ea typeface="HGPｺﾞｼｯｸM" panose="020B0600000000000000" pitchFamily="50" charset="-128"/>
              </a:rPr>
              <a:t>ホームページ（事業手続き　様式集など）に内閣府作成の実施要領や</a:t>
            </a:r>
            <a:r>
              <a:rPr lang="en-US" altLang="ja-JP" sz="2400" dirty="0">
                <a:latin typeface="HGPｺﾞｼｯｸM" panose="020B0600000000000000" pitchFamily="50" charset="-128"/>
                <a:ea typeface="HGPｺﾞｼｯｸM" panose="020B0600000000000000" pitchFamily="50" charset="-128"/>
              </a:rPr>
              <a:t>FAQ</a:t>
            </a:r>
            <a:r>
              <a:rPr lang="ja-JP" altLang="en-US" sz="2400" dirty="0">
                <a:latin typeface="HGPｺﾞｼｯｸM" panose="020B0600000000000000" pitchFamily="50" charset="-128"/>
                <a:ea typeface="HGPｺﾞｼｯｸM" panose="020B0600000000000000" pitchFamily="50" charset="-128"/>
              </a:rPr>
              <a:t>、機関の標準的な手続で必要となる書類の様式例などを掲載しておりますので</a:t>
            </a:r>
            <a:r>
              <a:rPr lang="ja-JP" altLang="ja-JP" sz="2400" dirty="0">
                <a:latin typeface="HGPｺﾞｼｯｸM" panose="020B0600000000000000" pitchFamily="50" charset="-128"/>
                <a:ea typeface="HGPｺﾞｼｯｸM" panose="020B0600000000000000" pitchFamily="50" charset="-128"/>
                <a:cs typeface="Times New Roman" panose="02020603050405020304" pitchFamily="18" charset="0"/>
              </a:rPr>
              <a:t>必ずご覧いただくようお願いします</a:t>
            </a:r>
            <a:r>
              <a:rPr lang="ja-JP" altLang="en-US" sz="2400" dirty="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24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lvl="0" algn="l">
              <a:lnSpc>
                <a:spcPct val="120000"/>
              </a:lnSpc>
            </a:pPr>
            <a:r>
              <a:rPr lang="en-US" altLang="ja-JP" sz="2400" dirty="0">
                <a:solidFill>
                  <a:srgbClr val="0000FF"/>
                </a:solidFill>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https://www.amed.go.jp/keiri/youshiki_itaku.html</a:t>
            </a:r>
            <a:endParaRPr lang="en-US" altLang="ja-JP" sz="2400" dirty="0">
              <a:solidFill>
                <a:srgbClr val="0000FF"/>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lvl="0" algn="l">
              <a:lnSpc>
                <a:spcPct val="120000"/>
              </a:lnSpc>
            </a:pPr>
            <a:r>
              <a:rPr lang="en-US" altLang="ja-JP" sz="2400" dirty="0">
                <a:solidFill>
                  <a:srgbClr val="0000FF"/>
                </a:solidFill>
                <a:latin typeface="HGPｺﾞｼｯｸM" panose="020B0600000000000000" pitchFamily="50" charset="-128"/>
                <a:ea typeface="HGPｺﾞｼｯｸM" panose="020B0600000000000000" pitchFamily="50" charset="-128"/>
                <a:hlinkClick r:id="rId3">
                  <a:extLst>
                    <a:ext uri="{A12FA001-AC4F-418D-AE19-62706E023703}">
                      <ahyp:hlinkClr xmlns:ahyp="http://schemas.microsoft.com/office/drawing/2018/hyperlinkcolor" val="tx"/>
                    </a:ext>
                  </a:extLst>
                </a:hlinkClick>
              </a:rPr>
              <a:t>https://www.amed.go.jp/keiri/youshiki_hojo.html</a:t>
            </a:r>
            <a:endParaRPr lang="en-US" altLang="ja-JP" sz="2400" dirty="0">
              <a:solidFill>
                <a:srgbClr val="0000FF"/>
              </a:solidFill>
              <a:latin typeface="HGPｺﾞｼｯｸM" panose="020B0600000000000000" pitchFamily="50" charset="-128"/>
              <a:ea typeface="HGPｺﾞｼｯｸM" panose="020B0600000000000000" pitchFamily="50" charset="-128"/>
            </a:endParaRPr>
          </a:p>
          <a:p>
            <a:pPr lvl="0" algn="l">
              <a:lnSpc>
                <a:spcPct val="120000"/>
              </a:lnSpc>
            </a:pPr>
            <a:r>
              <a:rPr lang="ja-JP" altLang="en-US" sz="2400" dirty="0">
                <a:latin typeface="HGPｺﾞｼｯｸM" panose="020B0600000000000000" pitchFamily="50" charset="-128"/>
                <a:ea typeface="HGPｺﾞｼｯｸM" panose="020B0600000000000000" pitchFamily="50" charset="-128"/>
              </a:rPr>
              <a:t>●令和</a:t>
            </a:r>
            <a:r>
              <a:rPr lang="en-US" altLang="ja-JP" sz="2400" dirty="0">
                <a:latin typeface="HGPｺﾞｼｯｸM" panose="020B0600000000000000" pitchFamily="50" charset="-128"/>
                <a:ea typeface="HGPｺﾞｼｯｸM" panose="020B0600000000000000" pitchFamily="50" charset="-128"/>
              </a:rPr>
              <a:t>7</a:t>
            </a:r>
            <a:r>
              <a:rPr lang="ja-JP" altLang="en-US" sz="2400" dirty="0">
                <a:latin typeface="HGPｺﾞｼｯｸM" panose="020B0600000000000000" pitchFamily="50" charset="-128"/>
                <a:ea typeface="HGPｺﾞｼｯｸM" panose="020B0600000000000000" pitchFamily="50" charset="-128"/>
              </a:rPr>
              <a:t>年度委託研究開発契約書、補助金取扱要領、事務処理説明書等改定のお知らせページ</a:t>
            </a:r>
            <a:endParaRPr lang="en-US" altLang="ja-JP" sz="2400" dirty="0">
              <a:latin typeface="HGPｺﾞｼｯｸM" panose="020B0600000000000000" pitchFamily="50" charset="-128"/>
              <a:ea typeface="HGPｺﾞｼｯｸM" panose="020B0600000000000000" pitchFamily="50" charset="-128"/>
            </a:endParaRPr>
          </a:p>
          <a:p>
            <a:pPr lvl="0" algn="l">
              <a:lnSpc>
                <a:spcPct val="120000"/>
              </a:lnSpc>
            </a:pPr>
            <a:r>
              <a:rPr lang="en-US" altLang="ja-JP" sz="2400" dirty="0">
                <a:latin typeface="HGPｺﾞｼｯｸM" panose="020B0600000000000000" pitchFamily="50" charset="-128"/>
                <a:ea typeface="HGPｺﾞｼｯｸM" panose="020B0600000000000000" pitchFamily="50" charset="-128"/>
                <a:hlinkClick r:id="rId4"/>
              </a:rPr>
              <a:t>https://www.amed.go.jp/news/program/jimur07.html</a:t>
            </a:r>
            <a:endParaRPr lang="en-US" altLang="ja-JP" sz="2400" dirty="0">
              <a:latin typeface="HGPｺﾞｼｯｸM" panose="020B0600000000000000" pitchFamily="50" charset="-128"/>
              <a:ea typeface="HGPｺﾞｼｯｸM" panose="020B0600000000000000" pitchFamily="50" charset="-128"/>
            </a:endParaRPr>
          </a:p>
          <a:p>
            <a:pPr lvl="0" algn="l">
              <a:lnSpc>
                <a:spcPct val="120000"/>
              </a:lnSpc>
            </a:pPr>
            <a:endParaRPr lang="en-US" altLang="ja-JP" sz="2400" dirty="0">
              <a:latin typeface="HGPｺﾞｼｯｸM" panose="020B0600000000000000" pitchFamily="50" charset="-128"/>
              <a:ea typeface="HGPｺﾞｼｯｸM" panose="020B0600000000000000" pitchFamily="50" charset="-128"/>
            </a:endParaRPr>
          </a:p>
          <a:p>
            <a:pPr algn="l">
              <a:spcAft>
                <a:spcPts val="0"/>
              </a:spcAft>
            </a:pPr>
            <a:r>
              <a:rPr lang="ja-JP" altLang="en-US" sz="2400" dirty="0">
                <a:latin typeface="HGPｺﾞｼｯｸM" panose="020B0600000000000000" pitchFamily="50" charset="-128"/>
                <a:ea typeface="HGPｺﾞｼｯｸM" panose="020B0600000000000000" pitchFamily="50" charset="-128"/>
              </a:rPr>
              <a:t>問い合わせ先：</a:t>
            </a:r>
            <a:r>
              <a:rPr lang="en-US" altLang="ja-JP" sz="2400" b="0" kern="0" dirty="0">
                <a:solidFill>
                  <a:schemeClr val="tx1"/>
                </a:solidFill>
                <a:effectLst/>
                <a:latin typeface="HGPｺﾞｼｯｸM" panose="020B0600000000000000" pitchFamily="50" charset="-128"/>
                <a:ea typeface="HGPｺﾞｼｯｸM" panose="020B0600000000000000" pitchFamily="50" charset="-128"/>
              </a:rPr>
              <a:t>AMED</a:t>
            </a:r>
            <a:r>
              <a:rPr lang="ja-JP" altLang="ja-JP" sz="2400" b="0" kern="0" dirty="0">
                <a:solidFill>
                  <a:schemeClr val="tx1"/>
                </a:solidFill>
                <a:effectLst/>
                <a:latin typeface="HGPｺﾞｼｯｸM" panose="020B0600000000000000" pitchFamily="50" charset="-128"/>
                <a:ea typeface="HGPｺﾞｼｯｸM" panose="020B0600000000000000" pitchFamily="50" charset="-128"/>
              </a:rPr>
              <a:t>窓口 研究公正・業務推進部 研究業務推進課</a:t>
            </a:r>
            <a:endParaRPr lang="ja-JP" altLang="ja-JP" sz="2400" b="0" kern="100" dirty="0">
              <a:solidFill>
                <a:schemeClr val="tx1"/>
              </a:solidFill>
              <a:effectLst/>
              <a:latin typeface="HGPｺﾞｼｯｸM" panose="020B0600000000000000" pitchFamily="50" charset="-128"/>
              <a:ea typeface="HGPｺﾞｼｯｸM" panose="020B0600000000000000" pitchFamily="50" charset="-128"/>
            </a:endParaRPr>
          </a:p>
          <a:p>
            <a:pPr algn="l">
              <a:spcAft>
                <a:spcPts val="0"/>
              </a:spcAft>
            </a:pPr>
            <a:r>
              <a:rPr lang="en-US" altLang="ja-JP" sz="2400" b="0" kern="0" dirty="0">
                <a:solidFill>
                  <a:schemeClr val="tx1"/>
                </a:solidFill>
                <a:effectLst/>
                <a:latin typeface="HGPｺﾞｼｯｸM" panose="020B0600000000000000" pitchFamily="50" charset="-128"/>
                <a:ea typeface="HGPｺﾞｼｯｸM" panose="020B0600000000000000" pitchFamily="50" charset="-128"/>
              </a:rPr>
              <a:t>e-mail</a:t>
            </a:r>
            <a:r>
              <a:rPr lang="ja-JP" altLang="ja-JP" sz="2400" b="0" kern="0" dirty="0">
                <a:solidFill>
                  <a:schemeClr val="tx1"/>
                </a:solidFill>
                <a:effectLst/>
                <a:latin typeface="HGPｺﾞｼｯｸM" panose="020B0600000000000000" pitchFamily="50" charset="-128"/>
                <a:ea typeface="HGPｺﾞｼｯｸM" panose="020B0600000000000000" pitchFamily="50" charset="-128"/>
              </a:rPr>
              <a:t>：</a:t>
            </a:r>
            <a:r>
              <a:rPr lang="en-US" altLang="ja-JP" sz="2400" b="0" kern="0" dirty="0">
                <a:solidFill>
                  <a:schemeClr val="tx1"/>
                </a:solidFill>
                <a:effectLst/>
                <a:latin typeface="HGPｺﾞｼｯｸM" panose="020B0600000000000000" pitchFamily="50" charset="-128"/>
                <a:ea typeface="HGPｺﾞｼｯｸM" panose="020B0600000000000000" pitchFamily="50" charset="-128"/>
              </a:rPr>
              <a:t>kenkyugyoumu@amed.go.jp</a:t>
            </a:r>
            <a:endParaRPr lang="en-US" altLang="ja-JP" sz="2400" dirty="0">
              <a:latin typeface="HGPｺﾞｼｯｸM" panose="020B0600000000000000" pitchFamily="50" charset="-128"/>
              <a:ea typeface="HGPｺﾞｼｯｸM" panose="020B0600000000000000" pitchFamily="50" charset="-128"/>
            </a:endParaRPr>
          </a:p>
          <a:p>
            <a:endParaRPr lang="ja-JP" altLang="en-US" dirty="0"/>
          </a:p>
        </p:txBody>
      </p:sp>
    </p:spTree>
    <p:extLst>
      <p:ext uri="{BB962C8B-B14F-4D97-AF65-F5344CB8AC3E}">
        <p14:creationId xmlns:p14="http://schemas.microsoft.com/office/powerpoint/2010/main" val="2153760913"/>
      </p:ext>
    </p:extLst>
  </p:cSld>
  <p:clrMapOvr>
    <a:masterClrMapping/>
  </p:clrMapOvr>
  <mc:AlternateContent xmlns:mc="http://schemas.openxmlformats.org/markup-compatibility/2006" xmlns:p14="http://schemas.microsoft.com/office/powerpoint/2010/main">
    <mc:Choice Requires="p14">
      <p:transition spd="slow" p14:dur="2000" advTm="23786"/>
    </mc:Choice>
    <mc:Fallback xmlns="">
      <p:transition spd="slow" advTm="2378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2</a:t>
            </a:fld>
            <a:endParaRPr lang="ja-JP" altLang="en-US"/>
          </a:p>
        </p:txBody>
      </p:sp>
      <p:sp>
        <p:nvSpPr>
          <p:cNvPr id="6" name="コンテンツ プレースホルダー 5"/>
          <p:cNvSpPr>
            <a:spLocks noGrp="1"/>
          </p:cNvSpPr>
          <p:nvPr>
            <p:ph idx="1"/>
          </p:nvPr>
        </p:nvSpPr>
        <p:spPr>
          <a:xfrm>
            <a:off x="395288" y="1505582"/>
            <a:ext cx="8353424" cy="4671720"/>
          </a:xfrm>
        </p:spPr>
        <p:txBody>
          <a:bodyPr>
            <a:normAutofit/>
          </a:bodyPr>
          <a:lstStyle/>
          <a:p>
            <a:pPr algn="just">
              <a:spcAft>
                <a:spcPts val="0"/>
              </a:spcAft>
            </a:pPr>
            <a:r>
              <a:rPr lang="en-US" altLang="ja-JP" sz="3600" b="1"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altLang="ja-JP" sz="3000" dirty="0">
              <a:solidFill>
                <a:srgbClr val="0070C0"/>
              </a:solidFill>
              <a:latin typeface="HGPｺﾞｼｯｸM" panose="020B0600000000000000" pitchFamily="50" charset="-128"/>
              <a:ea typeface="HGPｺﾞｼｯｸM" panose="020B0600000000000000" pitchFamily="50" charset="-128"/>
              <a:cs typeface="Calibri" panose="020F0502020204030204"/>
            </a:endParaRPr>
          </a:p>
          <a:p>
            <a:endParaRPr kumimoji="1" lang="ja-JP" altLang="en-US" dirty="0">
              <a:latin typeface="HGPｺﾞｼｯｸM" panose="020B0600000000000000" pitchFamily="50" charset="-128"/>
              <a:ea typeface="HGPｺﾞｼｯｸM" panose="020B0600000000000000" pitchFamily="50" charset="-128"/>
            </a:endParaRPr>
          </a:p>
        </p:txBody>
      </p:sp>
      <p:sp>
        <p:nvSpPr>
          <p:cNvPr id="5" name="テキスト ボックス 4">
            <a:extLst>
              <a:ext uri="{FF2B5EF4-FFF2-40B4-BE49-F238E27FC236}">
                <a16:creationId xmlns:a16="http://schemas.microsoft.com/office/drawing/2014/main" id="{3B87DFF3-B879-1AB5-9505-0BB51D6A105E}"/>
              </a:ext>
            </a:extLst>
          </p:cNvPr>
          <p:cNvSpPr txBox="1"/>
          <p:nvPr/>
        </p:nvSpPr>
        <p:spPr>
          <a:xfrm>
            <a:off x="395288" y="1410474"/>
            <a:ext cx="8202504" cy="4401205"/>
          </a:xfrm>
          <a:prstGeom prst="rect">
            <a:avLst/>
          </a:prstGeom>
          <a:noFill/>
        </p:spPr>
        <p:txBody>
          <a:bodyPr wrap="square">
            <a:spAutoFit/>
          </a:bodyPr>
          <a:lstStyle/>
          <a:p>
            <a:r>
              <a:rPr lang="ja-JP" altLang="en-US" sz="2800" dirty="0">
                <a:latin typeface="+mn-ea"/>
              </a:rPr>
              <a:t>日本医療研究開発機構（以下「</a:t>
            </a:r>
            <a:r>
              <a:rPr lang="en-US" altLang="ja-JP" sz="2800" dirty="0">
                <a:latin typeface="+mn-ea"/>
              </a:rPr>
              <a:t>AMED</a:t>
            </a:r>
            <a:r>
              <a:rPr lang="ja-JP" altLang="en-US" sz="2800" dirty="0">
                <a:latin typeface="+mn-ea"/>
              </a:rPr>
              <a:t>」という。）の所管する事業において、令和</a:t>
            </a:r>
            <a:r>
              <a:rPr lang="en-US" altLang="ja-JP" sz="2800" dirty="0">
                <a:latin typeface="+mn-ea"/>
              </a:rPr>
              <a:t>3</a:t>
            </a:r>
            <a:r>
              <a:rPr lang="ja-JP" altLang="en-US" sz="2800" dirty="0">
                <a:latin typeface="+mn-ea"/>
              </a:rPr>
              <a:t>年度以降、 「競争的研究費の直接経費から研究代表者（PI）の人件費の支出について」（令和</a:t>
            </a:r>
            <a:r>
              <a:rPr lang="en-US" altLang="ja-JP" sz="2800" dirty="0">
                <a:latin typeface="+mn-ea"/>
              </a:rPr>
              <a:t>2</a:t>
            </a:r>
            <a:r>
              <a:rPr lang="ja-JP" altLang="en-US" sz="2800" dirty="0">
                <a:latin typeface="+mn-ea"/>
              </a:rPr>
              <a:t>年</a:t>
            </a:r>
            <a:r>
              <a:rPr lang="en-US" altLang="ja-JP" sz="2800" dirty="0">
                <a:latin typeface="+mn-ea"/>
              </a:rPr>
              <a:t>10</a:t>
            </a:r>
            <a:r>
              <a:rPr lang="ja-JP" altLang="en-US" sz="2800" dirty="0">
                <a:latin typeface="+mn-ea"/>
              </a:rPr>
              <a:t>月</a:t>
            </a:r>
            <a:r>
              <a:rPr lang="en-US" altLang="ja-JP" sz="2800" dirty="0">
                <a:latin typeface="+mn-ea"/>
              </a:rPr>
              <a:t>9</a:t>
            </a:r>
            <a:r>
              <a:rPr lang="ja-JP" altLang="en-US" sz="2800" dirty="0">
                <a:latin typeface="+mn-ea"/>
              </a:rPr>
              <a:t>日競争的研究費に関する関係府省連絡会申し合わせ）（以下「PI実施方針」という。）に基づき、「研究代表者（</a:t>
            </a:r>
            <a:r>
              <a:rPr lang="en-US" altLang="ja-JP" sz="2800" dirty="0">
                <a:latin typeface="+mn-ea"/>
              </a:rPr>
              <a:t>PI</a:t>
            </a:r>
            <a:r>
              <a:rPr lang="ja-JP" altLang="en-US" sz="2800" dirty="0">
                <a:latin typeface="+mn-ea"/>
              </a:rPr>
              <a:t>）の人件費」として、直接経費の一部を充当することを可能としていました。</a:t>
            </a:r>
            <a:endParaRPr lang="en-US" altLang="ja-JP" sz="2800" dirty="0">
              <a:latin typeface="+mn-ea"/>
            </a:endParaRPr>
          </a:p>
          <a:p>
            <a:endParaRPr lang="ja-JP" altLang="en-US" sz="2800" dirty="0">
              <a:solidFill>
                <a:srgbClr val="FF0000"/>
              </a:solidFill>
              <a:highlight>
                <a:srgbClr val="FFFF00"/>
              </a:highlight>
              <a:latin typeface="+mn-ea"/>
            </a:endParaRPr>
          </a:p>
          <a:p>
            <a:r>
              <a:rPr lang="ja-JP" altLang="en-US" sz="2800" dirty="0">
                <a:solidFill>
                  <a:srgbClr val="FF0000"/>
                </a:solidFill>
                <a:latin typeface="+mn-ea"/>
              </a:rPr>
              <a:t>令和</a:t>
            </a:r>
            <a:r>
              <a:rPr lang="en-US" altLang="ja-JP" sz="2800" dirty="0">
                <a:solidFill>
                  <a:srgbClr val="FF0000"/>
                </a:solidFill>
                <a:latin typeface="+mn-ea"/>
              </a:rPr>
              <a:t>7</a:t>
            </a:r>
            <a:r>
              <a:rPr lang="ja-JP" altLang="en-US" sz="2800" dirty="0">
                <a:solidFill>
                  <a:srgbClr val="FF0000"/>
                </a:solidFill>
                <a:latin typeface="+mn-ea"/>
              </a:rPr>
              <a:t>年度以降、一部支出の条件を見直すと共に、名称を「研究力向上のための制度（</a:t>
            </a:r>
            <a:r>
              <a:rPr lang="en-US" altLang="ja-JP" sz="2800" dirty="0">
                <a:solidFill>
                  <a:srgbClr val="FF0000"/>
                </a:solidFill>
                <a:latin typeface="+mn-ea"/>
              </a:rPr>
              <a:t>PI</a:t>
            </a:r>
            <a:r>
              <a:rPr lang="ja-JP" altLang="en-US" sz="2800" dirty="0">
                <a:solidFill>
                  <a:srgbClr val="FF0000"/>
                </a:solidFill>
                <a:latin typeface="+mn-ea"/>
              </a:rPr>
              <a:t>人件費）」とします。</a:t>
            </a:r>
            <a:endParaRPr lang="en-US" altLang="ja-JP" sz="2800" dirty="0">
              <a:solidFill>
                <a:srgbClr val="FF0000"/>
              </a:solidFill>
              <a:latin typeface="+mn-ea"/>
            </a:endParaRPr>
          </a:p>
        </p:txBody>
      </p:sp>
      <p:sp>
        <p:nvSpPr>
          <p:cNvPr id="7" name="タイトル 4">
            <a:extLst>
              <a:ext uri="{FF2B5EF4-FFF2-40B4-BE49-F238E27FC236}">
                <a16:creationId xmlns:a16="http://schemas.microsoft.com/office/drawing/2014/main" id="{732CC966-2E09-60BF-974C-6E7791649CAD}"/>
              </a:ext>
            </a:extLst>
          </p:cNvPr>
          <p:cNvSpPr>
            <a:spLocks noGrp="1"/>
          </p:cNvSpPr>
          <p:nvPr>
            <p:ph type="title"/>
          </p:nvPr>
        </p:nvSpPr>
        <p:spPr>
          <a:xfrm>
            <a:off x="333230" y="421396"/>
            <a:ext cx="7886700" cy="798976"/>
          </a:xfrm>
        </p:spPr>
        <p:txBody>
          <a:bodyPr/>
          <a:lstStyle/>
          <a:p>
            <a:r>
              <a:rPr lang="ja-JP" altLang="en-US" sz="4400" dirty="0">
                <a:solidFill>
                  <a:prstClr val="black"/>
                </a:solidFill>
                <a:latin typeface="HGPｺﾞｼｯｸM" panose="020B0600000000000000" pitchFamily="50" charset="-128"/>
                <a:ea typeface="HGPｺﾞｼｯｸM" panose="020B0600000000000000" pitchFamily="50" charset="-128"/>
              </a:rPr>
              <a:t>はじめに</a:t>
            </a:r>
            <a:endParaRPr kumimoji="1" lang="ja-JP" altLang="en-US"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411623821"/>
      </p:ext>
    </p:extLst>
  </p:cSld>
  <p:clrMapOvr>
    <a:masterClrMapping/>
  </p:clrMapOvr>
  <mc:AlternateContent xmlns:mc="http://schemas.openxmlformats.org/markup-compatibility/2006" xmlns:p14="http://schemas.microsoft.com/office/powerpoint/2010/main">
    <mc:Choice Requires="p14">
      <p:transition spd="slow" p14:dur="2000" advTm="23846"/>
    </mc:Choice>
    <mc:Fallback xmlns="">
      <p:transition spd="slow" advTm="2384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3</a:t>
            </a:fld>
            <a:endParaRPr lang="ja-JP" altLang="en-US"/>
          </a:p>
        </p:txBody>
      </p:sp>
      <p:sp>
        <p:nvSpPr>
          <p:cNvPr id="6" name="コンテンツ プレースホルダー 5"/>
          <p:cNvSpPr>
            <a:spLocks noGrp="1"/>
          </p:cNvSpPr>
          <p:nvPr>
            <p:ph idx="1"/>
          </p:nvPr>
        </p:nvSpPr>
        <p:spPr>
          <a:xfrm>
            <a:off x="395288" y="1225118"/>
            <a:ext cx="8353424" cy="3275861"/>
          </a:xfrm>
        </p:spPr>
        <p:txBody>
          <a:bodyPr>
            <a:normAutofit/>
          </a:bodyPr>
          <a:lstStyle/>
          <a:p>
            <a:pPr algn="just">
              <a:spcAft>
                <a:spcPts val="0"/>
              </a:spcAft>
            </a:pPr>
            <a:r>
              <a:rPr lang="en-US" altLang="ja-JP" sz="3600" b="1"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altLang="ja-JP" b="1"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549275" lvl="0" indent="-457200" algn="l">
              <a:buFont typeface="Arial" panose="020B0604020202020204" pitchFamily="34" charset="0"/>
              <a:buChar char="•"/>
            </a:pPr>
            <a:r>
              <a:rPr lang="ja-JP" altLang="ja-JP" sz="3000" dirty="0">
                <a:latin typeface="HGPｺﾞｼｯｸM" panose="020B0600000000000000" pitchFamily="50" charset="-128"/>
                <a:ea typeface="HGPｺﾞｼｯｸM" panose="020B0600000000000000" pitchFamily="50" charset="-128"/>
                <a:cs typeface="Calibri" panose="020F0502020204030204"/>
              </a:rPr>
              <a:t>当制度に関する事務処理は内閣府（競争的研究費に関する関係府省申し合わせ）の定める実施方針</a:t>
            </a:r>
            <a:r>
              <a:rPr lang="ja-JP" altLang="en-US" sz="3000" dirty="0">
                <a:latin typeface="HGPｺﾞｼｯｸM" panose="020B0600000000000000" pitchFamily="50" charset="-128"/>
                <a:ea typeface="HGPｺﾞｼｯｸM" panose="020B0600000000000000" pitchFamily="50" charset="-128"/>
                <a:cs typeface="Calibri" panose="020F0502020204030204"/>
              </a:rPr>
              <a:t>（</a:t>
            </a:r>
            <a:r>
              <a:rPr lang="ja-JP" altLang="ja-JP" sz="3000" dirty="0">
                <a:latin typeface="HGPｺﾞｼｯｸM" panose="020B0600000000000000" pitchFamily="50" charset="-128"/>
                <a:ea typeface="HGPｺﾞｼｯｸM" panose="020B0600000000000000" pitchFamily="50" charset="-128"/>
                <a:cs typeface="Calibri" panose="020F0502020204030204"/>
              </a:rPr>
              <a:t>以下</a:t>
            </a:r>
            <a:r>
              <a:rPr lang="ja-JP" altLang="en-US" sz="3000" dirty="0">
                <a:latin typeface="HGPｺﾞｼｯｸM" panose="020B0600000000000000" pitchFamily="50" charset="-128"/>
                <a:ea typeface="HGPｺﾞｼｯｸM" panose="020B0600000000000000" pitchFamily="50" charset="-128"/>
                <a:cs typeface="Calibri" panose="020F0502020204030204"/>
              </a:rPr>
              <a:t>「</a:t>
            </a:r>
            <a:r>
              <a:rPr lang="ja-JP" altLang="ja-JP" sz="3000" dirty="0">
                <a:latin typeface="HGPｺﾞｼｯｸM" panose="020B0600000000000000" pitchFamily="50" charset="-128"/>
                <a:ea typeface="HGPｺﾞｼｯｸM" panose="020B0600000000000000" pitchFamily="50" charset="-128"/>
                <a:cs typeface="Calibri" panose="020F0502020204030204"/>
              </a:rPr>
              <a:t>実施方針</a:t>
            </a:r>
            <a:r>
              <a:rPr lang="ja-JP" altLang="en-US" sz="3000" dirty="0">
                <a:latin typeface="HGPｺﾞｼｯｸM" panose="020B0600000000000000" pitchFamily="50" charset="-128"/>
                <a:ea typeface="HGPｺﾞｼｯｸM" panose="020B0600000000000000" pitchFamily="50" charset="-128"/>
                <a:cs typeface="Calibri" panose="020F0502020204030204"/>
              </a:rPr>
              <a:t>」という。</a:t>
            </a:r>
            <a:r>
              <a:rPr lang="ja-JP" altLang="ja-JP" sz="3000" dirty="0">
                <a:latin typeface="HGPｺﾞｼｯｸM" panose="020B0600000000000000" pitchFamily="50" charset="-128"/>
                <a:ea typeface="HGPｺﾞｼｯｸM" panose="020B0600000000000000" pitchFamily="50" charset="-128"/>
                <a:cs typeface="Calibri" panose="020F0502020204030204"/>
              </a:rPr>
              <a:t>）に基づき作成しています。</a:t>
            </a:r>
            <a:endParaRPr lang="ja-JP" altLang="ja-JP" sz="3000" dirty="0">
              <a:latin typeface="HGPｺﾞｼｯｸM" panose="020B0600000000000000" pitchFamily="50" charset="-128"/>
              <a:ea typeface="HGPｺﾞｼｯｸM" panose="020B0600000000000000" pitchFamily="50" charset="-128"/>
            </a:endParaRPr>
          </a:p>
          <a:p>
            <a:pPr marL="534988" lvl="0" indent="-442913" algn="l">
              <a:buFont typeface="Arial" panose="020B0604020202020204" pitchFamily="34" charset="0"/>
              <a:buChar char="•"/>
            </a:pPr>
            <a:r>
              <a:rPr lang="ja-JP" altLang="ja-JP" sz="3000" u="sng" dirty="0">
                <a:latin typeface="HGPｺﾞｼｯｸM" panose="020B0600000000000000" pitchFamily="50" charset="-128"/>
                <a:ea typeface="HGPｺﾞｼｯｸM" panose="020B0600000000000000" pitchFamily="50" charset="-128"/>
                <a:cs typeface="Calibri" panose="020F0502020204030204"/>
              </a:rPr>
              <a:t>補助事業も内容は同一</a:t>
            </a:r>
            <a:r>
              <a:rPr lang="ja-JP" altLang="ja-JP" sz="3000" dirty="0">
                <a:latin typeface="HGPｺﾞｼｯｸM" panose="020B0600000000000000" pitchFamily="50" charset="-128"/>
                <a:ea typeface="HGPｺﾞｼｯｸM" panose="020B0600000000000000" pitchFamily="50" charset="-128"/>
                <a:cs typeface="Calibri" panose="020F0502020204030204"/>
              </a:rPr>
              <a:t>です。</a:t>
            </a:r>
          </a:p>
          <a:p>
            <a:endParaRPr kumimoji="1" lang="ja-JP" altLang="en-US"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4052674594"/>
      </p:ext>
    </p:extLst>
  </p:cSld>
  <p:clrMapOvr>
    <a:masterClrMapping/>
  </p:clrMapOvr>
  <mc:AlternateContent xmlns:mc="http://schemas.openxmlformats.org/markup-compatibility/2006" xmlns:p14="http://schemas.microsoft.com/office/powerpoint/2010/main">
    <mc:Choice Requires="p14">
      <p:transition spd="slow" p14:dur="2000" advTm="23846"/>
    </mc:Choice>
    <mc:Fallback xmlns="">
      <p:transition spd="slow" advTm="238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ja-JP" sz="4400" dirty="0">
                <a:solidFill>
                  <a:prstClr val="black"/>
                </a:solidFill>
                <a:latin typeface="HGPｺﾞｼｯｸM" panose="020B0600000000000000" pitchFamily="50" charset="-128"/>
                <a:ea typeface="HGPｺﾞｼｯｸM" panose="020B0600000000000000" pitchFamily="50" charset="-128"/>
              </a:rPr>
              <a:t>（</a:t>
            </a:r>
            <a:r>
              <a:rPr lang="en-US" altLang="ja-JP" sz="4400" dirty="0">
                <a:solidFill>
                  <a:prstClr val="black"/>
                </a:solidFill>
                <a:latin typeface="HGPｺﾞｼｯｸM" panose="020B0600000000000000" pitchFamily="50" charset="-128"/>
                <a:ea typeface="HGPｺﾞｼｯｸM" panose="020B0600000000000000" pitchFamily="50" charset="-128"/>
              </a:rPr>
              <a:t>a</a:t>
            </a:r>
            <a:r>
              <a:rPr lang="ja-JP" altLang="ja-JP" sz="4400" dirty="0">
                <a:solidFill>
                  <a:prstClr val="black"/>
                </a:solidFill>
                <a:latin typeface="HGPｺﾞｼｯｸM" panose="020B0600000000000000" pitchFamily="50" charset="-128"/>
                <a:ea typeface="HGPｺﾞｼｯｸM" panose="020B0600000000000000" pitchFamily="50" charset="-128"/>
              </a:rPr>
              <a:t>）概要</a:t>
            </a:r>
            <a:endParaRPr kumimoji="1" lang="ja-JP" altLang="en-US" dirty="0">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4</a:t>
            </a:fld>
            <a:endParaRPr lang="ja-JP" altLang="en-US"/>
          </a:p>
        </p:txBody>
      </p:sp>
      <p:sp>
        <p:nvSpPr>
          <p:cNvPr id="6" name="コンテンツ プレースホルダー 5"/>
          <p:cNvSpPr>
            <a:spLocks noGrp="1"/>
          </p:cNvSpPr>
          <p:nvPr>
            <p:ph idx="1"/>
          </p:nvPr>
        </p:nvSpPr>
        <p:spPr/>
        <p:txBody>
          <a:bodyPr/>
          <a:lstStyle/>
          <a:p>
            <a:pPr marL="179705" algn="l">
              <a:spcAft>
                <a:spcPts val="0"/>
              </a:spcAft>
            </a:pPr>
            <a:r>
              <a:rPr lang="ja-JP" altLang="ja-JP" sz="2600" kern="0" dirty="0">
                <a:latin typeface="HGPｺﾞｼｯｸM" panose="020B0600000000000000" pitchFamily="50" charset="-128"/>
                <a:ea typeface="HGPｺﾞｼｯｸM" panose="020B0600000000000000" pitchFamily="50" charset="-128"/>
                <a:cs typeface="游ゴシックRegular"/>
              </a:rPr>
              <a:t>「競争的研究費の直接経費から研究代表者（</a:t>
            </a:r>
            <a:r>
              <a:rPr lang="en-US" altLang="ja-JP" sz="2600" kern="0" dirty="0">
                <a:latin typeface="HGPｺﾞｼｯｸM" panose="020B0600000000000000" pitchFamily="50" charset="-128"/>
                <a:ea typeface="HGPｺﾞｼｯｸM" panose="020B0600000000000000" pitchFamily="50" charset="-128"/>
                <a:cs typeface="游ゴシックRegular"/>
              </a:rPr>
              <a:t>PI</a:t>
            </a:r>
            <a:r>
              <a:rPr lang="ja-JP" altLang="ja-JP" sz="2600" kern="0" dirty="0">
                <a:latin typeface="HGPｺﾞｼｯｸM" panose="020B0600000000000000" pitchFamily="50" charset="-128"/>
                <a:ea typeface="HGPｺﾞｼｯｸM" panose="020B0600000000000000" pitchFamily="50" charset="-128"/>
                <a:cs typeface="游ゴシックRegular"/>
              </a:rPr>
              <a:t>）の人件費の支出について」（</a:t>
            </a:r>
            <a:r>
              <a:rPr lang="ja-JP" altLang="en-US" sz="2600" kern="0" dirty="0">
                <a:latin typeface="HGPｺﾞｼｯｸM" panose="020B0600000000000000" pitchFamily="50" charset="-128"/>
                <a:ea typeface="HGPｺﾞｼｯｸM" panose="020B0600000000000000" pitchFamily="50" charset="-128"/>
                <a:cs typeface="游ゴシックRegular"/>
              </a:rPr>
              <a:t>令和</a:t>
            </a:r>
            <a:r>
              <a:rPr lang="en-US" altLang="ja-JP" sz="2600" kern="0" dirty="0">
                <a:latin typeface="HGPｺﾞｼｯｸM" panose="020B0600000000000000" pitchFamily="50" charset="-128"/>
                <a:ea typeface="HGPｺﾞｼｯｸM" panose="020B0600000000000000" pitchFamily="50" charset="-128"/>
                <a:cs typeface="游ゴシックRegular"/>
              </a:rPr>
              <a:t>2</a:t>
            </a:r>
            <a:r>
              <a:rPr lang="ja-JP" altLang="en-US" sz="2600" kern="0" dirty="0">
                <a:latin typeface="HGPｺﾞｼｯｸM" panose="020B0600000000000000" pitchFamily="50" charset="-128"/>
                <a:ea typeface="HGPｺﾞｼｯｸM" panose="020B0600000000000000" pitchFamily="50" charset="-128"/>
                <a:cs typeface="游ゴシックRegular"/>
              </a:rPr>
              <a:t>年</a:t>
            </a:r>
            <a:r>
              <a:rPr lang="en-US" altLang="ja-JP" sz="2600" kern="0" dirty="0">
                <a:latin typeface="HGPｺﾞｼｯｸM" panose="020B0600000000000000" pitchFamily="50" charset="-128"/>
                <a:ea typeface="HGPｺﾞｼｯｸM" panose="020B0600000000000000" pitchFamily="50" charset="-128"/>
                <a:cs typeface="游ゴシックRegular"/>
              </a:rPr>
              <a:t>10</a:t>
            </a:r>
            <a:r>
              <a:rPr lang="ja-JP" altLang="ja-JP" sz="2600" kern="0" dirty="0">
                <a:latin typeface="HGPｺﾞｼｯｸM" panose="020B0600000000000000" pitchFamily="50" charset="-128"/>
                <a:ea typeface="HGPｺﾞｼｯｸM" panose="020B0600000000000000" pitchFamily="50" charset="-128"/>
                <a:cs typeface="游ゴシックRegular"/>
              </a:rPr>
              <a:t>月</a:t>
            </a:r>
            <a:r>
              <a:rPr lang="en-US" altLang="ja-JP" sz="2600" kern="0" dirty="0">
                <a:latin typeface="HGPｺﾞｼｯｸM" panose="020B0600000000000000" pitchFamily="50" charset="-128"/>
                <a:ea typeface="HGPｺﾞｼｯｸM" panose="020B0600000000000000" pitchFamily="50" charset="-128"/>
                <a:cs typeface="游ゴシックRegular"/>
              </a:rPr>
              <a:t>9</a:t>
            </a:r>
            <a:r>
              <a:rPr lang="ja-JP" altLang="ja-JP" sz="2600" kern="0" dirty="0">
                <a:latin typeface="HGPｺﾞｼｯｸM" panose="020B0600000000000000" pitchFamily="50" charset="-128"/>
                <a:ea typeface="HGPｺﾞｼｯｸM" panose="020B0600000000000000" pitchFamily="50" charset="-128"/>
                <a:cs typeface="游ゴシックRegular"/>
              </a:rPr>
              <a:t>日競争的研究費に関する関係府省連絡会申し合わせ）（以下「</a:t>
            </a:r>
            <a:r>
              <a:rPr lang="en-US" altLang="ja-JP" sz="2600" kern="0" dirty="0">
                <a:latin typeface="HGPｺﾞｼｯｸM" panose="020B0600000000000000" pitchFamily="50" charset="-128"/>
                <a:ea typeface="HGPｺﾞｼｯｸM" panose="020B0600000000000000" pitchFamily="50" charset="-128"/>
                <a:cs typeface="游ゴシックRegular"/>
              </a:rPr>
              <a:t>PI</a:t>
            </a:r>
            <a:r>
              <a:rPr lang="ja-JP" altLang="ja-JP" sz="2600" kern="0" dirty="0">
                <a:latin typeface="HGPｺﾞｼｯｸM" panose="020B0600000000000000" pitchFamily="50" charset="-128"/>
                <a:ea typeface="HGPｺﾞｼｯｸM" panose="020B0600000000000000" pitchFamily="50" charset="-128"/>
                <a:cs typeface="游ゴシックRegular"/>
              </a:rPr>
              <a:t>実施方針」という。）に基づき、以下の通り、</a:t>
            </a:r>
            <a:r>
              <a:rPr lang="ja-JP" altLang="en-US" sz="2600" kern="0" dirty="0">
                <a:latin typeface="HGPｺﾞｼｯｸM" panose="020B0600000000000000" pitchFamily="50" charset="-128"/>
                <a:ea typeface="HGPｺﾞｼｯｸM" panose="020B0600000000000000" pitchFamily="50" charset="-128"/>
                <a:cs typeface="游ゴシックRegular"/>
              </a:rPr>
              <a:t>令和</a:t>
            </a:r>
            <a:r>
              <a:rPr lang="en-US" altLang="ja-JP" sz="2600" kern="0" dirty="0">
                <a:latin typeface="HGPｺﾞｼｯｸM" panose="020B0600000000000000" pitchFamily="50" charset="-128"/>
                <a:ea typeface="HGPｺﾞｼｯｸM" panose="020B0600000000000000" pitchFamily="50" charset="-128"/>
                <a:cs typeface="游ゴシックRegular"/>
              </a:rPr>
              <a:t>3</a:t>
            </a:r>
            <a:r>
              <a:rPr lang="ja-JP" altLang="en-US" sz="2600" kern="0" dirty="0">
                <a:latin typeface="HGPｺﾞｼｯｸM" panose="020B0600000000000000" pitchFamily="50" charset="-128"/>
                <a:ea typeface="HGPｺﾞｼｯｸM" panose="020B0600000000000000" pitchFamily="50" charset="-128"/>
                <a:cs typeface="游ゴシックRegular"/>
              </a:rPr>
              <a:t>年度以降、</a:t>
            </a:r>
            <a:r>
              <a:rPr lang="en-US" altLang="ja-JP" sz="2600" kern="0" dirty="0">
                <a:latin typeface="HGPｺﾞｼｯｸM" panose="020B0600000000000000" pitchFamily="50" charset="-128"/>
                <a:ea typeface="HGPｺﾞｼｯｸM" panose="020B0600000000000000" pitchFamily="50" charset="-128"/>
                <a:cs typeface="游ゴシックRegular"/>
              </a:rPr>
              <a:t>AMED</a:t>
            </a:r>
            <a:r>
              <a:rPr lang="ja-JP" altLang="ja-JP" sz="2600" kern="0" dirty="0">
                <a:latin typeface="HGPｺﾞｼｯｸM" panose="020B0600000000000000" pitchFamily="50" charset="-128"/>
                <a:ea typeface="HGPｺﾞｼｯｸM" panose="020B0600000000000000" pitchFamily="50" charset="-128"/>
                <a:cs typeface="游ゴシックRegular"/>
              </a:rPr>
              <a:t>の所管する事業において、直接経費からの研究</a:t>
            </a:r>
            <a:r>
              <a:rPr lang="ja-JP" altLang="en-US" sz="2600" kern="0" dirty="0">
                <a:latin typeface="HGPｺﾞｼｯｸM" panose="020B0600000000000000" pitchFamily="50" charset="-128"/>
                <a:ea typeface="HGPｺﾞｼｯｸM" panose="020B0600000000000000" pitchFamily="50" charset="-128"/>
                <a:cs typeface="游ゴシックRegular"/>
              </a:rPr>
              <a:t>開発</a:t>
            </a:r>
            <a:r>
              <a:rPr lang="ja-JP" altLang="ja-JP" sz="2600" kern="0" dirty="0">
                <a:latin typeface="HGPｺﾞｼｯｸM" panose="020B0600000000000000" pitchFamily="50" charset="-128"/>
                <a:ea typeface="HGPｺﾞｼｯｸM" panose="020B0600000000000000" pitchFamily="50" charset="-128"/>
                <a:cs typeface="游ゴシックRegular"/>
              </a:rPr>
              <a:t>代表者の人件費支出を可能とし</a:t>
            </a:r>
            <a:r>
              <a:rPr lang="ja-JP" altLang="en-US" sz="2600" kern="0" dirty="0">
                <a:latin typeface="HGPｺﾞｼｯｸM" panose="020B0600000000000000" pitchFamily="50" charset="-128"/>
                <a:ea typeface="HGPｺﾞｼｯｸM" panose="020B0600000000000000" pitchFamily="50" charset="-128"/>
                <a:cs typeface="游ゴシックRegular"/>
              </a:rPr>
              <a:t>てい</a:t>
            </a:r>
            <a:r>
              <a:rPr lang="ja-JP" altLang="ja-JP" sz="2600" kern="0" dirty="0">
                <a:latin typeface="HGPｺﾞｼｯｸM" panose="020B0600000000000000" pitchFamily="50" charset="-128"/>
                <a:ea typeface="HGPｺﾞｼｯｸM" panose="020B0600000000000000" pitchFamily="50" charset="-128"/>
                <a:cs typeface="游ゴシックRegular"/>
              </a:rPr>
              <a:t>ます。</a:t>
            </a:r>
            <a:endParaRPr lang="ja-JP" altLang="ja-JP" sz="2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714375" indent="-627063" algn="just">
              <a:spcAft>
                <a:spcPts val="0"/>
              </a:spcAft>
            </a:pPr>
            <a:r>
              <a:rPr lang="ja-JP" altLang="ja-JP" sz="26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2600" kern="100" dirty="0">
                <a:latin typeface="HGPｺﾞｼｯｸM" panose="020B0600000000000000" pitchFamily="50" charset="-128"/>
                <a:ea typeface="HGPｺﾞｼｯｸM" panose="020B0600000000000000" pitchFamily="50" charset="-128"/>
                <a:cs typeface="Times New Roman" panose="02020603050405020304" pitchFamily="18" charset="0"/>
              </a:rPr>
              <a:t>  本制度導入以前において、</a:t>
            </a:r>
            <a:r>
              <a:rPr lang="ja-JP" altLang="ja-JP" sz="2600" kern="100" dirty="0">
                <a:latin typeface="HGPｺﾞｼｯｸM" panose="020B0600000000000000" pitchFamily="50" charset="-128"/>
                <a:ea typeface="HGPｺﾞｼｯｸM" panose="020B0600000000000000" pitchFamily="50" charset="-128"/>
                <a:cs typeface="Times New Roman" panose="02020603050405020304" pitchFamily="18" charset="0"/>
              </a:rPr>
              <a:t>大学等の機関の研究</a:t>
            </a:r>
            <a:r>
              <a:rPr lang="ja-JP" altLang="en-US" sz="2600" kern="100" dirty="0">
                <a:latin typeface="HGPｺﾞｼｯｸM" panose="020B0600000000000000" pitchFamily="50" charset="-128"/>
                <a:ea typeface="HGPｺﾞｼｯｸM" panose="020B0600000000000000" pitchFamily="50" charset="-128"/>
                <a:cs typeface="Times New Roman" panose="02020603050405020304" pitchFamily="18" charset="0"/>
              </a:rPr>
              <a:t>開発</a:t>
            </a:r>
            <a:r>
              <a:rPr lang="ja-JP" altLang="ja-JP" sz="2600" kern="100" dirty="0">
                <a:latin typeface="HGPｺﾞｼｯｸM" panose="020B0600000000000000" pitchFamily="50" charset="-128"/>
                <a:ea typeface="HGPｺﾞｼｯｸM" panose="020B0600000000000000" pitchFamily="50" charset="-128"/>
                <a:cs typeface="Times New Roman" panose="02020603050405020304" pitchFamily="18" charset="0"/>
              </a:rPr>
              <a:t>代表者（</a:t>
            </a:r>
            <a:r>
              <a:rPr lang="en-US" altLang="ja-JP" sz="2600" kern="0" dirty="0">
                <a:latin typeface="HGPｺﾞｼｯｸM" panose="020B0600000000000000" pitchFamily="50" charset="-128"/>
                <a:ea typeface="HGPｺﾞｼｯｸM" panose="020B0600000000000000" pitchFamily="50" charset="-128"/>
                <a:cs typeface="游ゴシックRegular"/>
              </a:rPr>
              <a:t>PI</a:t>
            </a:r>
            <a:r>
              <a:rPr lang="ja-JP" altLang="ja-JP" sz="2600" kern="100" dirty="0">
                <a:latin typeface="HGPｺﾞｼｯｸM" panose="020B0600000000000000" pitchFamily="50" charset="-128"/>
                <a:ea typeface="HGPｺﾞｼｯｸM" panose="020B0600000000000000" pitchFamily="50" charset="-128"/>
                <a:cs typeface="Times New Roman" panose="02020603050405020304" pitchFamily="18" charset="0"/>
              </a:rPr>
              <a:t>）及び研究</a:t>
            </a:r>
            <a:r>
              <a:rPr lang="ja-JP" altLang="en-US" sz="2600" kern="100" dirty="0">
                <a:latin typeface="HGPｺﾞｼｯｸM" panose="020B0600000000000000" pitchFamily="50" charset="-128"/>
                <a:ea typeface="HGPｺﾞｼｯｸM" panose="020B0600000000000000" pitchFamily="50" charset="-128"/>
                <a:cs typeface="Times New Roman" panose="02020603050405020304" pitchFamily="18" charset="0"/>
              </a:rPr>
              <a:t>開発</a:t>
            </a:r>
            <a:r>
              <a:rPr lang="ja-JP" altLang="ja-JP" sz="2600" kern="100" dirty="0">
                <a:latin typeface="HGPｺﾞｼｯｸM" panose="020B0600000000000000" pitchFamily="50" charset="-128"/>
                <a:ea typeface="HGPｺﾞｼｯｸM" panose="020B0600000000000000" pitchFamily="50" charset="-128"/>
                <a:cs typeface="Times New Roman" panose="02020603050405020304" pitchFamily="18" charset="0"/>
              </a:rPr>
              <a:t>分担者の人件費</a:t>
            </a:r>
            <a:r>
              <a:rPr lang="ja-JP" altLang="en-US" sz="2600" kern="100" dirty="0">
                <a:latin typeface="HGPｺﾞｼｯｸM" panose="020B0600000000000000" pitchFamily="50" charset="-128"/>
                <a:ea typeface="HGPｺﾞｼｯｸM" panose="020B0600000000000000" pitchFamily="50" charset="-128"/>
                <a:cs typeface="Times New Roman" panose="02020603050405020304" pitchFamily="18" charset="0"/>
              </a:rPr>
              <a:t>について</a:t>
            </a:r>
            <a:r>
              <a:rPr lang="ja-JP" altLang="ja-JP" sz="2600" kern="100" dirty="0">
                <a:latin typeface="HGPｺﾞｼｯｸM" panose="020B0600000000000000" pitchFamily="50" charset="-128"/>
                <a:ea typeface="HGPｺﾞｼｯｸM" panose="020B0600000000000000" pitchFamily="50" charset="-128"/>
                <a:cs typeface="Times New Roman" panose="02020603050405020304" pitchFamily="18" charset="0"/>
              </a:rPr>
              <a:t>は、直接経費での使用が</a:t>
            </a:r>
            <a:r>
              <a:rPr lang="ja-JP" altLang="en-US" sz="2600" kern="100" dirty="0">
                <a:latin typeface="HGPｺﾞｼｯｸM" panose="020B0600000000000000" pitchFamily="50" charset="-128"/>
                <a:ea typeface="HGPｺﾞｼｯｸM" panose="020B0600000000000000" pitchFamily="50" charset="-128"/>
                <a:cs typeface="Times New Roman" panose="02020603050405020304" pitchFamily="18" charset="0"/>
              </a:rPr>
              <a:t>認められていませんでしたが</a:t>
            </a:r>
            <a:r>
              <a:rPr lang="ja-JP" altLang="ja-JP" sz="2600" kern="100" dirty="0">
                <a:latin typeface="HGPｺﾞｼｯｸM" panose="020B0600000000000000" pitchFamily="50" charset="-128"/>
                <a:ea typeface="HGPｺﾞｼｯｸM" panose="020B0600000000000000" pitchFamily="50" charset="-128"/>
                <a:cs typeface="Times New Roman" panose="02020603050405020304" pitchFamily="18" charset="0"/>
              </a:rPr>
              <a:t>、機関の体制整備等、一定の条件のもとで直接経費からの支出が可能となります。</a:t>
            </a:r>
          </a:p>
          <a:p>
            <a:endParaRPr kumimoji="1" lang="ja-JP" altLang="en-US"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341222689"/>
      </p:ext>
    </p:extLst>
  </p:cSld>
  <p:clrMapOvr>
    <a:masterClrMapping/>
  </p:clrMapOvr>
  <mc:AlternateContent xmlns:mc="http://schemas.openxmlformats.org/markup-compatibility/2006" xmlns:p14="http://schemas.microsoft.com/office/powerpoint/2010/main">
    <mc:Choice Requires="p14">
      <p:transition spd="slow" p14:dur="2000" advTm="25659"/>
    </mc:Choice>
    <mc:Fallback xmlns="">
      <p:transition spd="slow" advTm="2565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marL="342900" lvl="0" indent="-342900">
              <a:spcAft>
                <a:spcPts val="0"/>
              </a:spcAft>
            </a:pPr>
            <a:r>
              <a:rPr lang="ja-JP" altLang="en-US" sz="4400" kern="0" dirty="0">
                <a:latin typeface="HGPｺﾞｼｯｸM" panose="020B0600000000000000" pitchFamily="50" charset="-128"/>
                <a:ea typeface="HGPｺﾞｼｯｸM" panose="020B0600000000000000" pitchFamily="50" charset="-128"/>
                <a:cs typeface="游ゴシックBold"/>
              </a:rPr>
              <a:t>（</a:t>
            </a:r>
            <a:r>
              <a:rPr lang="en-US" altLang="ja-JP" sz="4400" kern="0" dirty="0">
                <a:latin typeface="HGPｺﾞｼｯｸM" panose="020B0600000000000000" pitchFamily="50" charset="-128"/>
                <a:ea typeface="HGPｺﾞｼｯｸM" panose="020B0600000000000000" pitchFamily="50" charset="-128"/>
                <a:cs typeface="游ゴシックBold"/>
              </a:rPr>
              <a:t>b</a:t>
            </a:r>
            <a:r>
              <a:rPr lang="ja-JP" altLang="en-US" sz="4400" kern="0" dirty="0">
                <a:latin typeface="HGPｺﾞｼｯｸM" panose="020B0600000000000000" pitchFamily="50" charset="-128"/>
                <a:ea typeface="HGPｺﾞｼｯｸM" panose="020B0600000000000000" pitchFamily="50" charset="-128"/>
                <a:cs typeface="游ゴシックBold"/>
              </a:rPr>
              <a:t>）</a:t>
            </a:r>
            <a:r>
              <a:rPr lang="ja-JP" altLang="ja-JP" sz="4400" kern="0" dirty="0">
                <a:latin typeface="HGPｺﾞｼｯｸM" panose="020B0600000000000000" pitchFamily="50" charset="-128"/>
                <a:ea typeface="HGPｺﾞｼｯｸM" panose="020B0600000000000000" pitchFamily="50" charset="-128"/>
                <a:cs typeface="游ゴシックBold"/>
              </a:rPr>
              <a:t>対象事業及び適用開始時期</a:t>
            </a:r>
            <a:br>
              <a:rPr lang="ja-JP" altLang="ja-JP" kern="100" dirty="0">
                <a:latin typeface="HGPｺﾞｼｯｸM" panose="020B0600000000000000" pitchFamily="50" charset="-128"/>
                <a:ea typeface="HGPｺﾞｼｯｸM" panose="020B0600000000000000" pitchFamily="50" charset="-128"/>
                <a:cs typeface="Times New Roman" panose="02020603050405020304" pitchFamily="18" charset="0"/>
              </a:rPr>
            </a:br>
            <a:endParaRPr kumimoji="1" lang="ja-JP" altLang="en-US" dirty="0">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5</a:t>
            </a:fld>
            <a:endParaRPr lang="ja-JP" altLang="en-US"/>
          </a:p>
        </p:txBody>
      </p:sp>
      <p:sp>
        <p:nvSpPr>
          <p:cNvPr id="6" name="コンテンツ プレースホルダー 5"/>
          <p:cNvSpPr>
            <a:spLocks noGrp="1"/>
          </p:cNvSpPr>
          <p:nvPr>
            <p:ph idx="1"/>
          </p:nvPr>
        </p:nvSpPr>
        <p:spPr>
          <a:xfrm>
            <a:off x="395288" y="1505582"/>
            <a:ext cx="8353424" cy="2491065"/>
          </a:xfrm>
        </p:spPr>
        <p:txBody>
          <a:bodyPr/>
          <a:lstStyle/>
          <a:p>
            <a:pPr marL="179705" algn="l">
              <a:spcAft>
                <a:spcPts val="0"/>
              </a:spcAft>
            </a:pPr>
            <a:r>
              <a:rPr lang="ja-JP" altLang="ja-JP" sz="2800" kern="0" dirty="0">
                <a:latin typeface="HGPｺﾞｼｯｸM" panose="020B0600000000000000" pitchFamily="50" charset="-128"/>
                <a:ea typeface="HGPｺﾞｼｯｸM" panose="020B0600000000000000" pitchFamily="50" charset="-128"/>
                <a:cs typeface="游ゴシックRegular"/>
              </a:rPr>
              <a:t>令和</a:t>
            </a:r>
            <a:r>
              <a:rPr lang="en-US" altLang="ja-JP" sz="2800" kern="0" dirty="0">
                <a:latin typeface="HGPｺﾞｼｯｸM" panose="020B0600000000000000" pitchFamily="50" charset="-128"/>
                <a:ea typeface="HGPｺﾞｼｯｸM" panose="020B0600000000000000" pitchFamily="50" charset="-128"/>
                <a:cs typeface="游ゴシックRegular"/>
              </a:rPr>
              <a:t>3</a:t>
            </a:r>
            <a:r>
              <a:rPr lang="ja-JP" altLang="ja-JP" sz="2800" kern="0" dirty="0">
                <a:latin typeface="HGPｺﾞｼｯｸM" panose="020B0600000000000000" pitchFamily="50" charset="-128"/>
                <a:ea typeface="HGPｺﾞｼｯｸM" panose="020B0600000000000000" pitchFamily="50" charset="-128"/>
                <a:cs typeface="游ゴシックRegular"/>
              </a:rPr>
              <a:t>年度</a:t>
            </a:r>
            <a:r>
              <a:rPr lang="ja-JP" altLang="en-US" sz="2800" kern="0" dirty="0">
                <a:latin typeface="HGPｺﾞｼｯｸM" panose="020B0600000000000000" pitchFamily="50" charset="-128"/>
                <a:ea typeface="HGPｺﾞｼｯｸM" panose="020B0600000000000000" pitchFamily="50" charset="-128"/>
                <a:cs typeface="游ゴシックRegular"/>
              </a:rPr>
              <a:t>以降</a:t>
            </a:r>
            <a:r>
              <a:rPr lang="ja-JP" altLang="ja-JP" sz="2800" kern="0" dirty="0">
                <a:latin typeface="HGPｺﾞｼｯｸM" panose="020B0600000000000000" pitchFamily="50" charset="-128"/>
                <a:ea typeface="HGPｺﾞｼｯｸM" panose="020B0600000000000000" pitchFamily="50" charset="-128"/>
                <a:cs typeface="游ゴシックRegular"/>
              </a:rPr>
              <a:t>に実施される</a:t>
            </a:r>
            <a:r>
              <a:rPr lang="en-US" altLang="ja-JP" sz="2800" kern="0" dirty="0">
                <a:latin typeface="HGPｺﾞｼｯｸM" panose="020B0600000000000000" pitchFamily="50" charset="-128"/>
                <a:ea typeface="HGPｺﾞｼｯｸM" panose="020B0600000000000000" pitchFamily="50" charset="-128"/>
                <a:cs typeface="游ゴシックRegular"/>
              </a:rPr>
              <a:t>AMED</a:t>
            </a:r>
            <a:r>
              <a:rPr lang="ja-JP" altLang="ja-JP" sz="2800" kern="0" dirty="0">
                <a:latin typeface="HGPｺﾞｼｯｸM" panose="020B0600000000000000" pitchFamily="50" charset="-128"/>
                <a:ea typeface="HGPｺﾞｼｯｸM" panose="020B0600000000000000" pitchFamily="50" charset="-128"/>
                <a:cs typeface="游ゴシックRegular"/>
              </a:rPr>
              <a:t>競争的研究費（競争的資金に限らず公募により配分される全ての研究費。以下同じ。）事業のうち、医療研究開発革新基盤創成事業（</a:t>
            </a:r>
            <a:r>
              <a:rPr lang="en-US" altLang="ja-JP" sz="2800" kern="0" dirty="0" err="1">
                <a:latin typeface="HGPｺﾞｼｯｸM" panose="020B0600000000000000" pitchFamily="50" charset="-128"/>
                <a:ea typeface="HGPｺﾞｼｯｸM" panose="020B0600000000000000" pitchFamily="50" charset="-128"/>
                <a:cs typeface="游ゴシックRegular"/>
              </a:rPr>
              <a:t>CiCLE</a:t>
            </a:r>
            <a:r>
              <a:rPr lang="ja-JP" altLang="ja-JP" sz="2800" kern="0" dirty="0">
                <a:latin typeface="HGPｺﾞｼｯｸM" panose="020B0600000000000000" pitchFamily="50" charset="-128"/>
                <a:ea typeface="HGPｺﾞｼｯｸM" panose="020B0600000000000000" pitchFamily="50" charset="-128"/>
                <a:cs typeface="游ゴシックRegular"/>
              </a:rPr>
              <a:t>）を除く全事業を対象に、令和</a:t>
            </a:r>
            <a:r>
              <a:rPr lang="en-US" altLang="ja-JP" sz="2800" kern="0" dirty="0">
                <a:latin typeface="HGPｺﾞｼｯｸM" panose="020B0600000000000000" pitchFamily="50" charset="-128"/>
                <a:ea typeface="HGPｺﾞｼｯｸM" panose="020B0600000000000000" pitchFamily="50" charset="-128"/>
                <a:cs typeface="游ゴシックRegular"/>
              </a:rPr>
              <a:t>3</a:t>
            </a:r>
            <a:r>
              <a:rPr lang="ja-JP" altLang="ja-JP" sz="2800" kern="0" dirty="0">
                <a:latin typeface="HGPｺﾞｼｯｸM" panose="020B0600000000000000" pitchFamily="50" charset="-128"/>
                <a:ea typeface="HGPｺﾞｼｯｸM" panose="020B0600000000000000" pitchFamily="50" charset="-128"/>
                <a:cs typeface="游ゴシックRegular"/>
              </a:rPr>
              <a:t>年</a:t>
            </a:r>
            <a:r>
              <a:rPr lang="en-US" altLang="ja-JP" sz="2800" kern="0" dirty="0">
                <a:latin typeface="HGPｺﾞｼｯｸM" panose="020B0600000000000000" pitchFamily="50" charset="-128"/>
                <a:ea typeface="HGPｺﾞｼｯｸM" panose="020B0600000000000000" pitchFamily="50" charset="-128"/>
                <a:cs typeface="游ゴシックRegular"/>
              </a:rPr>
              <a:t>4</a:t>
            </a:r>
            <a:r>
              <a:rPr lang="ja-JP" altLang="ja-JP" sz="2800" kern="0" dirty="0">
                <a:latin typeface="HGPｺﾞｼｯｸM" panose="020B0600000000000000" pitchFamily="50" charset="-128"/>
                <a:ea typeface="HGPｺﾞｼｯｸM" panose="020B0600000000000000" pitchFamily="50" charset="-128"/>
                <a:cs typeface="游ゴシックRegular"/>
              </a:rPr>
              <a:t>月以降、順次適用を開始します。</a:t>
            </a:r>
            <a:endParaRPr lang="ja-JP" altLang="ja-JP" sz="28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Tree>
    <p:extLst>
      <p:ext uri="{BB962C8B-B14F-4D97-AF65-F5344CB8AC3E}">
        <p14:creationId xmlns:p14="http://schemas.microsoft.com/office/powerpoint/2010/main" val="1785933735"/>
      </p:ext>
    </p:extLst>
  </p:cSld>
  <p:clrMapOvr>
    <a:masterClrMapping/>
  </p:clrMapOvr>
  <mc:AlternateContent xmlns:mc="http://schemas.openxmlformats.org/markup-compatibility/2006" xmlns:p14="http://schemas.microsoft.com/office/powerpoint/2010/main">
    <mc:Choice Requires="p14">
      <p:transition spd="slow" p14:dur="2000" advTm="30358"/>
    </mc:Choice>
    <mc:Fallback xmlns="">
      <p:transition spd="slow" advTm="3035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sz="4400" dirty="0">
                <a:latin typeface="HGPｺﾞｼｯｸM" panose="020B0600000000000000" pitchFamily="50" charset="-128"/>
                <a:ea typeface="HGPｺﾞｼｯｸM" panose="020B0600000000000000" pitchFamily="50" charset="-128"/>
              </a:rPr>
              <a:t>（</a:t>
            </a:r>
            <a:r>
              <a:rPr kumimoji="1" lang="en-US" altLang="ja-JP" sz="4400" dirty="0">
                <a:latin typeface="HGPｺﾞｼｯｸM" panose="020B0600000000000000" pitchFamily="50" charset="-128"/>
                <a:ea typeface="HGPｺﾞｼｯｸM" panose="020B0600000000000000" pitchFamily="50" charset="-128"/>
              </a:rPr>
              <a:t>c</a:t>
            </a:r>
            <a:r>
              <a:rPr kumimoji="1" lang="ja-JP" altLang="en-US" sz="4400" dirty="0">
                <a:latin typeface="HGPｺﾞｼｯｸM" panose="020B0600000000000000" pitchFamily="50" charset="-128"/>
                <a:ea typeface="HGPｺﾞｼｯｸM" panose="020B0600000000000000" pitchFamily="50" charset="-128"/>
              </a:rPr>
              <a:t>）</a:t>
            </a:r>
            <a:r>
              <a:rPr lang="ja-JP" altLang="ja-JP" sz="4400" dirty="0">
                <a:latin typeface="HGPｺﾞｼｯｸM" panose="020B0600000000000000" pitchFamily="50" charset="-128"/>
                <a:ea typeface="HGPｺﾞｼｯｸM" panose="020B0600000000000000" pitchFamily="50" charset="-128"/>
              </a:rPr>
              <a:t>対象者</a:t>
            </a:r>
            <a:br>
              <a:rPr lang="ja-JP" altLang="ja-JP" dirty="0">
                <a:latin typeface="HGPｺﾞｼｯｸM" panose="020B0600000000000000" pitchFamily="50" charset="-128"/>
                <a:ea typeface="HGPｺﾞｼｯｸM" panose="020B0600000000000000" pitchFamily="50" charset="-128"/>
              </a:rPr>
            </a:br>
            <a:endParaRPr kumimoji="1" lang="ja-JP" altLang="en-US" dirty="0">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6</a:t>
            </a:fld>
            <a:endParaRPr lang="ja-JP" altLang="en-US"/>
          </a:p>
        </p:txBody>
      </p:sp>
      <p:sp>
        <p:nvSpPr>
          <p:cNvPr id="6" name="コンテンツ プレースホルダー 5"/>
          <p:cNvSpPr>
            <a:spLocks noGrp="1"/>
          </p:cNvSpPr>
          <p:nvPr>
            <p:ph idx="1"/>
          </p:nvPr>
        </p:nvSpPr>
        <p:spPr>
          <a:xfrm>
            <a:off x="395288" y="1505582"/>
            <a:ext cx="8353424" cy="2727371"/>
          </a:xfrm>
        </p:spPr>
        <p:txBody>
          <a:bodyPr/>
          <a:lstStyle/>
          <a:p>
            <a:pPr marL="133350" algn="l">
              <a:spcAft>
                <a:spcPts val="0"/>
              </a:spcAft>
            </a:pPr>
            <a:r>
              <a:rPr lang="ja-JP" altLang="ja-JP" sz="2800" kern="0" dirty="0">
                <a:latin typeface="HGPｺﾞｼｯｸM" panose="020B0600000000000000" pitchFamily="50" charset="-128"/>
                <a:ea typeface="HGPｺﾞｼｯｸM" panose="020B0600000000000000" pitchFamily="50" charset="-128"/>
                <a:cs typeface="游ゴシックRegular"/>
              </a:rPr>
              <a:t>「大学等」と認められた研究機関において、</a:t>
            </a:r>
            <a:r>
              <a:rPr lang="en-US" altLang="ja-JP" sz="2800" kern="0" dirty="0">
                <a:latin typeface="HGPｺﾞｼｯｸM" panose="020B0600000000000000" pitchFamily="50" charset="-128"/>
                <a:ea typeface="HGPｺﾞｼｯｸM" panose="020B0600000000000000" pitchFamily="50" charset="-128"/>
                <a:cs typeface="游ゴシックRegular"/>
              </a:rPr>
              <a:t>AMED</a:t>
            </a:r>
            <a:r>
              <a:rPr lang="ja-JP" altLang="ja-JP" sz="2800" kern="0" dirty="0">
                <a:latin typeface="HGPｺﾞｼｯｸM" panose="020B0600000000000000" pitchFamily="50" charset="-128"/>
                <a:ea typeface="HGPｺﾞｼｯｸM" panose="020B0600000000000000" pitchFamily="50" charset="-128"/>
                <a:cs typeface="游ゴシックRegular"/>
              </a:rPr>
              <a:t>競争的研究費事業による研究開発課題の研究</a:t>
            </a:r>
            <a:r>
              <a:rPr lang="ja-JP" altLang="en-US" sz="2800" kern="0" dirty="0">
                <a:latin typeface="HGPｺﾞｼｯｸM" panose="020B0600000000000000" pitchFamily="50" charset="-128"/>
                <a:ea typeface="HGPｺﾞｼｯｸM" panose="020B0600000000000000" pitchFamily="50" charset="-128"/>
                <a:cs typeface="游ゴシックRegular"/>
              </a:rPr>
              <a:t>開発</a:t>
            </a:r>
            <a:r>
              <a:rPr lang="ja-JP" altLang="ja-JP" sz="2800" kern="0" dirty="0">
                <a:latin typeface="HGPｺﾞｼｯｸM" panose="020B0600000000000000" pitchFamily="50" charset="-128"/>
                <a:ea typeface="HGPｺﾞｼｯｸM" panose="020B0600000000000000" pitchFamily="50" charset="-128"/>
                <a:cs typeface="游ゴシックRegular"/>
              </a:rPr>
              <a:t>代表者及び研究</a:t>
            </a:r>
            <a:r>
              <a:rPr lang="ja-JP" altLang="en-US" sz="2800" kern="0" dirty="0">
                <a:latin typeface="HGPｺﾞｼｯｸM" panose="020B0600000000000000" pitchFamily="50" charset="-128"/>
                <a:ea typeface="HGPｺﾞｼｯｸM" panose="020B0600000000000000" pitchFamily="50" charset="-128"/>
                <a:cs typeface="游ゴシックRegular"/>
              </a:rPr>
              <a:t>開発</a:t>
            </a:r>
            <a:r>
              <a:rPr lang="ja-JP" altLang="ja-JP" sz="2800" kern="0" dirty="0">
                <a:latin typeface="HGPｺﾞｼｯｸM" panose="020B0600000000000000" pitchFamily="50" charset="-128"/>
                <a:ea typeface="HGPｺﾞｼｯｸM" panose="020B0600000000000000" pitchFamily="50" charset="-128"/>
                <a:cs typeface="游ゴシックRegular"/>
              </a:rPr>
              <a:t>分担者</a:t>
            </a:r>
            <a:r>
              <a:rPr lang="ja-JP" altLang="en-US" sz="2800" kern="0" dirty="0">
                <a:latin typeface="HGPｺﾞｼｯｸM" panose="020B0600000000000000" pitchFamily="50" charset="-128"/>
                <a:ea typeface="HGPｺﾞｼｯｸM" panose="020B0600000000000000" pitchFamily="50" charset="-128"/>
                <a:cs typeface="游ゴシックRegular"/>
              </a:rPr>
              <a:t>（以下「研究開発代表者等」という。）</a:t>
            </a:r>
            <a:r>
              <a:rPr lang="ja-JP" altLang="ja-JP" sz="2800" kern="0" dirty="0">
                <a:latin typeface="HGPｺﾞｼｯｸM" panose="020B0600000000000000" pitchFamily="50" charset="-128"/>
                <a:ea typeface="HGPｺﾞｼｯｸM" panose="020B0600000000000000" pitchFamily="50" charset="-128"/>
                <a:cs typeface="游ゴシックRegular"/>
              </a:rPr>
              <a:t>を対象とします。</a:t>
            </a:r>
            <a:endParaRPr lang="ja-JP" altLang="ja-JP" sz="28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endParaRPr kumimoji="1" lang="ja-JP" altLang="en-US"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532817850"/>
      </p:ext>
    </p:extLst>
  </p:cSld>
  <p:clrMapOvr>
    <a:masterClrMapping/>
  </p:clrMapOvr>
  <mc:AlternateContent xmlns:mc="http://schemas.openxmlformats.org/markup-compatibility/2006" xmlns:p14="http://schemas.microsoft.com/office/powerpoint/2010/main">
    <mc:Choice Requires="p14">
      <p:transition spd="slow" p14:dur="2000" advTm="17013"/>
    </mc:Choice>
    <mc:Fallback xmlns="">
      <p:transition spd="slow" advTm="1701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a:r>
              <a:rPr kumimoji="1" lang="en-US" altLang="ja-JP" sz="4400">
                <a:latin typeface="HGPｺﾞｼｯｸM" panose="020B0600000000000000" pitchFamily="50" charset="-128"/>
                <a:ea typeface="HGPｺﾞｼｯｸM" panose="020B0600000000000000" pitchFamily="50" charset="-128"/>
              </a:rPr>
              <a:t>(d)</a:t>
            </a:r>
            <a:r>
              <a:rPr lang="ja-JP" altLang="ja-JP" sz="4400" kern="0">
                <a:latin typeface="HGPｺﾞｼｯｸM" panose="020B0600000000000000" pitchFamily="50" charset="-128"/>
                <a:ea typeface="HGPｺﾞｼｯｸM" panose="020B0600000000000000" pitchFamily="50" charset="-128"/>
                <a:cs typeface="游ゴシックBold"/>
              </a:rPr>
              <a:t>支出額</a:t>
            </a:r>
            <a:br>
              <a:rPr lang="ja-JP" altLang="ja-JP" kern="100">
                <a:latin typeface="HGPｺﾞｼｯｸM" panose="020B0600000000000000" pitchFamily="50" charset="-128"/>
                <a:ea typeface="HGPｺﾞｼｯｸM" panose="020B0600000000000000" pitchFamily="50" charset="-128"/>
                <a:cs typeface="Times New Roman" panose="02020603050405020304" pitchFamily="18" charset="0"/>
              </a:rPr>
            </a:br>
            <a:endParaRPr kumimoji="1" lang="ja-JP" altLang="en-US">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7</a:t>
            </a:fld>
            <a:endParaRPr lang="ja-JP" altLang="en-US"/>
          </a:p>
        </p:txBody>
      </p:sp>
      <p:sp>
        <p:nvSpPr>
          <p:cNvPr id="6" name="コンテンツ プレースホルダー 5"/>
          <p:cNvSpPr>
            <a:spLocks noGrp="1"/>
          </p:cNvSpPr>
          <p:nvPr>
            <p:ph idx="1"/>
          </p:nvPr>
        </p:nvSpPr>
        <p:spPr>
          <a:xfrm>
            <a:off x="395288" y="1505582"/>
            <a:ext cx="8353424" cy="4931022"/>
          </a:xfrm>
        </p:spPr>
        <p:txBody>
          <a:bodyPr>
            <a:normAutofit lnSpcReduction="10000"/>
          </a:bodyPr>
          <a:lstStyle/>
          <a:p>
            <a:pPr marL="133350" algn="l">
              <a:spcAft>
                <a:spcPts val="0"/>
              </a:spcAft>
            </a:pPr>
            <a:r>
              <a:rPr lang="ja-JP" altLang="ja-JP" sz="2800" kern="0" dirty="0">
                <a:latin typeface="HGPｺﾞｼｯｸM" panose="020B0600000000000000" pitchFamily="50" charset="-128"/>
                <a:ea typeface="HGPｺﾞｼｯｸM" panose="020B0600000000000000" pitchFamily="50" charset="-128"/>
                <a:cs typeface="游ゴシックRegular"/>
              </a:rPr>
              <a:t>「</a:t>
            </a:r>
            <a:r>
              <a:rPr lang="en-US" altLang="ja-JP" sz="2800" kern="0" dirty="0">
                <a:latin typeface="HGPｺﾞｼｯｸM" panose="020B0600000000000000" pitchFamily="50" charset="-128"/>
                <a:ea typeface="HGPｺﾞｼｯｸM" panose="020B0600000000000000" pitchFamily="50" charset="-128"/>
                <a:cs typeface="游ゴシックRegular"/>
              </a:rPr>
              <a:t>PI</a:t>
            </a:r>
            <a:r>
              <a:rPr lang="ja-JP" altLang="ja-JP" sz="2800" kern="0" dirty="0">
                <a:latin typeface="HGPｺﾞｼｯｸM" panose="020B0600000000000000" pitchFamily="50" charset="-128"/>
                <a:ea typeface="HGPｺﾞｼｯｸM" panose="020B0600000000000000" pitchFamily="50" charset="-128"/>
                <a:cs typeface="游ゴシックRegular"/>
              </a:rPr>
              <a:t>実施方針」の定めるとおり、</a:t>
            </a:r>
            <a:r>
              <a:rPr lang="ja-JP" altLang="en-US" sz="2800" kern="0" dirty="0">
                <a:latin typeface="HGPｺﾞｼｯｸM" panose="020B0600000000000000" pitchFamily="50" charset="-128"/>
                <a:ea typeface="HGPｺﾞｼｯｸM" panose="020B0600000000000000" pitchFamily="50" charset="-128"/>
                <a:cs typeface="游ゴシックRegular"/>
              </a:rPr>
              <a:t>研究開発代表者等</a:t>
            </a:r>
            <a:r>
              <a:rPr lang="ja-JP" altLang="ja-JP" sz="2800" kern="0" dirty="0">
                <a:latin typeface="HGPｺﾞｼｯｸM" panose="020B0600000000000000" pitchFamily="50" charset="-128"/>
                <a:ea typeface="HGPｺﾞｼｯｸM" panose="020B0600000000000000" pitchFamily="50" charset="-128"/>
                <a:cs typeface="游ゴシックRegular"/>
              </a:rPr>
              <a:t>の年間給与額に、年間を通じて研究活動に従事するエフォート（研究者の全仕事時間</a:t>
            </a:r>
            <a:r>
              <a:rPr lang="en-US" altLang="ja-JP" sz="2800" kern="0" dirty="0">
                <a:latin typeface="HGPｺﾞｼｯｸM" panose="020B0600000000000000" pitchFamily="50" charset="-128"/>
                <a:ea typeface="HGPｺﾞｼｯｸM" panose="020B0600000000000000" pitchFamily="50" charset="-128"/>
                <a:cs typeface="游ゴシックRegular"/>
              </a:rPr>
              <a:t>100</a:t>
            </a:r>
            <a:r>
              <a:rPr lang="ja-JP" altLang="ja-JP" sz="2800" kern="0" dirty="0">
                <a:latin typeface="HGPｺﾞｼｯｸM" panose="020B0600000000000000" pitchFamily="50" charset="-128"/>
                <a:ea typeface="HGPｺﾞｼｯｸM" panose="020B0600000000000000" pitchFamily="50" charset="-128"/>
                <a:cs typeface="游ゴシックRegular"/>
              </a:rPr>
              <a:t>％に対する当該研究の実施に必要とする時間の配分割合）を乗じた額とすることを原則として、研究開発課題の実施に支障のないよう、上記額の範囲内で</a:t>
            </a:r>
            <a:r>
              <a:rPr lang="ja-JP" altLang="en-US" sz="2800" kern="0" dirty="0">
                <a:latin typeface="HGPｺﾞｼｯｸM" panose="020B0600000000000000" pitchFamily="50" charset="-128"/>
                <a:ea typeface="HGPｺﾞｼｯｸM" panose="020B0600000000000000" pitchFamily="50" charset="-128"/>
                <a:cs typeface="游ゴシックRegular"/>
              </a:rPr>
              <a:t>研究開発代表者等</a:t>
            </a:r>
            <a:r>
              <a:rPr lang="ja-JP" altLang="ja-JP" sz="2800" kern="0" dirty="0">
                <a:latin typeface="HGPｺﾞｼｯｸM" panose="020B0600000000000000" pitchFamily="50" charset="-128"/>
                <a:ea typeface="HGPｺﾞｼｯｸM" panose="020B0600000000000000" pitchFamily="50" charset="-128"/>
                <a:cs typeface="游ゴシックRegular"/>
              </a:rPr>
              <a:t>が設定します。</a:t>
            </a:r>
            <a:endParaRPr lang="ja-JP" altLang="ja-JP" sz="28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541338" indent="-541338" algn="just">
              <a:spcAft>
                <a:spcPts val="0"/>
              </a:spcAft>
            </a:pPr>
            <a:r>
              <a:rPr lang="ja-JP" altLang="ja-JP" sz="28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2800" kern="100" dirty="0">
                <a:latin typeface="HGPｺﾞｼｯｸM" panose="020B0600000000000000" pitchFamily="50" charset="-128"/>
                <a:ea typeface="HGPｺﾞｼｯｸM" panose="020B0600000000000000" pitchFamily="50" charset="-128"/>
                <a:cs typeface="Times New Roman" panose="02020603050405020304" pitchFamily="18" charset="0"/>
              </a:rPr>
              <a:t>　研究力向上のための制度（</a:t>
            </a:r>
            <a:r>
              <a:rPr lang="en-US" altLang="ja-JP" sz="28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28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a:t>
            </a:r>
            <a:r>
              <a:rPr lang="ja-JP" altLang="ja-JP" sz="2800" kern="100" dirty="0">
                <a:latin typeface="HGPｺﾞｼｯｸM" panose="020B0600000000000000" pitchFamily="50" charset="-128"/>
                <a:ea typeface="HGPｺﾞｼｯｸM" panose="020B0600000000000000" pitchFamily="50" charset="-128"/>
                <a:cs typeface="Times New Roman" panose="02020603050405020304" pitchFamily="18" charset="0"/>
              </a:rPr>
              <a:t>として支出できる額の上限は設定しておりませんが、</a:t>
            </a:r>
            <a:r>
              <a:rPr lang="ja-JP" altLang="en-US"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令和</a:t>
            </a:r>
            <a:r>
              <a:rPr lang="en-US" altLang="ja-JP"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7</a:t>
            </a:r>
            <a:r>
              <a:rPr lang="ja-JP" altLang="en-US"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en-US"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月以降の採択課題において、研究開発提案時の申請が必要となります。</a:t>
            </a:r>
            <a:r>
              <a:rPr lang="ja-JP" altLang="ja-JP"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研究</a:t>
            </a:r>
            <a:r>
              <a:rPr lang="ja-JP" altLang="en-US"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開発</a:t>
            </a:r>
            <a:r>
              <a:rPr lang="ja-JP" altLang="ja-JP"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課題の実施に支障がないよう、また研究</a:t>
            </a:r>
            <a:r>
              <a:rPr lang="ja-JP" altLang="en-US"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開発</a:t>
            </a:r>
            <a:r>
              <a:rPr lang="ja-JP" altLang="ja-JP" sz="28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計画の遂行に照らして過度に計上されることがないよう適切に設定してください。</a:t>
            </a:r>
            <a:endParaRPr lang="ja-JP" altLang="ja-JP" sz="28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Tree>
    <p:extLst>
      <p:ext uri="{BB962C8B-B14F-4D97-AF65-F5344CB8AC3E}">
        <p14:creationId xmlns:p14="http://schemas.microsoft.com/office/powerpoint/2010/main" val="2710428215"/>
      </p:ext>
    </p:extLst>
  </p:cSld>
  <p:clrMapOvr>
    <a:masterClrMapping/>
  </p:clrMapOvr>
  <mc:AlternateContent xmlns:mc="http://schemas.openxmlformats.org/markup-compatibility/2006" xmlns:p14="http://schemas.microsoft.com/office/powerpoint/2010/main">
    <mc:Choice Requires="p14">
      <p:transition spd="slow" p14:dur="2000" advTm="45286"/>
    </mc:Choice>
    <mc:Fallback xmlns="">
      <p:transition spd="slow" advTm="4528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marL="342900" lvl="0" indent="-342900">
              <a:spcAft>
                <a:spcPts val="0"/>
              </a:spcAft>
            </a:pPr>
            <a:r>
              <a:rPr lang="en-US" altLang="ja-JP" sz="4400" kern="0">
                <a:latin typeface="HGPｺﾞｼｯｸM" panose="020B0600000000000000" pitchFamily="50" charset="-128"/>
                <a:ea typeface="HGPｺﾞｼｯｸM" panose="020B0600000000000000" pitchFamily="50" charset="-128"/>
                <a:cs typeface="游ゴシックBold"/>
              </a:rPr>
              <a:t>(e)</a:t>
            </a:r>
            <a:r>
              <a:rPr lang="ja-JP" altLang="ja-JP" sz="4400" kern="0">
                <a:latin typeface="HGPｺﾞｼｯｸM" panose="020B0600000000000000" pitchFamily="50" charset="-128"/>
                <a:ea typeface="HGPｺﾞｼｯｸM" panose="020B0600000000000000" pitchFamily="50" charset="-128"/>
                <a:cs typeface="游ゴシックBold"/>
              </a:rPr>
              <a:t>支出の条件</a:t>
            </a:r>
            <a:br>
              <a:rPr lang="ja-JP" altLang="ja-JP" kern="100">
                <a:latin typeface="HGPｺﾞｼｯｸM" panose="020B0600000000000000" pitchFamily="50" charset="-128"/>
                <a:ea typeface="HGPｺﾞｼｯｸM" panose="020B0600000000000000" pitchFamily="50" charset="-128"/>
                <a:cs typeface="Times New Roman" panose="02020603050405020304" pitchFamily="18" charset="0"/>
              </a:rPr>
            </a:br>
            <a:endParaRPr kumimoji="1" lang="ja-JP" altLang="en-US">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8</a:t>
            </a:fld>
            <a:endParaRPr lang="ja-JP" altLang="en-US"/>
          </a:p>
        </p:txBody>
      </p:sp>
      <p:sp>
        <p:nvSpPr>
          <p:cNvPr id="6" name="コンテンツ プレースホルダー 5"/>
          <p:cNvSpPr>
            <a:spLocks noGrp="1"/>
          </p:cNvSpPr>
          <p:nvPr>
            <p:ph idx="1"/>
          </p:nvPr>
        </p:nvSpPr>
        <p:spPr>
          <a:xfrm>
            <a:off x="395288" y="1383923"/>
            <a:ext cx="8353424" cy="5034498"/>
          </a:xfrm>
        </p:spPr>
        <p:txBody>
          <a:bodyPr>
            <a:noAutofit/>
          </a:bodyPr>
          <a:lstStyle/>
          <a:p>
            <a:pPr algn="l"/>
            <a:r>
              <a:rPr kumimoji="1" lang="ja-JP" altLang="en-US" sz="1800" dirty="0">
                <a:latin typeface="+mn-ea"/>
              </a:rPr>
              <a:t>「</a:t>
            </a:r>
            <a:r>
              <a:rPr kumimoji="1" lang="en-US" altLang="ja-JP" sz="1800" dirty="0">
                <a:latin typeface="+mn-ea"/>
              </a:rPr>
              <a:t>PI</a:t>
            </a:r>
            <a:r>
              <a:rPr kumimoji="1" lang="ja-JP" altLang="en-US" sz="1800" dirty="0">
                <a:latin typeface="+mn-ea"/>
              </a:rPr>
              <a:t>実施方針」の定める条件どおり、以下の全ての条件を満たす場合のみ直接経費から研究力向上のための制度（</a:t>
            </a:r>
            <a:r>
              <a:rPr kumimoji="1" lang="en-US" altLang="ja-JP" sz="1800" dirty="0">
                <a:latin typeface="+mn-ea"/>
              </a:rPr>
              <a:t>PI</a:t>
            </a:r>
            <a:r>
              <a:rPr kumimoji="1" lang="ja-JP" altLang="en-US" sz="1800" dirty="0">
                <a:latin typeface="+mn-ea"/>
              </a:rPr>
              <a:t>人件費）を支出することを可能とします。</a:t>
            </a:r>
          </a:p>
          <a:p>
            <a:pPr algn="l"/>
            <a:r>
              <a:rPr kumimoji="1" lang="ja-JP" altLang="en-US" sz="1800" dirty="0">
                <a:latin typeface="+mn-ea"/>
              </a:rPr>
              <a:t>①直接経費に研究力向上のための制度（</a:t>
            </a:r>
            <a:r>
              <a:rPr kumimoji="1" lang="en-US" altLang="ja-JP" sz="1800" dirty="0">
                <a:latin typeface="+mn-ea"/>
              </a:rPr>
              <a:t>PI</a:t>
            </a:r>
            <a:r>
              <a:rPr kumimoji="1" lang="ja-JP" altLang="en-US" sz="1800" dirty="0">
                <a:latin typeface="+mn-ea"/>
              </a:rPr>
              <a:t>人件費）を計上することについて、研究開発代表者等本人が希望していること。</a:t>
            </a:r>
          </a:p>
          <a:p>
            <a:pPr algn="l"/>
            <a:r>
              <a:rPr kumimoji="1" lang="ja-JP" altLang="en-US" sz="1800" dirty="0">
                <a:latin typeface="+mn-ea"/>
              </a:rPr>
              <a:t>②研究開発代表者等が所属する研究機関において、確保した財源を研究力向上のために適切に執行する体制が整備されていること。</a:t>
            </a:r>
          </a:p>
          <a:p>
            <a:pPr algn="l"/>
            <a:r>
              <a:rPr kumimoji="1" lang="ja-JP" altLang="en-US" sz="1800" dirty="0">
                <a:latin typeface="+mn-ea"/>
              </a:rPr>
              <a:t>③研究開発代表者等が所属する研究機関において、研究の業績評価が処遇へ反映されるなどの人事給与マネジメントを実施していること。</a:t>
            </a:r>
          </a:p>
          <a:p>
            <a:pPr algn="l"/>
            <a:r>
              <a:rPr kumimoji="1" lang="ja-JP" altLang="en-US" sz="1800" dirty="0">
                <a:solidFill>
                  <a:srgbClr val="FF0000"/>
                </a:solidFill>
                <a:latin typeface="+mn-ea"/>
              </a:rPr>
              <a:t>④令和</a:t>
            </a:r>
            <a:r>
              <a:rPr kumimoji="1" lang="en-US" altLang="ja-JP" sz="1800" dirty="0">
                <a:solidFill>
                  <a:srgbClr val="FF0000"/>
                </a:solidFill>
                <a:latin typeface="+mn-ea"/>
              </a:rPr>
              <a:t>7</a:t>
            </a:r>
            <a:r>
              <a:rPr kumimoji="1" lang="ja-JP" altLang="en-US" sz="1800" dirty="0">
                <a:solidFill>
                  <a:srgbClr val="FF0000"/>
                </a:solidFill>
                <a:latin typeface="+mn-ea"/>
              </a:rPr>
              <a:t>年</a:t>
            </a:r>
            <a:r>
              <a:rPr kumimoji="1" lang="en-US" altLang="ja-JP" sz="1800" dirty="0">
                <a:solidFill>
                  <a:srgbClr val="FF0000"/>
                </a:solidFill>
                <a:latin typeface="+mn-ea"/>
              </a:rPr>
              <a:t>4</a:t>
            </a:r>
            <a:r>
              <a:rPr kumimoji="1" lang="ja-JP" altLang="en-US" sz="1800" dirty="0">
                <a:solidFill>
                  <a:srgbClr val="FF0000"/>
                </a:solidFill>
                <a:latin typeface="+mn-ea"/>
              </a:rPr>
              <a:t>月以降の採択課題において、研究開発提案時に研究力向上のための制度（</a:t>
            </a:r>
            <a:r>
              <a:rPr kumimoji="1" lang="en-US" altLang="ja-JP" sz="1800" dirty="0">
                <a:solidFill>
                  <a:srgbClr val="FF0000"/>
                </a:solidFill>
                <a:latin typeface="+mn-ea"/>
              </a:rPr>
              <a:t>PI</a:t>
            </a:r>
            <a:r>
              <a:rPr kumimoji="1" lang="ja-JP" altLang="en-US" sz="1800" dirty="0">
                <a:solidFill>
                  <a:srgbClr val="FF0000"/>
                </a:solidFill>
                <a:latin typeface="+mn-ea"/>
              </a:rPr>
              <a:t>人件費）の「金額」及び「期待される効果」の記載があること。（本申請内容は事前評価の審査対象となる。）</a:t>
            </a:r>
          </a:p>
          <a:p>
            <a:pPr algn="l"/>
            <a:r>
              <a:rPr kumimoji="1" lang="ja-JP" altLang="en-US" sz="1800" dirty="0">
                <a:solidFill>
                  <a:srgbClr val="FF0000"/>
                </a:solidFill>
                <a:latin typeface="+mn-ea"/>
              </a:rPr>
              <a:t>⑤実績報告書に研究力向上のための制度（</a:t>
            </a:r>
            <a:r>
              <a:rPr kumimoji="1" lang="en-US" altLang="ja-JP" sz="1800" dirty="0">
                <a:solidFill>
                  <a:srgbClr val="FF0000"/>
                </a:solidFill>
                <a:latin typeface="+mn-ea"/>
              </a:rPr>
              <a:t>PI</a:t>
            </a:r>
            <a:r>
              <a:rPr kumimoji="1" lang="ja-JP" altLang="en-US" sz="1800" dirty="0">
                <a:solidFill>
                  <a:srgbClr val="FF0000"/>
                </a:solidFill>
                <a:latin typeface="+mn-ea"/>
              </a:rPr>
              <a:t>人件費）の「金額」及び「期待される効果」を記載すること。</a:t>
            </a:r>
          </a:p>
          <a:p>
            <a:pPr algn="l"/>
            <a:r>
              <a:rPr kumimoji="1" lang="ja-JP" altLang="en-US" sz="1800" dirty="0">
                <a:latin typeface="+mn-ea"/>
              </a:rPr>
              <a:t>→　研究力向上のための制度（</a:t>
            </a:r>
            <a:r>
              <a:rPr kumimoji="1" lang="en-US" altLang="ja-JP" sz="1800" dirty="0">
                <a:latin typeface="+mn-ea"/>
              </a:rPr>
              <a:t>PI</a:t>
            </a:r>
            <a:r>
              <a:rPr kumimoji="1" lang="ja-JP" altLang="en-US" sz="1800" dirty="0">
                <a:latin typeface="+mn-ea"/>
              </a:rPr>
              <a:t>人件費）支出については、「</a:t>
            </a:r>
            <a:r>
              <a:rPr kumimoji="1" lang="en-US" altLang="ja-JP" sz="1800" dirty="0">
                <a:latin typeface="+mn-ea"/>
              </a:rPr>
              <a:t>PI</a:t>
            </a:r>
            <a:r>
              <a:rPr kumimoji="1" lang="ja-JP" altLang="en-US" sz="1800" dirty="0">
                <a:latin typeface="+mn-ea"/>
              </a:rPr>
              <a:t>実施方針」の定める研究機関の体制整備や人事給与マネジメントが行われていることが前提になります。（これらがなされていない場合、研究力向上のための制度（</a:t>
            </a:r>
            <a:r>
              <a:rPr kumimoji="1" lang="en-US" altLang="ja-JP" sz="1800" dirty="0">
                <a:latin typeface="+mn-ea"/>
              </a:rPr>
              <a:t>PI</a:t>
            </a:r>
            <a:r>
              <a:rPr kumimoji="1" lang="ja-JP" altLang="en-US" sz="1800" dirty="0">
                <a:latin typeface="+mn-ea"/>
              </a:rPr>
              <a:t>人件費）の支出は認められません。）</a:t>
            </a:r>
          </a:p>
        </p:txBody>
      </p:sp>
    </p:spTree>
    <p:extLst>
      <p:ext uri="{BB962C8B-B14F-4D97-AF65-F5344CB8AC3E}">
        <p14:creationId xmlns:p14="http://schemas.microsoft.com/office/powerpoint/2010/main" val="2760891344"/>
      </p:ext>
    </p:extLst>
  </p:cSld>
  <p:clrMapOvr>
    <a:masterClrMapping/>
  </p:clrMapOvr>
  <mc:AlternateContent xmlns:mc="http://schemas.openxmlformats.org/markup-compatibility/2006" xmlns:p14="http://schemas.microsoft.com/office/powerpoint/2010/main">
    <mc:Choice Requires="p14">
      <p:transition spd="slow" p14:dur="2000" advTm="74871"/>
    </mc:Choice>
    <mc:Fallback xmlns="">
      <p:transition spd="slow" advTm="7487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80222" y="540664"/>
            <a:ext cx="9301100" cy="798976"/>
          </a:xfrm>
        </p:spPr>
        <p:txBody>
          <a:bodyPr/>
          <a:lstStyle/>
          <a:p>
            <a:pPr marL="342900" lvl="0" indent="-342900">
              <a:spcAft>
                <a:spcPts val="0"/>
              </a:spcAft>
            </a:pPr>
            <a:r>
              <a:rPr lang="en-US" altLang="ja-JP" sz="3600" kern="0">
                <a:latin typeface="HGPｺﾞｼｯｸM" panose="020B0600000000000000" pitchFamily="50" charset="-128"/>
                <a:ea typeface="HGPｺﾞｼｯｸM" panose="020B0600000000000000" pitchFamily="50" charset="-128"/>
                <a:cs typeface="游ゴシックBold"/>
              </a:rPr>
              <a:t>(f)</a:t>
            </a:r>
            <a:r>
              <a:rPr lang="ja-JP" altLang="ja-JP" sz="3600" kern="0">
                <a:latin typeface="HGPｺﾞｼｯｸM" panose="020B0600000000000000" pitchFamily="50" charset="-128"/>
                <a:ea typeface="HGPｺﾞｼｯｸM" panose="020B0600000000000000" pitchFamily="50" charset="-128"/>
                <a:cs typeface="游ゴシックBold"/>
              </a:rPr>
              <a:t>研究機関において実施すべき事項等</a:t>
            </a:r>
            <a:br>
              <a:rPr lang="ja-JP" altLang="ja-JP" kern="100">
                <a:latin typeface="HGPｺﾞｼｯｸM" panose="020B0600000000000000" pitchFamily="50" charset="-128"/>
                <a:ea typeface="HGPｺﾞｼｯｸM" panose="020B0600000000000000" pitchFamily="50" charset="-128"/>
                <a:cs typeface="Times New Roman" panose="02020603050405020304" pitchFamily="18" charset="0"/>
              </a:rPr>
            </a:br>
            <a:endParaRPr kumimoji="1" lang="ja-JP" altLang="en-US">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9</a:t>
            </a:fld>
            <a:endParaRPr lang="ja-JP" altLang="en-US" dirty="0"/>
          </a:p>
        </p:txBody>
      </p:sp>
      <p:sp>
        <p:nvSpPr>
          <p:cNvPr id="6" name="コンテンツ プレースホルダー 5"/>
          <p:cNvSpPr>
            <a:spLocks noGrp="1"/>
          </p:cNvSpPr>
          <p:nvPr>
            <p:ph idx="1"/>
          </p:nvPr>
        </p:nvSpPr>
        <p:spPr>
          <a:xfrm>
            <a:off x="228080" y="1239286"/>
            <a:ext cx="8834805" cy="5063302"/>
          </a:xfrm>
        </p:spPr>
        <p:txBody>
          <a:bodyPr>
            <a:normAutofit fontScale="25000" lnSpcReduction="20000"/>
          </a:bodyPr>
          <a:lstStyle/>
          <a:p>
            <a:pPr marL="133350" algn="l">
              <a:lnSpc>
                <a:spcPct val="120000"/>
              </a:lnSpc>
              <a:spcBef>
                <a:spcPts val="0"/>
              </a:spcBef>
              <a:spcAft>
                <a:spcPts val="0"/>
              </a:spcAft>
            </a:pPr>
            <a:endParaRPr lang="en-US" altLang="ja-JP" sz="5600" kern="0" dirty="0">
              <a:latin typeface="HGPｺﾞｼｯｸM" panose="020B0600000000000000" pitchFamily="50" charset="-128"/>
              <a:ea typeface="HGPｺﾞｼｯｸM" panose="020B0600000000000000" pitchFamily="50" charset="-128"/>
              <a:cs typeface="游ゴシックRegular"/>
            </a:endParaRPr>
          </a:p>
          <a:p>
            <a:pPr marL="133350" algn="l">
              <a:lnSpc>
                <a:spcPct val="120000"/>
              </a:lnSpc>
              <a:spcBef>
                <a:spcPts val="0"/>
              </a:spcBef>
              <a:spcAft>
                <a:spcPts val="0"/>
              </a:spcAft>
            </a:pPr>
            <a:r>
              <a:rPr lang="ja-JP" altLang="ja-JP" sz="5600" kern="0" dirty="0">
                <a:latin typeface="HGPｺﾞｼｯｸM" panose="020B0600000000000000" pitchFamily="50" charset="-128"/>
                <a:ea typeface="HGPｺﾞｼｯｸM" panose="020B0600000000000000" pitchFamily="50" charset="-128"/>
                <a:cs typeface="游ゴシックRegular"/>
              </a:rPr>
              <a:t>「</a:t>
            </a:r>
            <a:r>
              <a:rPr lang="en-US" altLang="ja-JP" sz="5600" kern="0" dirty="0">
                <a:latin typeface="HGPｺﾞｼｯｸM" panose="020B0600000000000000" pitchFamily="50" charset="-128"/>
                <a:ea typeface="HGPｺﾞｼｯｸM" panose="020B0600000000000000" pitchFamily="50" charset="-128"/>
                <a:cs typeface="游ゴシックRegular"/>
              </a:rPr>
              <a:t>PI</a:t>
            </a:r>
            <a:r>
              <a:rPr lang="ja-JP" altLang="ja-JP" sz="5600" kern="0" dirty="0">
                <a:latin typeface="HGPｺﾞｼｯｸM" panose="020B0600000000000000" pitchFamily="50" charset="-128"/>
                <a:ea typeface="HGPｺﾞｼｯｸM" panose="020B0600000000000000" pitchFamily="50" charset="-128"/>
                <a:cs typeface="游ゴシックRegular"/>
              </a:rPr>
              <a:t>実施方針」に定める内容どおり、各研究機関においては以下の事項を実施している必要があリます。</a:t>
            </a:r>
            <a:endPar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176213" indent="-176213" algn="l">
              <a:lnSpc>
                <a:spcPct val="120000"/>
              </a:lnSpc>
              <a:spcBef>
                <a:spcPts val="0"/>
              </a:spcBef>
              <a:spcAft>
                <a:spcPts val="0"/>
              </a:spcAft>
              <a:buFont typeface="Wingdings" panose="05000000000000000000" pitchFamily="2" charset="2"/>
              <a:buChar char="l"/>
            </a:pPr>
            <a:r>
              <a:rPr lang="ja-JP" altLang="ja-JP" sz="5600" kern="0" dirty="0">
                <a:latin typeface="HGPｺﾞｼｯｸM" panose="020B0600000000000000" pitchFamily="50" charset="-128"/>
                <a:ea typeface="HGPｺﾞｼｯｸM" panose="020B0600000000000000" pitchFamily="50" charset="-128"/>
                <a:cs typeface="游ゴシックRegular"/>
              </a:rPr>
              <a:t>本制度の利用に当たり体制の整備状況や策定した活用方針を下記の</a:t>
            </a:r>
            <a:r>
              <a:rPr lang="en-US" altLang="ja-JP" sz="5600" kern="0" dirty="0">
                <a:latin typeface="HGPｺﾞｼｯｸM" panose="020B0600000000000000" pitchFamily="50" charset="-128"/>
                <a:ea typeface="HGPｺﾞｼｯｸM" panose="020B0600000000000000" pitchFamily="50" charset="-128"/>
                <a:cs typeface="游ゴシックRegular"/>
              </a:rPr>
              <a:t>AMED</a:t>
            </a:r>
            <a:r>
              <a:rPr lang="ja-JP" altLang="ja-JP" sz="5600" kern="0" dirty="0">
                <a:latin typeface="HGPｺﾞｼｯｸM" panose="020B0600000000000000" pitchFamily="50" charset="-128"/>
                <a:ea typeface="HGPｺﾞｼｯｸM" panose="020B0600000000000000" pitchFamily="50" charset="-128"/>
                <a:cs typeface="游ゴシックRegular"/>
              </a:rPr>
              <a:t>の窓口に届け出ること。</a:t>
            </a:r>
            <a:r>
              <a:rPr lang="en-US" altLang="ja-JP" sz="5600" kern="0" dirty="0">
                <a:highlight>
                  <a:srgbClr val="FFFFFF"/>
                </a:highlight>
                <a:latin typeface="HGPｺﾞｼｯｸM" panose="020B0600000000000000" pitchFamily="50" charset="-128"/>
                <a:ea typeface="HGPｺﾞｼｯｸM" panose="020B0600000000000000" pitchFamily="50" charset="-128"/>
                <a:cs typeface="游ゴシックRegular"/>
              </a:rPr>
              <a:t>(P12, 13</a:t>
            </a:r>
            <a:r>
              <a:rPr lang="ja-JP" altLang="en-US" sz="5600" kern="0" dirty="0">
                <a:highlight>
                  <a:srgbClr val="FFFFFF"/>
                </a:highlight>
                <a:latin typeface="HGPｺﾞｼｯｸM" panose="020B0600000000000000" pitchFamily="50" charset="-128"/>
                <a:ea typeface="HGPｺﾞｼｯｸM" panose="020B0600000000000000" pitchFamily="50" charset="-128"/>
                <a:cs typeface="游ゴシックRegular"/>
              </a:rPr>
              <a:t>参照）</a:t>
            </a:r>
            <a:endParaRPr lang="en-US" altLang="ja-JP" sz="5600" kern="0" dirty="0">
              <a:highlight>
                <a:srgbClr val="FFFFFF"/>
              </a:highlight>
              <a:latin typeface="HGPｺﾞｼｯｸM" panose="020B0600000000000000" pitchFamily="50" charset="-128"/>
              <a:ea typeface="HGPｺﾞｼｯｸM" panose="020B0600000000000000" pitchFamily="50" charset="-128"/>
              <a:cs typeface="游ゴシックRegular"/>
            </a:endParaRPr>
          </a:p>
          <a:p>
            <a:pPr algn="l">
              <a:lnSpc>
                <a:spcPct val="120000"/>
              </a:lnSpc>
              <a:spcBef>
                <a:spcPts val="0"/>
              </a:spcBef>
              <a:spcAft>
                <a:spcPts val="0"/>
              </a:spcAft>
            </a:pPr>
            <a:endParaRPr kumimoji="1" lang="en-US" altLang="ja-JP" sz="5600" dirty="0">
              <a:latin typeface="HGPｺﾞｼｯｸM" panose="020B0600000000000000" pitchFamily="50" charset="-128"/>
              <a:ea typeface="HGPｺﾞｼｯｸM" panose="020B0600000000000000" pitchFamily="50" charset="-128"/>
            </a:endParaRPr>
          </a:p>
          <a:p>
            <a:pPr algn="l">
              <a:lnSpc>
                <a:spcPct val="120000"/>
              </a:lnSpc>
              <a:spcBef>
                <a:spcPts val="0"/>
              </a:spcBef>
              <a:spcAft>
                <a:spcPts val="0"/>
              </a:spcAft>
            </a:pPr>
            <a:endParaRPr lang="en-US" altLang="ja-JP" sz="5600" dirty="0">
              <a:latin typeface="HGPｺﾞｼｯｸM" panose="020B0600000000000000" pitchFamily="50" charset="-128"/>
              <a:ea typeface="HGPｺﾞｼｯｸM" panose="020B0600000000000000" pitchFamily="50" charset="-128"/>
            </a:endParaRPr>
          </a:p>
          <a:p>
            <a:pPr algn="l">
              <a:lnSpc>
                <a:spcPct val="120000"/>
              </a:lnSpc>
              <a:spcBef>
                <a:spcPts val="0"/>
              </a:spcBef>
              <a:spcAft>
                <a:spcPts val="0"/>
              </a:spcAft>
            </a:pPr>
            <a:endParaRPr lang="en-US" altLang="ja-JP" sz="5600" dirty="0">
              <a:latin typeface="HGPｺﾞｼｯｸM" panose="020B0600000000000000" pitchFamily="50" charset="-128"/>
              <a:ea typeface="HGPｺﾞｼｯｸM" panose="020B0600000000000000" pitchFamily="50" charset="-128"/>
            </a:endParaRPr>
          </a:p>
          <a:p>
            <a:pPr algn="l">
              <a:lnSpc>
                <a:spcPct val="120000"/>
              </a:lnSpc>
              <a:spcBef>
                <a:spcPts val="0"/>
              </a:spcBef>
              <a:spcAft>
                <a:spcPts val="0"/>
              </a:spcAft>
            </a:pPr>
            <a:endParaRPr lang="en-US" altLang="ja-JP" sz="5600" dirty="0">
              <a:latin typeface="HGPｺﾞｼｯｸM" panose="020B0600000000000000" pitchFamily="50" charset="-128"/>
              <a:ea typeface="HGPｺﾞｼｯｸM" panose="020B0600000000000000" pitchFamily="50" charset="-128"/>
            </a:endParaRPr>
          </a:p>
          <a:p>
            <a:pPr algn="l">
              <a:lnSpc>
                <a:spcPct val="120000"/>
              </a:lnSpc>
              <a:spcBef>
                <a:spcPts val="0"/>
              </a:spcBef>
              <a:spcAft>
                <a:spcPts val="0"/>
              </a:spcAft>
            </a:pPr>
            <a:endParaRPr lang="en-US" altLang="ja-JP" sz="5600" kern="0" dirty="0">
              <a:latin typeface="HGPｺﾞｼｯｸM" panose="020B0600000000000000" pitchFamily="50" charset="-128"/>
              <a:ea typeface="HGPｺﾞｼｯｸM" panose="020B0600000000000000" pitchFamily="50" charset="-128"/>
              <a:cs typeface="游ゴシックRegular"/>
            </a:endParaRPr>
          </a:p>
          <a:p>
            <a:pPr marL="176213" indent="-176213" algn="l">
              <a:lnSpc>
                <a:spcPct val="120000"/>
              </a:lnSpc>
              <a:spcBef>
                <a:spcPts val="0"/>
              </a:spcBef>
              <a:spcAft>
                <a:spcPts val="0"/>
              </a:spcAft>
              <a:buFont typeface="Wingdings" panose="05000000000000000000" pitchFamily="2" charset="2"/>
              <a:buChar char="l"/>
            </a:pPr>
            <a:r>
              <a:rPr lang="ja-JP" altLang="ja-JP" sz="5600" kern="0" dirty="0">
                <a:latin typeface="HGPｺﾞｼｯｸM" panose="020B0600000000000000" pitchFamily="50" charset="-128"/>
                <a:ea typeface="HGPｺﾞｼｯｸM" panose="020B0600000000000000" pitchFamily="50" charset="-128"/>
                <a:cs typeface="游ゴシックRegular"/>
              </a:rPr>
              <a:t>財源の活用後には活用実績を報告すること。</a:t>
            </a:r>
            <a:endPar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176213" indent="-176213" algn="l">
              <a:lnSpc>
                <a:spcPct val="120000"/>
              </a:lnSpc>
              <a:spcBef>
                <a:spcPts val="0"/>
              </a:spcBef>
              <a:spcAft>
                <a:spcPts val="0"/>
              </a:spcAft>
              <a:buFont typeface="Wingdings" panose="05000000000000000000" pitchFamily="2" charset="2"/>
              <a:buChar char="l"/>
              <a:tabLst>
                <a:tab pos="176213" algn="l"/>
              </a:tabLst>
            </a:pPr>
            <a:r>
              <a:rPr lang="ja-JP" altLang="ja-JP" sz="5600" kern="0" dirty="0">
                <a:latin typeface="HGPｺﾞｼｯｸM" panose="020B0600000000000000" pitchFamily="50" charset="-128"/>
                <a:ea typeface="HGPｺﾞｼｯｸM" panose="020B0600000000000000" pitchFamily="50" charset="-128"/>
                <a:cs typeface="游ゴシックRegular"/>
              </a:rPr>
              <a:t>研究者の処遇改善の趣旨を踏まえた適正な仕組みを構築し、運用すること。</a:t>
            </a:r>
            <a:endPar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176213" indent="-176213" algn="l">
              <a:lnSpc>
                <a:spcPct val="120000"/>
              </a:lnSpc>
              <a:spcBef>
                <a:spcPts val="0"/>
              </a:spcBef>
              <a:spcAft>
                <a:spcPts val="0"/>
              </a:spcAft>
              <a:buFont typeface="Wingdings" panose="05000000000000000000" pitchFamily="2" charset="2"/>
              <a:buChar char="l"/>
              <a:tabLst>
                <a:tab pos="176213" algn="l"/>
              </a:tabLst>
            </a:pPr>
            <a:r>
              <a:rPr lang="ja-JP" altLang="ja-JP" sz="5600" kern="0" dirty="0">
                <a:latin typeface="HGPｺﾞｼｯｸM" panose="020B0600000000000000" pitchFamily="50" charset="-128"/>
                <a:ea typeface="HGPｺﾞｼｯｸM" panose="020B0600000000000000" pitchFamily="50" charset="-128"/>
                <a:cs typeface="游ゴシックRegular"/>
              </a:rPr>
              <a:t>バイアウト制</a:t>
            </a:r>
            <a:r>
              <a:rPr lang="ja-JP" altLang="en-US" sz="5600" kern="0" dirty="0">
                <a:latin typeface="HGPｺﾞｼｯｸM" panose="020B0600000000000000" pitchFamily="50" charset="-128"/>
                <a:ea typeface="HGPｺﾞｼｯｸM" panose="020B0600000000000000" pitchFamily="50" charset="-128"/>
                <a:cs typeface="游ゴシックRegular"/>
              </a:rPr>
              <a:t>度</a:t>
            </a:r>
            <a:r>
              <a:rPr lang="ja-JP" altLang="ja-JP" sz="5600" kern="0" dirty="0">
                <a:latin typeface="HGPｺﾞｼｯｸM" panose="020B0600000000000000" pitchFamily="50" charset="-128"/>
                <a:ea typeface="HGPｺﾞｼｯｸM" panose="020B0600000000000000" pitchFamily="50" charset="-128"/>
                <a:cs typeface="游ゴシックRegular"/>
              </a:rPr>
              <a:t>の利用により業務の代行が発生する場合は、エフォートについて特に適切管理すること。</a:t>
            </a:r>
            <a:endPar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lnSpc>
                <a:spcPct val="120000"/>
              </a:lnSpc>
              <a:spcBef>
                <a:spcPts val="0"/>
              </a:spcBef>
              <a:spcAft>
                <a:spcPts val="0"/>
              </a:spcAft>
            </a:pPr>
            <a:r>
              <a:rPr lang="en-US" altLang="ja-JP" sz="1600" b="1"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altLang="ja-JP" sz="1600" b="1"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357188" indent="-357188" algn="just">
              <a:lnSpc>
                <a:spcPct val="120000"/>
              </a:lnSpc>
              <a:spcBef>
                <a:spcPts val="0"/>
              </a:spcBef>
              <a:spcAft>
                <a:spcPts val="0"/>
              </a:spcAft>
            </a:pP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56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体制の整備や、活用方針については、</a:t>
            </a:r>
            <a:r>
              <a:rPr lang="en-US"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AMED</a:t>
            </a: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ホームページに掲載している内閣府の「</a:t>
            </a:r>
            <a:r>
              <a:rPr lang="en-US"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実施方針」に従い整備、</a:t>
            </a:r>
            <a:endParaRPr lang="en-US"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357188" algn="just">
              <a:lnSpc>
                <a:spcPct val="120000"/>
              </a:lnSpc>
              <a:spcBef>
                <a:spcPts val="0"/>
              </a:spcBef>
              <a:spcAft>
                <a:spcPts val="0"/>
              </a:spcAft>
            </a:pP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策定をお願いします。</a:t>
            </a:r>
            <a:r>
              <a:rPr lang="en-US" altLang="ja-JP" sz="5600" kern="100" dirty="0">
                <a:highlight>
                  <a:srgbClr val="FFFFFF"/>
                </a:highlight>
                <a:latin typeface="HGPｺﾞｼｯｸM" panose="020B0600000000000000" pitchFamily="50" charset="-128"/>
                <a:ea typeface="HGPｺﾞｼｯｸM" panose="020B0600000000000000" pitchFamily="50" charset="-128"/>
                <a:cs typeface="Times New Roman" panose="02020603050405020304" pitchFamily="18" charset="0"/>
              </a:rPr>
              <a:t>(P12</a:t>
            </a:r>
            <a:r>
              <a:rPr lang="ja-JP" altLang="en-US" sz="5600" kern="100" dirty="0">
                <a:highlight>
                  <a:srgbClr val="FFFFFF"/>
                </a:highligh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5600" kern="100" dirty="0">
                <a:highlight>
                  <a:srgbClr val="FFFFFF"/>
                </a:highlight>
                <a:latin typeface="HGPｺﾞｼｯｸM" panose="020B0600000000000000" pitchFamily="50" charset="-128"/>
                <a:ea typeface="HGPｺﾞｼｯｸM" panose="020B0600000000000000" pitchFamily="50" charset="-128"/>
                <a:cs typeface="Times New Roman" panose="02020603050405020304" pitchFamily="18" charset="0"/>
              </a:rPr>
              <a:t>P16</a:t>
            </a:r>
            <a:r>
              <a:rPr lang="ja-JP" altLang="en-US" sz="5600" kern="100" dirty="0">
                <a:latin typeface="HGPｺﾞｼｯｸM" panose="020B0600000000000000" pitchFamily="50" charset="-128"/>
                <a:ea typeface="HGPｺﾞｼｯｸM" panose="020B0600000000000000" pitchFamily="50" charset="-128"/>
                <a:cs typeface="Times New Roman" panose="02020603050405020304" pitchFamily="18" charset="0"/>
              </a:rPr>
              <a:t>参照）</a:t>
            </a:r>
            <a:endPar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357188" algn="just">
              <a:lnSpc>
                <a:spcPct val="120000"/>
              </a:lnSpc>
              <a:spcBef>
                <a:spcPts val="0"/>
              </a:spcBef>
              <a:spcAft>
                <a:spcPts val="0"/>
              </a:spcAft>
            </a:pP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また、事務処理説明書並びに</a:t>
            </a:r>
            <a:r>
              <a:rPr lang="en-US"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AMED</a:t>
            </a: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ホームページには、下記の内閣府の様式を掲載しております。</a:t>
            </a:r>
          </a:p>
          <a:p>
            <a:pPr indent="628650" algn="just">
              <a:lnSpc>
                <a:spcPct val="120000"/>
              </a:lnSpc>
              <a:spcBef>
                <a:spcPts val="0"/>
              </a:spcBef>
              <a:spcAft>
                <a:spcPts val="0"/>
              </a:spcAft>
            </a:pP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5600" kern="100" dirty="0">
                <a:latin typeface="HGPｺﾞｼｯｸM" panose="020B0600000000000000" pitchFamily="50" charset="-128"/>
                <a:ea typeface="HGPｺﾞｼｯｸM" panose="020B0600000000000000" pitchFamily="50" charset="-128"/>
                <a:cs typeface="Meiryo UI" panose="020B0604030504040204" pitchFamily="50" charset="-128"/>
              </a:rPr>
              <a:t>競争的研究費の直接経費から研究代表者（ＰＩ）の人件費支出に関する体制整備状況（チ</a:t>
            </a:r>
            <a:r>
              <a:rPr lang="ja-JP" altLang="en-US" sz="5600" kern="100" dirty="0">
                <a:latin typeface="HGPｺﾞｼｯｸM" panose="020B0600000000000000" pitchFamily="50" charset="-128"/>
                <a:ea typeface="HGPｺﾞｼｯｸM" panose="020B0600000000000000" pitchFamily="50" charset="-128"/>
                <a:cs typeface="Meiryo UI" panose="020B0604030504040204" pitchFamily="50" charset="-128"/>
              </a:rPr>
              <a:t>ェッ</a:t>
            </a:r>
            <a:r>
              <a:rPr lang="ja-JP" altLang="ja-JP" sz="5600" kern="100" dirty="0">
                <a:latin typeface="HGPｺﾞｼｯｸM" panose="020B0600000000000000" pitchFamily="50" charset="-128"/>
                <a:ea typeface="HGPｺﾞｼｯｸM" panose="020B0600000000000000" pitchFamily="50" charset="-128"/>
                <a:cs typeface="Meiryo UI" panose="020B0604030504040204" pitchFamily="50" charset="-128"/>
              </a:rPr>
              <a:t>クリスト）」</a:t>
            </a:r>
            <a:endPar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628650" algn="just">
              <a:lnSpc>
                <a:spcPct val="120000"/>
              </a:lnSpc>
              <a:spcBef>
                <a:spcPts val="0"/>
              </a:spcBef>
              <a:spcAft>
                <a:spcPts val="0"/>
              </a:spcAft>
            </a:pP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「各研究機関において活用方針を定めるべき事項及び記載例」</a:t>
            </a:r>
          </a:p>
          <a:p>
            <a:pPr indent="628650" algn="just">
              <a:lnSpc>
                <a:spcPct val="120000"/>
              </a:lnSpc>
              <a:spcBef>
                <a:spcPts val="0"/>
              </a:spcBef>
              <a:spcAft>
                <a:spcPts val="0"/>
              </a:spcAft>
            </a:pP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5600" kern="100" dirty="0">
                <a:latin typeface="HGPｺﾞｼｯｸM" panose="020B0600000000000000" pitchFamily="50" charset="-128"/>
                <a:ea typeface="HGPｺﾞｼｯｸM" panose="020B0600000000000000" pitchFamily="50" charset="-128"/>
                <a:cs typeface="Meiryo UI" panose="020B0604030504040204" pitchFamily="50" charset="-128"/>
              </a:rPr>
              <a:t>競争的研究費の直接経費から研究代表者（ＰＩ）の人件費支出に係る活用実績報告書」</a:t>
            </a:r>
            <a:endPar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lnSpc>
                <a:spcPct val="120000"/>
              </a:lnSpc>
              <a:spcBef>
                <a:spcPts val="0"/>
              </a:spcBef>
              <a:spcAft>
                <a:spcPts val="0"/>
              </a:spcAft>
            </a:pPr>
            <a:r>
              <a:rPr lang="en-US" altLang="ja-JP"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altLang="ja-JP"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lnSpc>
                <a:spcPct val="120000"/>
              </a:lnSpc>
              <a:spcBef>
                <a:spcPts val="0"/>
              </a:spcBef>
              <a:spcAft>
                <a:spcPts val="0"/>
              </a:spcAft>
            </a:pP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56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AMED</a:t>
            </a: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への届け出は、課題ごとではなく機関ごとでお願いします。</a:t>
            </a:r>
          </a:p>
          <a:p>
            <a:pPr marL="268288" indent="88900" algn="just">
              <a:lnSpc>
                <a:spcPct val="120000"/>
              </a:lnSpc>
              <a:spcBef>
                <a:spcPts val="0"/>
              </a:spcBef>
              <a:spcAft>
                <a:spcPts val="0"/>
              </a:spcAft>
            </a:pP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また、体制整備状況、活用方針を一度提出した場合には、見直しが発生しない限り、再提出の必要はありません。</a:t>
            </a:r>
          </a:p>
          <a:p>
            <a:pPr algn="just">
              <a:lnSpc>
                <a:spcPct val="120000"/>
              </a:lnSpc>
              <a:spcBef>
                <a:spcPts val="0"/>
              </a:spcBef>
              <a:spcAft>
                <a:spcPts val="0"/>
              </a:spcAft>
            </a:pPr>
            <a:r>
              <a:rPr lang="en-US" altLang="ja-JP" sz="5600" b="1"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altLang="ja-JP" b="1"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357188" indent="-357188" algn="just">
              <a:lnSpc>
                <a:spcPct val="120000"/>
              </a:lnSpc>
              <a:spcBef>
                <a:spcPts val="0"/>
              </a:spcBef>
              <a:spcAft>
                <a:spcPts val="0"/>
              </a:spcAft>
            </a:pPr>
            <a:r>
              <a:rPr lang="ja-JP" altLang="ja-JP" sz="5600" b="1"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5600" b="1"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内閣府の</a:t>
            </a:r>
            <a:r>
              <a:rPr lang="en-US"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FAQ</a:t>
            </a: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では、</a:t>
            </a:r>
            <a:r>
              <a:rPr lang="ja-JP" altLang="en-US" sz="5600" kern="100" dirty="0">
                <a:latin typeface="HGPｺﾞｼｯｸM" panose="020B0600000000000000" pitchFamily="50" charset="-128"/>
                <a:ea typeface="HGPｺﾞｼｯｸM" panose="020B0600000000000000" pitchFamily="50" charset="-128"/>
                <a:cs typeface="Times New Roman" panose="02020603050405020304" pitchFamily="18" charset="0"/>
              </a:rPr>
              <a:t>研究力向上のための制度（</a:t>
            </a:r>
            <a:r>
              <a:rPr lang="en-US"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56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人件費）を利用する場合</a:t>
            </a: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において、バイアウト制度を併用することも認めています。併用を認めた場合、</a:t>
            </a:r>
            <a:r>
              <a:rPr lang="ja-JP" altLang="en-US" sz="5600" kern="100" dirty="0">
                <a:latin typeface="HGPｺﾞｼｯｸM" panose="020B0600000000000000" pitchFamily="50" charset="-128"/>
                <a:ea typeface="HGPｺﾞｼｯｸM" panose="020B0600000000000000" pitchFamily="50" charset="-128"/>
                <a:cs typeface="Times New Roman" panose="02020603050405020304" pitchFamily="18" charset="0"/>
              </a:rPr>
              <a:t>研究力向上のための制度（</a:t>
            </a:r>
            <a:r>
              <a:rPr lang="en-US"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PI</a:t>
            </a:r>
            <a:r>
              <a:rPr lang="ja-JP" altLang="en-US" sz="5600" kern="100" dirty="0">
                <a:latin typeface="HGPｺﾞｼｯｸM" panose="020B0600000000000000" pitchFamily="50" charset="-128"/>
                <a:ea typeface="HGPｺﾞｼｯｸM" panose="020B0600000000000000" pitchFamily="50" charset="-128"/>
                <a:cs typeface="Times New Roman" panose="02020603050405020304" pitchFamily="18" charset="0"/>
              </a:rPr>
              <a:t>人件費）</a:t>
            </a:r>
            <a:r>
              <a:rPr lang="ja-JP" altLang="ja-JP" sz="5600" kern="100" dirty="0">
                <a:latin typeface="HGPｺﾞｼｯｸM" panose="020B0600000000000000" pitchFamily="50" charset="-128"/>
                <a:ea typeface="HGPｺﾞｼｯｸM" panose="020B0600000000000000" pitchFamily="50" charset="-128"/>
                <a:cs typeface="Times New Roman" panose="02020603050405020304" pitchFamily="18" charset="0"/>
              </a:rPr>
              <a:t>として計上するエフォート分とバイアウト費（その他費用）で計上するエフォート分が重複しないよう適切に管理することが必要です。</a:t>
            </a:r>
          </a:p>
          <a:p>
            <a:pPr algn="l">
              <a:spcAft>
                <a:spcPts val="0"/>
              </a:spcAft>
            </a:pPr>
            <a:endParaRPr kumimoji="1" lang="ja-JP" altLang="en-US" dirty="0">
              <a:latin typeface="HGPｺﾞｼｯｸM" panose="020B0600000000000000" pitchFamily="50" charset="-128"/>
              <a:ea typeface="HGPｺﾞｼｯｸM" panose="020B0600000000000000" pitchFamily="50" charset="-128"/>
            </a:endParaRPr>
          </a:p>
        </p:txBody>
      </p:sp>
      <p:graphicFrame>
        <p:nvGraphicFramePr>
          <p:cNvPr id="9" name="表 8">
            <a:extLst>
              <a:ext uri="{FF2B5EF4-FFF2-40B4-BE49-F238E27FC236}">
                <a16:creationId xmlns:a16="http://schemas.microsoft.com/office/drawing/2014/main" id="{05A3A68B-5323-417E-8ED2-1DF29ACA9C18}"/>
              </a:ext>
            </a:extLst>
          </p:cNvPr>
          <p:cNvGraphicFramePr>
            <a:graphicFrameLocks noGrp="1"/>
          </p:cNvGraphicFramePr>
          <p:nvPr>
            <p:extLst>
              <p:ext uri="{D42A27DB-BD31-4B8C-83A1-F6EECF244321}">
                <p14:modId xmlns:p14="http://schemas.microsoft.com/office/powerpoint/2010/main" val="260686395"/>
              </p:ext>
            </p:extLst>
          </p:nvPr>
        </p:nvGraphicFramePr>
        <p:xfrm>
          <a:off x="796739" y="1953465"/>
          <a:ext cx="6869654" cy="710318"/>
        </p:xfrm>
        <a:graphic>
          <a:graphicData uri="http://schemas.openxmlformats.org/drawingml/2006/table">
            <a:tbl>
              <a:tblPr firstRow="1" firstCol="1" bandRow="1">
                <a:tableStyleId>{5C22544A-7EE6-4342-B048-85BDC9FD1C3A}</a:tableStyleId>
              </a:tblPr>
              <a:tblGrid>
                <a:gridCol w="6869654">
                  <a:extLst>
                    <a:ext uri="{9D8B030D-6E8A-4147-A177-3AD203B41FA5}">
                      <a16:colId xmlns:a16="http://schemas.microsoft.com/office/drawing/2014/main" val="1037863033"/>
                    </a:ext>
                  </a:extLst>
                </a:gridCol>
              </a:tblGrid>
              <a:tr h="710318">
                <a:tc>
                  <a:txBody>
                    <a:bodyPr/>
                    <a:lstStyle/>
                    <a:p>
                      <a:pPr algn="l">
                        <a:spcAft>
                          <a:spcPts val="0"/>
                        </a:spcAft>
                      </a:pPr>
                      <a:r>
                        <a:rPr lang="en-US" sz="1400" b="0" kern="0" dirty="0">
                          <a:solidFill>
                            <a:schemeClr val="tx1"/>
                          </a:solidFill>
                          <a:effectLst/>
                          <a:latin typeface="HGPｺﾞｼｯｸM" panose="020B0600000000000000" pitchFamily="50" charset="-128"/>
                          <a:ea typeface="HGPｺﾞｼｯｸM" panose="020B0600000000000000" pitchFamily="50" charset="-128"/>
                        </a:rPr>
                        <a:t>AMED</a:t>
                      </a:r>
                      <a:r>
                        <a:rPr lang="ja-JP" sz="1400" b="0" kern="0" dirty="0">
                          <a:solidFill>
                            <a:schemeClr val="tx1"/>
                          </a:solidFill>
                          <a:effectLst/>
                          <a:latin typeface="HGPｺﾞｼｯｸM" panose="020B0600000000000000" pitchFamily="50" charset="-128"/>
                          <a:ea typeface="HGPｺﾞｼｯｸM" panose="020B0600000000000000" pitchFamily="50" charset="-128"/>
                        </a:rPr>
                        <a:t>窓口 研究公正・業務推進部 研究業務推進課</a:t>
                      </a:r>
                      <a:endParaRPr lang="ja-JP" sz="1400" b="0" kern="100" dirty="0">
                        <a:solidFill>
                          <a:schemeClr val="tx1"/>
                        </a:solidFill>
                        <a:effectLst/>
                        <a:latin typeface="HGPｺﾞｼｯｸM" panose="020B0600000000000000" pitchFamily="50" charset="-128"/>
                        <a:ea typeface="HGPｺﾞｼｯｸM" panose="020B0600000000000000" pitchFamily="50" charset="-128"/>
                      </a:endParaRPr>
                    </a:p>
                    <a:p>
                      <a:pPr algn="l">
                        <a:spcAft>
                          <a:spcPts val="0"/>
                        </a:spcAft>
                      </a:pPr>
                      <a:r>
                        <a:rPr lang="en-US" sz="1400" b="0" kern="0" dirty="0">
                          <a:solidFill>
                            <a:schemeClr val="tx1"/>
                          </a:solidFill>
                          <a:effectLst/>
                          <a:latin typeface="HGPｺﾞｼｯｸM" panose="020B0600000000000000" pitchFamily="50" charset="-128"/>
                          <a:ea typeface="HGPｺﾞｼｯｸM" panose="020B0600000000000000" pitchFamily="50" charset="-128"/>
                        </a:rPr>
                        <a:t>e-mail</a:t>
                      </a:r>
                      <a:r>
                        <a:rPr lang="ja-JP" sz="1400" b="0" kern="0" dirty="0">
                          <a:solidFill>
                            <a:schemeClr val="tx1"/>
                          </a:solidFill>
                          <a:effectLst/>
                          <a:latin typeface="HGPｺﾞｼｯｸM" panose="020B0600000000000000" pitchFamily="50" charset="-128"/>
                          <a:ea typeface="HGPｺﾞｼｯｸM" panose="020B0600000000000000" pitchFamily="50" charset="-128"/>
                        </a:rPr>
                        <a:t>：</a:t>
                      </a:r>
                      <a:r>
                        <a:rPr lang="en-US" sz="1400" b="0" kern="0" dirty="0">
                          <a:solidFill>
                            <a:schemeClr val="tx1"/>
                          </a:solidFill>
                          <a:effectLst/>
                          <a:latin typeface="HGPｺﾞｼｯｸM" panose="020B0600000000000000" pitchFamily="50" charset="-128"/>
                          <a:ea typeface="HGPｺﾞｼｯｸM" panose="020B0600000000000000" pitchFamily="50" charset="-128"/>
                        </a:rPr>
                        <a:t>kenkyugyoumu@amed.go.jp</a:t>
                      </a:r>
                      <a:endParaRPr lang="ja-JP" sz="1400" b="0" kern="100" dirty="0">
                        <a:solidFill>
                          <a:schemeClr val="tx1"/>
                        </a:solidFill>
                        <a:effectLst/>
                        <a:latin typeface="HGPｺﾞｼｯｸM" panose="020B0600000000000000" pitchFamily="50" charset="-128"/>
                        <a:ea typeface="HGPｺﾞｼｯｸM" panose="020B0600000000000000" pitchFamily="50" charset="-128"/>
                      </a:endParaRPr>
                    </a:p>
                    <a:p>
                      <a:pPr algn="l">
                        <a:spcAft>
                          <a:spcPts val="0"/>
                        </a:spcAft>
                      </a:pPr>
                      <a:r>
                        <a:rPr lang="ja-JP" sz="1400" b="0" kern="0" dirty="0">
                          <a:solidFill>
                            <a:schemeClr val="tx1"/>
                          </a:solidFill>
                          <a:effectLst/>
                          <a:latin typeface="HGPｺﾞｼｯｸM" panose="020B0600000000000000" pitchFamily="50" charset="-128"/>
                          <a:ea typeface="HGPｺﾞｼｯｸM" panose="020B0600000000000000" pitchFamily="50" charset="-128"/>
                        </a:rPr>
                        <a:t>（原則、</a:t>
                      </a:r>
                      <a:r>
                        <a:rPr lang="en-US" sz="1400" b="0" kern="0" dirty="0">
                          <a:solidFill>
                            <a:schemeClr val="tx1"/>
                          </a:solidFill>
                          <a:effectLst/>
                          <a:latin typeface="HGPｺﾞｼｯｸM" panose="020B0600000000000000" pitchFamily="50" charset="-128"/>
                          <a:ea typeface="HGPｺﾞｼｯｸM" panose="020B0600000000000000" pitchFamily="50" charset="-128"/>
                        </a:rPr>
                        <a:t>e</a:t>
                      </a:r>
                      <a:r>
                        <a:rPr lang="ja-JP" sz="1400" b="0" kern="0" dirty="0">
                          <a:solidFill>
                            <a:schemeClr val="tx1"/>
                          </a:solidFill>
                          <a:effectLst/>
                          <a:latin typeface="HGPｺﾞｼｯｸM" panose="020B0600000000000000" pitchFamily="50" charset="-128"/>
                          <a:ea typeface="HGPｺﾞｼｯｸM" panose="020B0600000000000000" pitchFamily="50" charset="-128"/>
                        </a:rPr>
                        <a:t>メールで受け付けます。電話連絡希望の場合は、その旨お知らせ願います。）</a:t>
                      </a:r>
                      <a:endParaRPr lang="ja-JP" sz="1400" b="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230191750"/>
                  </a:ext>
                </a:extLst>
              </a:tr>
            </a:tbl>
          </a:graphicData>
        </a:graphic>
      </p:graphicFrame>
      <p:sp>
        <p:nvSpPr>
          <p:cNvPr id="2" name="正方形/長方形 1">
            <a:extLst>
              <a:ext uri="{FF2B5EF4-FFF2-40B4-BE49-F238E27FC236}">
                <a16:creationId xmlns:a16="http://schemas.microsoft.com/office/drawing/2014/main" id="{AA28D054-587F-4B03-9D97-3348B8CAC6F4}"/>
              </a:ext>
            </a:extLst>
          </p:cNvPr>
          <p:cNvSpPr/>
          <p:nvPr/>
        </p:nvSpPr>
        <p:spPr>
          <a:xfrm>
            <a:off x="769204" y="1909136"/>
            <a:ext cx="6924724" cy="79897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11763149"/>
      </p:ext>
    </p:extLst>
  </p:cSld>
  <p:clrMapOvr>
    <a:masterClrMapping/>
  </p:clrMapOvr>
  <mc:AlternateContent xmlns:mc="http://schemas.openxmlformats.org/markup-compatibility/2006" xmlns:p14="http://schemas.microsoft.com/office/powerpoint/2010/main">
    <mc:Choice Requires="p14">
      <p:transition spd="slow" p14:dur="2000" advTm="142035"/>
    </mc:Choice>
    <mc:Fallback xmlns="">
      <p:transition spd="slow" advTm="142035"/>
    </mc:Fallback>
  </mc:AlternateContent>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MEDパワーポイントテンプレート.potx" id="{BBC761AE-DEB1-4596-93DF-2F663210119F}" vid="{58C44FF9-7420-47F8-91A0-84376FD1043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AMEDパワーポイントテンプレート</Template>
  <Words>3045</Words>
  <PresentationFormat>画面に合わせる (4:3)</PresentationFormat>
  <Paragraphs>237</Paragraphs>
  <Slides>17</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25" baseType="lpstr">
      <vt:lpstr>AR P教科書体M</vt:lpstr>
      <vt:lpstr>HGPｺﾞｼｯｸM</vt:lpstr>
      <vt:lpstr>HGSｺﾞｼｯｸM</vt:lpstr>
      <vt:lpstr>Arial</vt:lpstr>
      <vt:lpstr>Calibri</vt:lpstr>
      <vt:lpstr>Wingdings</vt:lpstr>
      <vt:lpstr>Office テーマ</vt:lpstr>
      <vt:lpstr>Document</vt:lpstr>
      <vt:lpstr>PowerPoint プレゼンテーション</vt:lpstr>
      <vt:lpstr>はじめに</vt:lpstr>
      <vt:lpstr>PowerPoint プレゼンテーション</vt:lpstr>
      <vt:lpstr>（a）概要</vt:lpstr>
      <vt:lpstr>（b）対象事業及び適用開始時期 </vt:lpstr>
      <vt:lpstr>（c）対象者 </vt:lpstr>
      <vt:lpstr>(d)支出額 </vt:lpstr>
      <vt:lpstr>(e)支出の条件 </vt:lpstr>
      <vt:lpstr>(f)研究機関において実施すべき事項等 </vt:lpstr>
      <vt:lpstr>(g)AMEDの対応 1/2  </vt:lpstr>
      <vt:lpstr>(g)AMEDの対応 2/2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