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presentationml.commentAuthors+xml" PartName="/ppt/commentAuthors.xml"/>
  <Override ContentType="application/vnd.ms-powerpoint.comments+xml" PartName="/ppt/comments/modernComment_111_FDD7276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0"/>
  </p:notesMasterIdLst>
  <p:sldIdLst>
    <p:sldId id="270" r:id="rId2"/>
    <p:sldId id="271" r:id="rId3"/>
    <p:sldId id="272" r:id="rId4"/>
    <p:sldId id="273" r:id="rId5"/>
    <p:sldId id="274" r:id="rId6"/>
    <p:sldId id="291" r:id="rId7"/>
    <p:sldId id="275" r:id="rId8"/>
    <p:sldId id="276" r:id="rId9"/>
    <p:sldId id="300" r:id="rId10"/>
    <p:sldId id="326" r:id="rId11"/>
    <p:sldId id="317" r:id="rId12"/>
    <p:sldId id="318" r:id="rId13"/>
    <p:sldId id="316" r:id="rId14"/>
    <p:sldId id="319" r:id="rId15"/>
    <p:sldId id="324" r:id="rId16"/>
    <p:sldId id="325" r:id="rId17"/>
    <p:sldId id="296" r:id="rId18"/>
    <p:sldId id="297" r:id="rId19"/>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4FA"/>
    <a:srgbClr val="E8EE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4660"/>
  </p:normalViewPr>
  <p:slideViewPr>
    <p:cSldViewPr snapToGrid="0">
      <p:cViewPr varScale="1">
        <p:scale>
          <a:sx n="80" d="100"/>
          <a:sy n="80" d="100"/>
        </p:scale>
        <p:origin x="432"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notesMasters/notesMaster1.xml" Type="http://schemas.openxmlformats.org/officeDocument/2006/relationships/notesMaster"/><Relationship Id="rId21" Target="commentAuthors.xml" Type="http://schemas.openxmlformats.org/officeDocument/2006/relationships/commentAuthors"/><Relationship Id="rId22" Target="presProps.xml" Type="http://schemas.openxmlformats.org/officeDocument/2006/relationships/presProps"/><Relationship Id="rId23" Target="viewProps.xml" Type="http://schemas.openxmlformats.org/officeDocument/2006/relationships/viewProps"/><Relationship Id="rId24" Target="theme/theme1.xml" Type="http://schemas.openxmlformats.org/officeDocument/2006/relationships/theme"/><Relationship Id="rId25" Target="tableStyles.xml" Type="http://schemas.openxmlformats.org/officeDocument/2006/relationships/tableStyles"/><Relationship Id="rId26" Target="authors.xml" Type="http://schemas.microsoft.com/office/2018/10/relationships/authors"/><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comments/modernComment_111_FDD7276E.xml><?xml version="1.0" encoding="utf-8"?>
<p188:cmLst xmlns:a="http://schemas.openxmlformats.org/drawingml/2006/main" xmlns:r="http://schemas.openxmlformats.org/officeDocument/2006/relationships" xmlns:p188="http://schemas.microsoft.com/office/powerpoint/2018/8/main">
  <p188:cm id="{8F62F4E0-76C9-4C41-BAE6-4C82F4F5B492}" authorId="{00000000-0000-0000-0000-000000000000}" created="2025-11-06T09:42:31.601">
    <ac:txMkLst xmlns:ac="http://schemas.microsoft.com/office/drawing/2013/main/command">
      <pc:docMk xmlns:pc="http://schemas.microsoft.com/office/powerpoint/2013/main/command"/>
      <pc:sldMk xmlns:pc="http://schemas.microsoft.com/office/powerpoint/2013/main/command" cId="4258735982" sldId="273"/>
      <ac:spMk id="7" creationId="{00000000-0000-0000-0000-000000000000}"/>
      <ac:txMk cp="251" len="7">
        <ac:context len="295" hash="3709099513"/>
      </ac:txMk>
    </ac:txMkLst>
    <p188:pos x="8938725" y="2978245"/>
    <p188:txBody>
      <a:bodyPr/>
      <a:lstStyle/>
      <a:p>
        <a:r>
          <a:rPr lang="ja-JP" altLang="en-US"/>
          <a:t>最新の番号に修正しました。</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564CE07-42FD-4E34-9509-9183678F5F45}" type="datetimeFigureOut">
              <a:rPr kumimoji="1" lang="ja-JP" altLang="en-US" smtClean="0"/>
              <a:t>2025/12/15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B945E34-16BA-46B7-BC02-E43A8DCB2D27}" type="slidenum">
              <a:rPr kumimoji="1" lang="ja-JP" altLang="en-US" smtClean="0"/>
              <a:t>‹#›</a:t>
            </a:fld>
            <a:endParaRPr kumimoji="1" lang="ja-JP" altLang="en-US"/>
          </a:p>
        </p:txBody>
      </p:sp>
    </p:spTree>
    <p:extLst>
      <p:ext uri="{BB962C8B-B14F-4D97-AF65-F5344CB8AC3E}">
        <p14:creationId xmlns:p14="http://schemas.microsoft.com/office/powerpoint/2010/main" val="25294656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B945E34-16BA-46B7-BC02-E43A8DCB2D27}" type="slidenum">
              <a:rPr kumimoji="1" lang="ja-JP" altLang="en-US" smtClean="0"/>
              <a:t>1</a:t>
            </a:fld>
            <a:endParaRPr kumimoji="1" lang="ja-JP" altLang="en-US"/>
          </a:p>
        </p:txBody>
      </p:sp>
    </p:spTree>
    <p:extLst>
      <p:ext uri="{BB962C8B-B14F-4D97-AF65-F5344CB8AC3E}">
        <p14:creationId xmlns:p14="http://schemas.microsoft.com/office/powerpoint/2010/main" val="285743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B945E34-16BA-46B7-BC02-E43A8DCB2D27}" type="slidenum">
              <a:rPr kumimoji="1" lang="ja-JP" altLang="en-US" smtClean="0"/>
              <a:t>2</a:t>
            </a:fld>
            <a:endParaRPr kumimoji="1" lang="ja-JP" altLang="en-US"/>
          </a:p>
        </p:txBody>
      </p:sp>
    </p:spTree>
    <p:extLst>
      <p:ext uri="{BB962C8B-B14F-4D97-AF65-F5344CB8AC3E}">
        <p14:creationId xmlns:p14="http://schemas.microsoft.com/office/powerpoint/2010/main" val="2466626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B945E34-16BA-46B7-BC02-E43A8DCB2D27}" type="slidenum">
              <a:rPr kumimoji="1" lang="ja-JP" altLang="en-US" smtClean="0"/>
              <a:t>3</a:t>
            </a:fld>
            <a:endParaRPr kumimoji="1" lang="ja-JP" altLang="en-US"/>
          </a:p>
        </p:txBody>
      </p:sp>
    </p:spTree>
    <p:extLst>
      <p:ext uri="{BB962C8B-B14F-4D97-AF65-F5344CB8AC3E}">
        <p14:creationId xmlns:p14="http://schemas.microsoft.com/office/powerpoint/2010/main" val="352804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B945E34-16BA-46B7-BC02-E43A8DCB2D27}" type="slidenum">
              <a:rPr kumimoji="1" lang="ja-JP" altLang="en-US" smtClean="0"/>
              <a:t>4</a:t>
            </a:fld>
            <a:endParaRPr kumimoji="1" lang="ja-JP" altLang="en-US"/>
          </a:p>
        </p:txBody>
      </p:sp>
    </p:spTree>
    <p:extLst>
      <p:ext uri="{BB962C8B-B14F-4D97-AF65-F5344CB8AC3E}">
        <p14:creationId xmlns:p14="http://schemas.microsoft.com/office/powerpoint/2010/main" val="387450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B945E34-16BA-46B7-BC02-E43A8DCB2D27}" type="slidenum">
              <a:rPr kumimoji="1" lang="ja-JP" altLang="en-US" smtClean="0"/>
              <a:t>5</a:t>
            </a:fld>
            <a:endParaRPr kumimoji="1" lang="ja-JP" altLang="en-US"/>
          </a:p>
        </p:txBody>
      </p:sp>
    </p:spTree>
    <p:extLst>
      <p:ext uri="{BB962C8B-B14F-4D97-AF65-F5344CB8AC3E}">
        <p14:creationId xmlns:p14="http://schemas.microsoft.com/office/powerpoint/2010/main" val="173001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B945E34-16BA-46B7-BC02-E43A8DCB2D27}" type="slidenum">
              <a:rPr kumimoji="1" lang="ja-JP" altLang="en-US" smtClean="0"/>
              <a:t>7</a:t>
            </a:fld>
            <a:endParaRPr kumimoji="1" lang="ja-JP" altLang="en-US"/>
          </a:p>
        </p:txBody>
      </p:sp>
    </p:spTree>
    <p:extLst>
      <p:ext uri="{BB962C8B-B14F-4D97-AF65-F5344CB8AC3E}">
        <p14:creationId xmlns:p14="http://schemas.microsoft.com/office/powerpoint/2010/main" val="360496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B945E34-16BA-46B7-BC02-E43A8DCB2D27}" type="slidenum">
              <a:rPr kumimoji="1" lang="ja-JP" altLang="en-US" smtClean="0"/>
              <a:t>8</a:t>
            </a:fld>
            <a:endParaRPr kumimoji="1" lang="ja-JP" altLang="en-US"/>
          </a:p>
        </p:txBody>
      </p:sp>
    </p:spTree>
    <p:extLst>
      <p:ext uri="{BB962C8B-B14F-4D97-AF65-F5344CB8AC3E}">
        <p14:creationId xmlns:p14="http://schemas.microsoft.com/office/powerpoint/2010/main" val="232314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945E34-16BA-46B7-BC02-E43A8DCB2D2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001330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C46A7A8-AA85-40D7-B97C-DE2FE4408E0C}" type="datetime1">
              <a:rPr kumimoji="1" lang="ja-JP" altLang="en-US" smtClean="0"/>
              <a:t>2025/12/15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6497D6-D7B4-451C-9C28-CE2961ED28B1}" type="slidenum">
              <a:rPr kumimoji="1" lang="ja-JP" altLang="en-US" smtClean="0"/>
              <a:t>‹#›</a:t>
            </a:fld>
            <a:endParaRPr kumimoji="1" lang="ja-JP" altLang="en-US"/>
          </a:p>
        </p:txBody>
      </p:sp>
    </p:spTree>
    <p:extLst>
      <p:ext uri="{BB962C8B-B14F-4D97-AF65-F5344CB8AC3E}">
        <p14:creationId xmlns:p14="http://schemas.microsoft.com/office/powerpoint/2010/main" val="374985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84078C-A5A3-4BC2-9918-4A005CA38717}" type="datetime1">
              <a:rPr kumimoji="1" lang="ja-JP" altLang="en-US" smtClean="0"/>
              <a:t>2025/12/15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6497D6-D7B4-451C-9C28-CE2961ED28B1}" type="slidenum">
              <a:rPr kumimoji="1" lang="ja-JP" altLang="en-US" smtClean="0"/>
              <a:t>‹#›</a:t>
            </a:fld>
            <a:endParaRPr kumimoji="1" lang="ja-JP" altLang="en-US"/>
          </a:p>
        </p:txBody>
      </p:sp>
    </p:spTree>
    <p:extLst>
      <p:ext uri="{BB962C8B-B14F-4D97-AF65-F5344CB8AC3E}">
        <p14:creationId xmlns:p14="http://schemas.microsoft.com/office/powerpoint/2010/main" val="400402934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811E24-0DDD-4E60-8634-5E434E025EED}" type="datetime1">
              <a:rPr kumimoji="1" lang="ja-JP" altLang="en-US" smtClean="0"/>
              <a:t>2025/12/15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6497D6-D7B4-451C-9C28-CE2961ED28B1}" type="slidenum">
              <a:rPr kumimoji="1" lang="ja-JP" altLang="en-US" smtClean="0"/>
              <a:t>‹#›</a:t>
            </a:fld>
            <a:endParaRPr kumimoji="1" lang="ja-JP" altLang="en-US"/>
          </a:p>
        </p:txBody>
      </p:sp>
    </p:spTree>
    <p:extLst>
      <p:ext uri="{BB962C8B-B14F-4D97-AF65-F5344CB8AC3E}">
        <p14:creationId xmlns:p14="http://schemas.microsoft.com/office/powerpoint/2010/main" val="363746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43E251-1D72-4776-8618-BFBD5EE6CCC8}" type="datetime1">
              <a:rPr kumimoji="1" lang="ja-JP" altLang="en-US" smtClean="0"/>
              <a:t>2025/12/15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6497D6-D7B4-451C-9C28-CE2961ED28B1}" type="slidenum">
              <a:rPr kumimoji="1" lang="ja-JP" altLang="en-US" smtClean="0"/>
              <a:t>‹#›</a:t>
            </a:fld>
            <a:endParaRPr kumimoji="1" lang="ja-JP" altLang="en-US"/>
          </a:p>
        </p:txBody>
      </p:sp>
    </p:spTree>
    <p:extLst>
      <p:ext uri="{BB962C8B-B14F-4D97-AF65-F5344CB8AC3E}">
        <p14:creationId xmlns:p14="http://schemas.microsoft.com/office/powerpoint/2010/main" val="429354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57F040-5AEA-4F55-A8FE-0DC4F3A3D9F2}" type="datetime1">
              <a:rPr kumimoji="1" lang="ja-JP" altLang="en-US" smtClean="0"/>
              <a:t>2025/12/15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6497D6-D7B4-451C-9C28-CE2961ED28B1}" type="slidenum">
              <a:rPr kumimoji="1" lang="ja-JP" altLang="en-US" smtClean="0"/>
              <a:t>‹#›</a:t>
            </a:fld>
            <a:endParaRPr kumimoji="1" lang="ja-JP" altLang="en-US"/>
          </a:p>
        </p:txBody>
      </p:sp>
    </p:spTree>
    <p:extLst>
      <p:ext uri="{BB962C8B-B14F-4D97-AF65-F5344CB8AC3E}">
        <p14:creationId xmlns:p14="http://schemas.microsoft.com/office/powerpoint/2010/main" val="352412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C8FFD8A-0BCD-42F3-84DE-F1E1A4AF53CB}" type="datetime1">
              <a:rPr kumimoji="1" lang="ja-JP" altLang="en-US" smtClean="0"/>
              <a:t>2025/12/15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6497D6-D7B4-451C-9C28-CE2961ED28B1}" type="slidenum">
              <a:rPr kumimoji="1" lang="ja-JP" altLang="en-US" smtClean="0"/>
              <a:t>‹#›</a:t>
            </a:fld>
            <a:endParaRPr kumimoji="1" lang="ja-JP" altLang="en-US"/>
          </a:p>
        </p:txBody>
      </p:sp>
    </p:spTree>
    <p:extLst>
      <p:ext uri="{BB962C8B-B14F-4D97-AF65-F5344CB8AC3E}">
        <p14:creationId xmlns:p14="http://schemas.microsoft.com/office/powerpoint/2010/main" val="79087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CFE09E2-A890-4CD9-A4E9-833B536DFE79}" type="datetime1">
              <a:rPr kumimoji="1" lang="ja-JP" altLang="en-US" smtClean="0"/>
              <a:t>2025/12/15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C6497D6-D7B4-451C-9C28-CE2961ED28B1}" type="slidenum">
              <a:rPr kumimoji="1" lang="ja-JP" altLang="en-US" smtClean="0"/>
              <a:t>‹#›</a:t>
            </a:fld>
            <a:endParaRPr kumimoji="1" lang="ja-JP" altLang="en-US"/>
          </a:p>
        </p:txBody>
      </p:sp>
    </p:spTree>
    <p:extLst>
      <p:ext uri="{BB962C8B-B14F-4D97-AF65-F5344CB8AC3E}">
        <p14:creationId xmlns:p14="http://schemas.microsoft.com/office/powerpoint/2010/main" val="183670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03E1CA3-4161-4D8D-8264-043696CB922B}" type="datetime1">
              <a:rPr kumimoji="1" lang="ja-JP" altLang="en-US" smtClean="0"/>
              <a:t>2025/12/15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C6497D6-D7B4-451C-9C28-CE2961ED28B1}" type="slidenum">
              <a:rPr kumimoji="1" lang="ja-JP" altLang="en-US" smtClean="0"/>
              <a:t>‹#›</a:t>
            </a:fld>
            <a:endParaRPr kumimoji="1" lang="ja-JP" altLang="en-US"/>
          </a:p>
        </p:txBody>
      </p:sp>
    </p:spTree>
    <p:extLst>
      <p:ext uri="{BB962C8B-B14F-4D97-AF65-F5344CB8AC3E}">
        <p14:creationId xmlns:p14="http://schemas.microsoft.com/office/powerpoint/2010/main" val="176433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C05AC-C170-414E-AFDE-1FE9EC44F4D7}" type="datetime1">
              <a:rPr kumimoji="1" lang="ja-JP" altLang="en-US" smtClean="0"/>
              <a:t>2025/12/15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C6497D6-D7B4-451C-9C28-CE2961ED28B1}" type="slidenum">
              <a:rPr kumimoji="1" lang="ja-JP" altLang="en-US" smtClean="0"/>
              <a:t>‹#›</a:t>
            </a:fld>
            <a:endParaRPr kumimoji="1" lang="ja-JP" altLang="en-US"/>
          </a:p>
        </p:txBody>
      </p:sp>
    </p:spTree>
    <p:extLst>
      <p:ext uri="{BB962C8B-B14F-4D97-AF65-F5344CB8AC3E}">
        <p14:creationId xmlns:p14="http://schemas.microsoft.com/office/powerpoint/2010/main" val="338487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84078C-A5A3-4BC2-9918-4A005CA38717}" type="datetime1">
              <a:rPr kumimoji="1" lang="ja-JP" altLang="en-US" smtClean="0"/>
              <a:t>2025/12/15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6497D6-D7B4-451C-9C28-CE2961ED28B1}" type="slidenum">
              <a:rPr kumimoji="1" lang="ja-JP" altLang="en-US" smtClean="0"/>
              <a:t>‹#›</a:t>
            </a:fld>
            <a:endParaRPr kumimoji="1" lang="ja-JP" altLang="en-US"/>
          </a:p>
        </p:txBody>
      </p:sp>
    </p:spTree>
    <p:extLst>
      <p:ext uri="{BB962C8B-B14F-4D97-AF65-F5344CB8AC3E}">
        <p14:creationId xmlns:p14="http://schemas.microsoft.com/office/powerpoint/2010/main" val="331616541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33BE25-6C48-4479-91DD-EF309365B78B}" type="datetime1">
              <a:rPr kumimoji="1" lang="ja-JP" altLang="en-US" smtClean="0"/>
              <a:t>2025/12/15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6497D6-D7B4-451C-9C28-CE2961ED28B1}" type="slidenum">
              <a:rPr kumimoji="1" lang="ja-JP" altLang="en-US" smtClean="0"/>
              <a:t>‹#›</a:t>
            </a:fld>
            <a:endParaRPr kumimoji="1" lang="ja-JP" altLang="en-US"/>
          </a:p>
        </p:txBody>
      </p:sp>
    </p:spTree>
    <p:extLst>
      <p:ext uri="{BB962C8B-B14F-4D97-AF65-F5344CB8AC3E}">
        <p14:creationId xmlns:p14="http://schemas.microsoft.com/office/powerpoint/2010/main" val="483073523"/>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4078C-A5A3-4BC2-9918-4A005CA38717}" type="datetime1">
              <a:rPr kumimoji="1" lang="ja-JP" altLang="en-US" smtClean="0"/>
              <a:t>2025/12/15</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497D6-D7B4-451C-9C28-CE2961ED28B1}" type="slidenum">
              <a:rPr kumimoji="1" lang="ja-JP" altLang="en-US" smtClean="0"/>
              <a:t>‹#›</a:t>
            </a:fld>
            <a:endParaRPr kumimoji="1" lang="ja-JP" altLang="en-US"/>
          </a:p>
        </p:txBody>
      </p:sp>
    </p:spTree>
    <p:extLst>
      <p:ext uri="{BB962C8B-B14F-4D97-AF65-F5344CB8AC3E}">
        <p14:creationId xmlns:p14="http://schemas.microsoft.com/office/powerpoint/2010/main" val="1615074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http://www.e-rad.go.jp/"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comments/modernComment_111_FDD7276E.xml" Type="http://schemas.microsoft.com/office/2018/10/relationships/comment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https://www.e-rad.go.jp/manual/for_researcher.html" TargetMode="External" Type="http://schemas.openxmlformats.org/officeDocument/2006/relationships/hyperlink"/><Relationship Id="rId4"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C6497D6-D7B4-451C-9C28-CE2961ED28B1}" type="slidenum">
              <a:rPr lang="ja-JP" altLang="en-US" sz="2000"/>
              <a:t>1</a:t>
            </a:fld>
            <a:endParaRPr lang="ja-JP" altLang="en-US" sz="2000" dirty="0"/>
          </a:p>
        </p:txBody>
      </p:sp>
      <p:sp>
        <p:nvSpPr>
          <p:cNvPr id="7" name="テキスト ボックス 6"/>
          <p:cNvSpPr txBox="1"/>
          <p:nvPr/>
        </p:nvSpPr>
        <p:spPr>
          <a:xfrm>
            <a:off x="560362" y="1495517"/>
            <a:ext cx="11337989" cy="3416320"/>
          </a:xfrm>
          <a:prstGeom prst="rect">
            <a:avLst/>
          </a:prstGeom>
          <a:noFill/>
        </p:spPr>
        <p:txBody>
          <a:bodyPr wrap="square" rtlCol="0">
            <a:spAutoFit/>
          </a:bodyPr>
          <a:lstStyle/>
          <a:p>
            <a:pPr algn="ctr">
              <a:spcBef>
                <a:spcPts val="600"/>
              </a:spcBef>
            </a:pPr>
            <a:r>
              <a:rPr lang="ja-JP" altLang="en-US" sz="4400" b="1" dirty="0">
                <a:latin typeface="游ゴシック" panose="020B0400000000000000" pitchFamily="50" charset="-128"/>
                <a:ea typeface="游ゴシック" panose="020B0400000000000000" pitchFamily="50" charset="-128"/>
              </a:rPr>
              <a:t>「橋渡し研究プログラム</a:t>
            </a:r>
            <a:endParaRPr lang="en-US" altLang="ja-JP" sz="4400" b="1" dirty="0">
              <a:latin typeface="游ゴシック" panose="020B0400000000000000" pitchFamily="50" charset="-128"/>
              <a:ea typeface="游ゴシック" panose="020B0400000000000000" pitchFamily="50" charset="-128"/>
            </a:endParaRPr>
          </a:p>
          <a:p>
            <a:pPr algn="ctr">
              <a:spcBef>
                <a:spcPts val="600"/>
              </a:spcBef>
            </a:pPr>
            <a:r>
              <a:rPr lang="ja-JP" altLang="en-US" sz="4400" b="1" dirty="0">
                <a:latin typeface="游ゴシック" panose="020B0400000000000000" pitchFamily="50" charset="-128"/>
              </a:rPr>
              <a:t>（</a:t>
            </a:r>
            <a:r>
              <a:rPr lang="en-US" altLang="ja-JP" sz="4400" b="1" dirty="0" err="1">
                <a:latin typeface="游ゴシック" panose="020B0400000000000000" pitchFamily="50" charset="-128"/>
              </a:rPr>
              <a:t>preF</a:t>
            </a:r>
            <a:r>
              <a:rPr lang="ja-JP" altLang="en-US" sz="4400" b="1" dirty="0">
                <a:latin typeface="游ゴシック" panose="020B0400000000000000" pitchFamily="50" charset="-128"/>
              </a:rPr>
              <a:t>、シーズ</a:t>
            </a:r>
            <a:r>
              <a:rPr lang="en-US" altLang="ja-JP" sz="4400" b="1" dirty="0">
                <a:latin typeface="游ゴシック" panose="020B0400000000000000" pitchFamily="50" charset="-128"/>
              </a:rPr>
              <a:t>F</a:t>
            </a:r>
            <a:r>
              <a:rPr lang="ja-JP" altLang="en-US" sz="4400" b="1" dirty="0">
                <a:latin typeface="游ゴシック" panose="020B0400000000000000" pitchFamily="50" charset="-128"/>
              </a:rPr>
              <a:t>、シーズ</a:t>
            </a:r>
            <a:r>
              <a:rPr lang="en-US" altLang="ja-JP" sz="4400" b="1" dirty="0">
                <a:latin typeface="游ゴシック" panose="020B0400000000000000" pitchFamily="50" charset="-128"/>
              </a:rPr>
              <a:t>B</a:t>
            </a:r>
            <a:r>
              <a:rPr lang="ja-JP" altLang="en-US" sz="4400" b="1" dirty="0">
                <a:latin typeface="游ゴシック" panose="020B0400000000000000" pitchFamily="50" charset="-128"/>
              </a:rPr>
              <a:t>、シーズ</a:t>
            </a:r>
            <a:r>
              <a:rPr lang="en-US" altLang="ja-JP" sz="4400" b="1" dirty="0">
                <a:latin typeface="游ゴシック" panose="020B0400000000000000" pitchFamily="50" charset="-128"/>
              </a:rPr>
              <a:t>C</a:t>
            </a:r>
            <a:r>
              <a:rPr lang="ja-JP" altLang="en-US" sz="4400" b="1" dirty="0">
                <a:latin typeface="游ゴシック" panose="020B0400000000000000" pitchFamily="50" charset="-128"/>
              </a:rPr>
              <a:t>） </a:t>
            </a:r>
            <a:r>
              <a:rPr lang="ja-JP" altLang="en-US" sz="4400" b="1" dirty="0">
                <a:latin typeface="游ゴシック" panose="020B0400000000000000" pitchFamily="50" charset="-128"/>
                <a:ea typeface="游ゴシック" panose="020B0400000000000000" pitchFamily="50" charset="-128"/>
              </a:rPr>
              <a:t>」</a:t>
            </a:r>
            <a:endParaRPr lang="en-US" altLang="ja-JP" sz="4400" b="1" dirty="0">
              <a:latin typeface="游ゴシック" panose="020B0400000000000000" pitchFamily="50" charset="-128"/>
              <a:ea typeface="游ゴシック" panose="020B0400000000000000" pitchFamily="50" charset="-128"/>
            </a:endParaRPr>
          </a:p>
          <a:p>
            <a:pPr algn="ctr">
              <a:spcBef>
                <a:spcPts val="600"/>
              </a:spcBef>
            </a:pPr>
            <a:r>
              <a:rPr lang="ja-JP" altLang="en-US" sz="3600" dirty="0">
                <a:latin typeface="游ゴシック" panose="020B0400000000000000" pitchFamily="50" charset="-128"/>
                <a:ea typeface="游ゴシック" panose="020B0400000000000000" pitchFamily="50" charset="-128"/>
              </a:rPr>
              <a:t>令和</a:t>
            </a:r>
            <a:r>
              <a:rPr lang="en-US" altLang="ja-JP" sz="3600" dirty="0">
                <a:latin typeface="游ゴシック" panose="020B0400000000000000" pitchFamily="50" charset="-128"/>
                <a:ea typeface="游ゴシック" panose="020B0400000000000000" pitchFamily="50" charset="-128"/>
              </a:rPr>
              <a:t>8</a:t>
            </a:r>
            <a:r>
              <a:rPr lang="ja-JP" altLang="en-US" sz="3600" dirty="0">
                <a:latin typeface="游ゴシック" panose="020B0400000000000000" pitchFamily="50" charset="-128"/>
                <a:ea typeface="游ゴシック" panose="020B0400000000000000" pitchFamily="50" charset="-128"/>
              </a:rPr>
              <a:t>年度</a:t>
            </a:r>
            <a:r>
              <a:rPr lang="ja-JP" altLang="en-US" sz="3600" dirty="0">
                <a:latin typeface="游ゴシック" panose="020B0400000000000000" pitchFamily="50" charset="-128"/>
                <a:ea typeface="游ゴシック" panose="020B0400000000000000" pitchFamily="50" charset="-128"/>
                <a:cs typeface="Arial" panose="020B0604020202020204" pitchFamily="34" charset="0"/>
              </a:rPr>
              <a:t>公募に係る</a:t>
            </a:r>
            <a:endParaRPr lang="en-US" altLang="ja-JP" sz="3600" dirty="0">
              <a:latin typeface="游ゴシック" panose="020B0400000000000000" pitchFamily="50" charset="-128"/>
              <a:ea typeface="游ゴシック" panose="020B0400000000000000" pitchFamily="50" charset="-128"/>
              <a:cs typeface="Arial" panose="020B0604020202020204" pitchFamily="34" charset="0"/>
            </a:endParaRPr>
          </a:p>
          <a:p>
            <a:pPr algn="ctr">
              <a:spcBef>
                <a:spcPts val="600"/>
              </a:spcBef>
            </a:pPr>
            <a:r>
              <a:rPr lang="ja-JP" altLang="en-US" sz="3600" dirty="0">
                <a:latin typeface="游ゴシック" panose="020B0400000000000000" pitchFamily="50" charset="-128"/>
                <a:ea typeface="游ゴシック" panose="020B0400000000000000" pitchFamily="50" charset="-128"/>
                <a:cs typeface="Arial" panose="020B0604020202020204" pitchFamily="34" charset="0"/>
              </a:rPr>
              <a:t>府省共通研究開発管理システム</a:t>
            </a:r>
            <a:endParaRPr lang="en-US" altLang="ja-JP" sz="3600" dirty="0">
              <a:latin typeface="游ゴシック" panose="020B0400000000000000" pitchFamily="50" charset="-128"/>
              <a:ea typeface="游ゴシック" panose="020B0400000000000000" pitchFamily="50" charset="-128"/>
              <a:cs typeface="Arial" panose="020B0604020202020204" pitchFamily="34" charset="0"/>
            </a:endParaRPr>
          </a:p>
          <a:p>
            <a:pPr algn="ctr">
              <a:spcBef>
                <a:spcPts val="600"/>
              </a:spcBef>
            </a:pPr>
            <a:r>
              <a:rPr lang="ja-JP" altLang="en-US" sz="3600" dirty="0">
                <a:latin typeface="游ゴシック" panose="020B0400000000000000" pitchFamily="50" charset="-128"/>
                <a:ea typeface="游ゴシック" panose="020B0400000000000000" pitchFamily="50" charset="-128"/>
                <a:cs typeface="Arial" panose="020B0604020202020204" pitchFamily="34" charset="0"/>
              </a:rPr>
              <a:t>（</a:t>
            </a:r>
            <a:r>
              <a:rPr lang="en-US" altLang="ja-JP" sz="3600" dirty="0">
                <a:latin typeface="游ゴシック" panose="020B0400000000000000" pitchFamily="50" charset="-128"/>
                <a:ea typeface="游ゴシック" panose="020B0400000000000000" pitchFamily="50" charset="-128"/>
                <a:cs typeface="Arial" panose="020B0604020202020204" pitchFamily="34" charset="0"/>
              </a:rPr>
              <a:t>e-Rad</a:t>
            </a:r>
            <a:r>
              <a:rPr lang="ja-JP" altLang="en-US" sz="3600" dirty="0">
                <a:latin typeface="游ゴシック" panose="020B0400000000000000" pitchFamily="50" charset="-128"/>
                <a:ea typeface="游ゴシック" panose="020B0400000000000000" pitchFamily="50" charset="-128"/>
                <a:cs typeface="Arial" panose="020B0604020202020204" pitchFamily="34" charset="0"/>
              </a:rPr>
              <a:t>）への入力方法について</a:t>
            </a:r>
            <a:endParaRPr lang="en-US" altLang="ja-JP" sz="3600" dirty="0">
              <a:latin typeface="游ゴシック" panose="020B0400000000000000" pitchFamily="50" charset="-128"/>
              <a:ea typeface="游ゴシック" panose="020B0400000000000000" pitchFamily="50" charset="-128"/>
              <a:cs typeface="Arial" panose="020B0604020202020204" pitchFamily="34" charset="0"/>
            </a:endParaRPr>
          </a:p>
        </p:txBody>
      </p:sp>
      <p:sp>
        <p:nvSpPr>
          <p:cNvPr id="8" name="テキスト ボックス 7"/>
          <p:cNvSpPr txBox="1"/>
          <p:nvPr/>
        </p:nvSpPr>
        <p:spPr>
          <a:xfrm>
            <a:off x="2775105" y="5196512"/>
            <a:ext cx="7332989" cy="769441"/>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国立研究開発法人　</a:t>
            </a:r>
            <a:r>
              <a:rPr lang="ja-JP" altLang="en-US" sz="2000" dirty="0">
                <a:latin typeface="メイリオ" panose="020B0604030504040204" pitchFamily="50" charset="-128"/>
                <a:ea typeface="メイリオ" panose="020B0604030504040204" pitchFamily="50" charset="-128"/>
              </a:rPr>
              <a:t>日本医療研究開発機構</a:t>
            </a:r>
            <a:endParaRPr lang="en-US" altLang="ja-JP" sz="20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橋渡し・臨床加速事業部　拠点事業課</a:t>
            </a:r>
            <a:endParaRPr lang="en-US" altLang="ja-JP" sz="2400" dirty="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750400" y="361584"/>
            <a:ext cx="691200" cy="720000"/>
          </a:xfrm>
          <a:prstGeom prst="rect">
            <a:avLst/>
          </a:prstGeom>
        </p:spPr>
      </p:pic>
      <p:sp>
        <p:nvSpPr>
          <p:cNvPr id="11" name="テキスト ボックス 10"/>
          <p:cNvSpPr txBox="1"/>
          <p:nvPr/>
        </p:nvSpPr>
        <p:spPr>
          <a:xfrm>
            <a:off x="4093119" y="6109729"/>
            <a:ext cx="4421397" cy="400110"/>
          </a:xfrm>
          <a:prstGeom prst="rect">
            <a:avLst/>
          </a:prstGeom>
          <a:noFill/>
        </p:spPr>
        <p:txBody>
          <a:bodyPr wrap="square" rtlCol="0">
            <a:spAutoFit/>
          </a:bodyPr>
          <a:lstStyle/>
          <a:p>
            <a:pPr algn="ctr">
              <a:spcBef>
                <a:spcPts val="600"/>
              </a:spcBef>
            </a:pPr>
            <a:r>
              <a:rPr lang="en-US" altLang="ja-JP" sz="2000" dirty="0">
                <a:latin typeface="Arial" panose="020B0604020202020204" pitchFamily="34" charset="0"/>
                <a:ea typeface="ＭＳ ゴシック" panose="020B0609070205080204" pitchFamily="49" charset="-128"/>
                <a:cs typeface="Arial" panose="020B0604020202020204" pitchFamily="34" charset="0"/>
              </a:rPr>
              <a:t>2025</a:t>
            </a:r>
            <a:r>
              <a:rPr lang="ja-JP" altLang="en-US" sz="2000" dirty="0">
                <a:latin typeface="Arial" panose="020B0604020202020204" pitchFamily="34" charset="0"/>
                <a:ea typeface="ＭＳ ゴシック" panose="020B0609070205080204" pitchFamily="49" charset="-128"/>
                <a:cs typeface="Arial" panose="020B0604020202020204" pitchFamily="34" charset="0"/>
              </a:rPr>
              <a:t>年</a:t>
            </a:r>
            <a:r>
              <a:rPr lang="en-US" altLang="ja-JP" sz="2000" dirty="0">
                <a:latin typeface="Arial" panose="020B0604020202020204" pitchFamily="34" charset="0"/>
                <a:ea typeface="ＭＳ ゴシック" panose="020B0609070205080204" pitchFamily="49" charset="-128"/>
                <a:cs typeface="Arial" panose="020B0604020202020204" pitchFamily="34" charset="0"/>
              </a:rPr>
              <a:t>12</a:t>
            </a:r>
            <a:r>
              <a:rPr lang="ja-JP" altLang="en-US" sz="2000" dirty="0">
                <a:latin typeface="Arial" panose="020B0604020202020204" pitchFamily="34" charset="0"/>
                <a:ea typeface="ＭＳ ゴシック" panose="020B0609070205080204" pitchFamily="49" charset="-128"/>
                <a:cs typeface="Arial" panose="020B0604020202020204" pitchFamily="34" charset="0"/>
              </a:rPr>
              <a:t>月</a:t>
            </a:r>
            <a:endParaRPr lang="en-US" altLang="ja-JP" sz="2000" dirty="0">
              <a:latin typeface="Arial" panose="020B0604020202020204" pitchFamily="34" charset="0"/>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1643115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6497D6-D7B4-451C-9C28-CE2961ED28B1}" type="slidenum">
              <a:rPr kumimoji="0" lang="ja-JP" altLang="en-US" sz="20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ja-JP" altLang="en-US" sz="20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テキスト ボックス 2"/>
          <p:cNvSpPr txBox="1"/>
          <p:nvPr/>
        </p:nvSpPr>
        <p:spPr>
          <a:xfrm>
            <a:off x="1190998" y="1365952"/>
            <a:ext cx="9809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③ 検索結果の一覧から、応募する公募の</a:t>
            </a:r>
            <a:r>
              <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応募する</a:t>
            </a:r>
            <a:r>
              <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ボタンをクリックしてください。</a:t>
            </a:r>
            <a:endPar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p:txBody>
      </p:sp>
      <p:pic>
        <p:nvPicPr>
          <p:cNvPr id="4" name="図 3"/>
          <p:cNvPicPr>
            <a:picLocks noChangeAspect="1"/>
          </p:cNvPicPr>
          <p:nvPr/>
        </p:nvPicPr>
        <p:blipFill>
          <a:blip r:embed="rId2"/>
          <a:stretch>
            <a:fillRect/>
          </a:stretch>
        </p:blipFill>
        <p:spPr>
          <a:xfrm>
            <a:off x="2476498" y="1971766"/>
            <a:ext cx="7239000" cy="3086100"/>
          </a:xfrm>
          <a:prstGeom prst="rect">
            <a:avLst/>
          </a:prstGeom>
        </p:spPr>
      </p:pic>
      <p:sp>
        <p:nvSpPr>
          <p:cNvPr id="5" name="テキスト ボックス 4"/>
          <p:cNvSpPr txBox="1"/>
          <p:nvPr/>
        </p:nvSpPr>
        <p:spPr>
          <a:xfrm>
            <a:off x="1957551" y="239657"/>
            <a:ext cx="8276897"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40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2-c. </a:t>
            </a:r>
            <a:r>
              <a:rPr kumimoji="0" lang="ja-JP" altLang="en-US" sz="40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公募の検索</a:t>
            </a:r>
          </a:p>
        </p:txBody>
      </p:sp>
    </p:spTree>
    <p:extLst>
      <p:ext uri="{BB962C8B-B14F-4D97-AF65-F5344CB8AC3E}">
        <p14:creationId xmlns:p14="http://schemas.microsoft.com/office/powerpoint/2010/main" val="550827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E8DE51CF-0463-33CD-18AF-4E2CA1A127E4}"/>
              </a:ext>
            </a:extLst>
          </p:cNvPr>
          <p:cNvPicPr>
            <a:picLocks noChangeAspect="1"/>
          </p:cNvPicPr>
          <p:nvPr/>
        </p:nvPicPr>
        <p:blipFill>
          <a:blip r:embed="rId2"/>
          <a:stretch>
            <a:fillRect/>
          </a:stretch>
        </p:blipFill>
        <p:spPr>
          <a:xfrm>
            <a:off x="360651" y="1402566"/>
            <a:ext cx="5570249" cy="5127543"/>
          </a:xfrm>
          <a:prstGeom prst="rect">
            <a:avLst/>
          </a:prstGeom>
          <a:ln>
            <a:solidFill>
              <a:schemeClr val="tx1"/>
            </a:solidFill>
          </a:ln>
        </p:spPr>
      </p:pic>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6497D6-D7B4-451C-9C28-CE2961ED28B1}" type="slidenum">
              <a:rPr kumimoji="0" lang="ja-JP" altLang="en-US" sz="20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ja-JP" altLang="en-US" sz="20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テキスト ボックス 3"/>
          <p:cNvSpPr txBox="1"/>
          <p:nvPr/>
        </p:nvSpPr>
        <p:spPr>
          <a:xfrm>
            <a:off x="6096000" y="3100505"/>
            <a:ext cx="6306722" cy="135421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① </a:t>
            </a:r>
            <a:r>
              <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研究開発課題名</a:t>
            </a:r>
            <a:r>
              <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を入力する。</a:t>
            </a:r>
            <a:endPar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p>
            <a:pPr marL="0" marR="0" lvl="0" indent="0" algn="just" defTabSz="457200" rtl="0" eaLnBrk="1" fontAlgn="auto" latinLnBrk="0" hangingPunct="1">
              <a:lnSpc>
                <a:spcPct val="100000"/>
              </a:lnSpc>
              <a:spcBef>
                <a:spcPts val="600"/>
              </a:spcBef>
              <a:spcAft>
                <a:spcPts val="0"/>
              </a:spcAft>
              <a:buClrTx/>
              <a:buSzTx/>
              <a:buFontTx/>
              <a:buNone/>
              <a:tabLst/>
              <a:defRPr/>
            </a:pPr>
            <a:endPar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② 各タブを選択して、必要な情報を入力する。</a:t>
            </a:r>
            <a:endPar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p:txBody>
      </p:sp>
      <p:sp>
        <p:nvSpPr>
          <p:cNvPr id="6" name="正方形/長方形 5"/>
          <p:cNvSpPr/>
          <p:nvPr/>
        </p:nvSpPr>
        <p:spPr>
          <a:xfrm>
            <a:off x="464657" y="2436979"/>
            <a:ext cx="4858603" cy="3684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線吹き出し 2 (枠付き) 6"/>
          <p:cNvSpPr/>
          <p:nvPr/>
        </p:nvSpPr>
        <p:spPr>
          <a:xfrm>
            <a:off x="5813898" y="1835854"/>
            <a:ext cx="1028631" cy="559561"/>
          </a:xfrm>
          <a:prstGeom prst="borderCallout2">
            <a:avLst>
              <a:gd name="adj1" fmla="val 18750"/>
              <a:gd name="adj2" fmla="val -2611"/>
              <a:gd name="adj3" fmla="val 18750"/>
              <a:gd name="adj4" fmla="val -16667"/>
              <a:gd name="adj5" fmla="val 112500"/>
              <a:gd name="adj6" fmla="val -4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①入力</a:t>
            </a:r>
          </a:p>
        </p:txBody>
      </p:sp>
      <p:sp>
        <p:nvSpPr>
          <p:cNvPr id="8" name="正方形/長方形 7"/>
          <p:cNvSpPr/>
          <p:nvPr/>
        </p:nvSpPr>
        <p:spPr>
          <a:xfrm>
            <a:off x="370455" y="3275927"/>
            <a:ext cx="2427976" cy="423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線吹き出し 2 (枠付き) 8"/>
          <p:cNvSpPr/>
          <p:nvPr/>
        </p:nvSpPr>
        <p:spPr>
          <a:xfrm>
            <a:off x="3287382" y="3251124"/>
            <a:ext cx="1528430" cy="389959"/>
          </a:xfrm>
          <a:prstGeom prst="borderCallout2">
            <a:avLst>
              <a:gd name="adj1" fmla="val 18750"/>
              <a:gd name="adj2" fmla="val -1459"/>
              <a:gd name="adj3" fmla="val 18750"/>
              <a:gd name="adj4" fmla="val -16667"/>
              <a:gd name="adj5" fmla="val 57955"/>
              <a:gd name="adj6" fmla="val -3291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正方形/長方形 9"/>
          <p:cNvSpPr/>
          <p:nvPr/>
        </p:nvSpPr>
        <p:spPr>
          <a:xfrm>
            <a:off x="3290863" y="3276299"/>
            <a:ext cx="2032397"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②タブを選択</a:t>
            </a:r>
          </a:p>
        </p:txBody>
      </p:sp>
      <p:sp>
        <p:nvSpPr>
          <p:cNvPr id="13" name="テキスト ボックス 12">
            <a:extLst>
              <a:ext uri="{FF2B5EF4-FFF2-40B4-BE49-F238E27FC236}">
                <a16:creationId xmlns:a16="http://schemas.microsoft.com/office/drawing/2014/main" id="{373DB5C5-7CD1-EB88-F724-00325AD62DFF}"/>
              </a:ext>
            </a:extLst>
          </p:cNvPr>
          <p:cNvSpPr txBox="1"/>
          <p:nvPr/>
        </p:nvSpPr>
        <p:spPr>
          <a:xfrm>
            <a:off x="1907148" y="134544"/>
            <a:ext cx="8276897"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40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2-d. </a:t>
            </a:r>
            <a:r>
              <a:rPr kumimoji="0" lang="ja-JP" altLang="en-US" sz="40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応募情報の入力</a:t>
            </a:r>
          </a:p>
        </p:txBody>
      </p:sp>
    </p:spTree>
    <p:extLst>
      <p:ext uri="{BB962C8B-B14F-4D97-AF65-F5344CB8AC3E}">
        <p14:creationId xmlns:p14="http://schemas.microsoft.com/office/powerpoint/2010/main" val="363771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6497D6-D7B4-451C-9C28-CE2961ED28B1}" type="slidenum">
              <a:rPr kumimoji="0" lang="ja-JP" altLang="en-US" sz="20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ja-JP" altLang="en-US" sz="20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p:cNvSpPr txBox="1"/>
          <p:nvPr/>
        </p:nvSpPr>
        <p:spPr>
          <a:xfrm>
            <a:off x="456486" y="724519"/>
            <a:ext cx="9175531" cy="90794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srgbClr val="0070C0"/>
                </a:solidFill>
                <a:effectLst/>
                <a:uLnTx/>
                <a:uFillTx/>
                <a:latin typeface="MS UI Gothic" panose="020B0600070205080204" pitchFamily="50" charset="-128"/>
                <a:ea typeface="MS UI Gothic" panose="020B0600070205080204" pitchFamily="50" charset="-128"/>
                <a:cs typeface="+mn-cs"/>
              </a:rPr>
              <a:t>【</a:t>
            </a:r>
            <a:r>
              <a:rPr kumimoji="0" lang="ja-JP" altLang="en-US" sz="2400" b="0" i="0" u="none" strike="noStrike" kern="1200" cap="none" spc="0" normalizeH="0" baseline="0" noProof="0" dirty="0">
                <a:ln>
                  <a:noFill/>
                </a:ln>
                <a:solidFill>
                  <a:srgbClr val="0070C0"/>
                </a:solidFill>
                <a:effectLst/>
                <a:uLnTx/>
                <a:uFillTx/>
                <a:latin typeface="MS UI Gothic" panose="020B0600070205080204" pitchFamily="50" charset="-128"/>
                <a:ea typeface="MS UI Gothic" panose="020B0600070205080204" pitchFamily="50" charset="-128"/>
                <a:cs typeface="+mn-cs"/>
              </a:rPr>
              <a:t>基本情報</a:t>
            </a:r>
            <a:r>
              <a:rPr kumimoji="0" lang="en-US" altLang="ja-JP" sz="2400" b="0" i="0" u="none" strike="noStrike" kern="1200" cap="none" spc="0" normalizeH="0" baseline="0" noProof="0" dirty="0">
                <a:ln>
                  <a:noFill/>
                </a:ln>
                <a:solidFill>
                  <a:srgbClr val="0070C0"/>
                </a:solidFill>
                <a:effectLst/>
                <a:uLnTx/>
                <a:uFillTx/>
                <a:latin typeface="MS UI Gothic" panose="020B0600070205080204" pitchFamily="50" charset="-128"/>
                <a:ea typeface="MS UI Gothic" panose="020B0600070205080204" pitchFamily="50" charset="-128"/>
                <a:cs typeface="+mn-cs"/>
              </a:rPr>
              <a:t>】</a:t>
            </a:r>
            <a:r>
              <a:rPr kumimoji="0" lang="ja-JP" altLang="en-US" sz="2400" b="0" i="0" u="none" strike="noStrike" kern="1200" cap="none" spc="0" normalizeH="0" baseline="0" noProof="0" dirty="0">
                <a:ln>
                  <a:noFill/>
                </a:ln>
                <a:solidFill>
                  <a:srgbClr val="0070C0"/>
                </a:solidFill>
                <a:effectLst/>
                <a:uLnTx/>
                <a:uFillTx/>
                <a:latin typeface="MS UI Gothic" panose="020B0600070205080204" pitchFamily="50" charset="-128"/>
                <a:ea typeface="MS UI Gothic" panose="020B0600070205080204" pitchFamily="50" charset="-128"/>
                <a:cs typeface="+mn-cs"/>
              </a:rPr>
              <a:t>タブ</a:t>
            </a: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　</a:t>
            </a:r>
            <a:endPar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①研究期間や研究目的等、応募の基本情報を入力する。</a:t>
            </a:r>
            <a:endPar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p:txBody>
      </p:sp>
      <p:pic>
        <p:nvPicPr>
          <p:cNvPr id="15" name="図 14"/>
          <p:cNvPicPr>
            <a:picLocks noChangeAspect="1"/>
          </p:cNvPicPr>
          <p:nvPr/>
        </p:nvPicPr>
        <p:blipFill>
          <a:blip r:embed="rId3"/>
          <a:stretch>
            <a:fillRect/>
          </a:stretch>
        </p:blipFill>
        <p:spPr>
          <a:xfrm>
            <a:off x="604222" y="1686171"/>
            <a:ext cx="4966260" cy="5035304"/>
          </a:xfrm>
          <a:prstGeom prst="rect">
            <a:avLst/>
          </a:prstGeom>
          <a:ln>
            <a:solidFill>
              <a:schemeClr val="tx1"/>
            </a:solidFill>
          </a:ln>
        </p:spPr>
      </p:pic>
      <p:sp>
        <p:nvSpPr>
          <p:cNvPr id="16" name="正方形/長方形 15"/>
          <p:cNvSpPr/>
          <p:nvPr/>
        </p:nvSpPr>
        <p:spPr>
          <a:xfrm>
            <a:off x="604223" y="3086547"/>
            <a:ext cx="762748" cy="3821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604222" y="3468688"/>
            <a:ext cx="4858603" cy="29990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線吹き出し 2 (枠付き) 17"/>
          <p:cNvSpPr/>
          <p:nvPr/>
        </p:nvSpPr>
        <p:spPr>
          <a:xfrm>
            <a:off x="5565293" y="2833441"/>
            <a:ext cx="1324796" cy="559561"/>
          </a:xfrm>
          <a:prstGeom prst="borderCallout2">
            <a:avLst>
              <a:gd name="adj1" fmla="val 18750"/>
              <a:gd name="adj2" fmla="val -519"/>
              <a:gd name="adj3" fmla="val 18750"/>
              <a:gd name="adj4" fmla="val -16667"/>
              <a:gd name="adj5" fmla="val 112500"/>
              <a:gd name="adj6" fmla="val -4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①入力</a:t>
            </a:r>
          </a:p>
        </p:txBody>
      </p:sp>
      <p:sp>
        <p:nvSpPr>
          <p:cNvPr id="20" name="テキスト ボックス 19"/>
          <p:cNvSpPr txBox="1"/>
          <p:nvPr/>
        </p:nvSpPr>
        <p:spPr>
          <a:xfrm>
            <a:off x="1907148" y="134544"/>
            <a:ext cx="8276897"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40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2-d. </a:t>
            </a:r>
            <a:r>
              <a:rPr kumimoji="0" lang="ja-JP" altLang="en-US" sz="40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応募情報の入力</a:t>
            </a:r>
          </a:p>
        </p:txBody>
      </p:sp>
      <p:sp>
        <p:nvSpPr>
          <p:cNvPr id="2" name="テキスト ボックス 1"/>
          <p:cNvSpPr txBox="1"/>
          <p:nvPr/>
        </p:nvSpPr>
        <p:spPr>
          <a:xfrm>
            <a:off x="2573998" y="2434732"/>
            <a:ext cx="2261062" cy="18466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シーズ</a:t>
            </a:r>
            <a:r>
              <a:rPr kumimoji="0" lang="en-US" altLang="ja-JP"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t>
            </a:r>
            <a:endParaRPr kumimoji="0"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77848C54-2D3D-A9A0-2E76-AD39869A26C4}"/>
              </a:ext>
            </a:extLst>
          </p:cNvPr>
          <p:cNvSpPr txBox="1"/>
          <p:nvPr/>
        </p:nvSpPr>
        <p:spPr>
          <a:xfrm>
            <a:off x="6596691" y="3629361"/>
            <a:ext cx="5190275" cy="2677656"/>
          </a:xfrm>
          <a:prstGeom prst="rect">
            <a:avLst/>
          </a:prstGeom>
          <a:noFill/>
        </p:spPr>
        <p:txBody>
          <a:bodyPr wrap="square" rtlCol="0">
            <a:spAutoFit/>
          </a:bodyPr>
          <a:lstStyle/>
          <a:p>
            <a:r>
              <a:rPr lang="ja-JP" altLang="en-US" sz="2400" b="1" dirty="0">
                <a:solidFill>
                  <a:srgbClr val="FF0000"/>
                </a:solidFill>
                <a:latin typeface="MS UI Gothic" panose="020B0600070205080204" pitchFamily="50" charset="-128"/>
                <a:ea typeface="MS UI Gothic" panose="020B0600070205080204" pitchFamily="50" charset="-128"/>
              </a:rPr>
              <a:t>＊研究目的</a:t>
            </a:r>
            <a:endParaRPr lang="en-US" altLang="ja-JP" sz="2400" b="1" dirty="0">
              <a:solidFill>
                <a:srgbClr val="FF0000"/>
              </a:solidFill>
              <a:latin typeface="MS UI Gothic" panose="020B0600070205080204" pitchFamily="50" charset="-128"/>
              <a:ea typeface="MS UI Gothic" panose="020B0600070205080204" pitchFamily="50" charset="-128"/>
            </a:endParaRPr>
          </a:p>
          <a:p>
            <a:r>
              <a:rPr lang="ja-JP" altLang="ja-JP" sz="2400" dirty="0">
                <a:effectLst/>
                <a:latin typeface="MS UI Gothic" panose="020B0600070205080204" pitchFamily="50" charset="-128"/>
                <a:ea typeface="MS UI Gothic" panose="020B0600070205080204" pitchFamily="50" charset="-128"/>
                <a:cs typeface="ＭＳ Ｐゴシック" panose="020B0600070205080204" pitchFamily="50" charset="-128"/>
              </a:rPr>
              <a:t>「（様式１）研究開発提案書のとおり」と</a:t>
            </a:r>
            <a:endParaRPr lang="en-US" altLang="ja-JP" sz="2400" dirty="0">
              <a:effectLst/>
              <a:latin typeface="MS UI Gothic" panose="020B0600070205080204" pitchFamily="50" charset="-128"/>
              <a:ea typeface="MS UI Gothic" panose="020B0600070205080204" pitchFamily="50" charset="-128"/>
              <a:cs typeface="ＭＳ Ｐゴシック" panose="020B0600070205080204" pitchFamily="50" charset="-128"/>
            </a:endParaRPr>
          </a:p>
          <a:p>
            <a:r>
              <a:rPr lang="ja-JP" altLang="ja-JP" sz="2400" dirty="0">
                <a:effectLst/>
                <a:latin typeface="MS UI Gothic" panose="020B0600070205080204" pitchFamily="50" charset="-128"/>
                <a:ea typeface="MS UI Gothic" panose="020B0600070205080204" pitchFamily="50" charset="-128"/>
                <a:cs typeface="ＭＳ Ｐゴシック" panose="020B0600070205080204" pitchFamily="50" charset="-128"/>
              </a:rPr>
              <a:t>入力してください</a:t>
            </a:r>
            <a:r>
              <a:rPr lang="ja-JP" altLang="en-US" sz="2400" dirty="0">
                <a:effectLst/>
                <a:latin typeface="MS UI Gothic" panose="020B0600070205080204" pitchFamily="50" charset="-128"/>
                <a:ea typeface="MS UI Gothic" panose="020B0600070205080204" pitchFamily="50" charset="-128"/>
                <a:cs typeface="ＭＳ Ｐゴシック" panose="020B0600070205080204" pitchFamily="50" charset="-128"/>
              </a:rPr>
              <a:t>。</a:t>
            </a:r>
            <a:endParaRPr lang="en-US" altLang="ja-JP" sz="2400" dirty="0">
              <a:effectLst/>
              <a:latin typeface="MS UI Gothic" panose="020B0600070205080204" pitchFamily="50" charset="-128"/>
              <a:ea typeface="MS UI Gothic" panose="020B0600070205080204" pitchFamily="50" charset="-128"/>
              <a:cs typeface="ＭＳ Ｐゴシック" panose="020B0600070205080204" pitchFamily="50" charset="-128"/>
            </a:endParaRPr>
          </a:p>
          <a:p>
            <a:endParaRPr lang="en-US" altLang="ja-JP" sz="2400" dirty="0">
              <a:effectLst/>
              <a:latin typeface="MS UI Gothic" panose="020B0600070205080204" pitchFamily="50" charset="-128"/>
              <a:ea typeface="MS UI Gothic" panose="020B0600070205080204" pitchFamily="50" charset="-128"/>
              <a:cs typeface="ＭＳ Ｐゴシック" panose="020B0600070205080204" pitchFamily="50" charset="-128"/>
            </a:endParaRPr>
          </a:p>
          <a:p>
            <a:r>
              <a:rPr lang="ja-JP" altLang="en-US" sz="2400" b="1" dirty="0">
                <a:solidFill>
                  <a:srgbClr val="FF0000"/>
                </a:solidFill>
                <a:latin typeface="MS UI Gothic" panose="020B0600070205080204" pitchFamily="50" charset="-128"/>
                <a:ea typeface="MS UI Gothic" panose="020B0600070205080204" pitchFamily="50" charset="-128"/>
              </a:rPr>
              <a:t>＊研究概要</a:t>
            </a:r>
            <a:endParaRPr lang="en-US" altLang="ja-JP" sz="2400" b="1" dirty="0">
              <a:solidFill>
                <a:srgbClr val="FF0000"/>
              </a:solidFill>
              <a:latin typeface="MS UI Gothic" panose="020B0600070205080204" pitchFamily="50" charset="-128"/>
              <a:ea typeface="MS UI Gothic" panose="020B0600070205080204" pitchFamily="50" charset="-128"/>
            </a:endParaRPr>
          </a:p>
          <a:p>
            <a:r>
              <a:rPr lang="ja-JP" altLang="ja-JP" sz="2400" dirty="0">
                <a:effectLst/>
                <a:latin typeface="MS UI Gothic" panose="020B0600070205080204" pitchFamily="50" charset="-128"/>
                <a:ea typeface="MS UI Gothic" panose="020B0600070205080204" pitchFamily="50" charset="-128"/>
                <a:cs typeface="ＭＳ Ｐゴシック" panose="020B0600070205080204" pitchFamily="50" charset="-128"/>
              </a:rPr>
              <a:t>「（様式１）研究開発提案書のとおり」と</a:t>
            </a:r>
            <a:endParaRPr lang="en-US" altLang="ja-JP" sz="2400" dirty="0">
              <a:effectLst/>
              <a:latin typeface="MS UI Gothic" panose="020B0600070205080204" pitchFamily="50" charset="-128"/>
              <a:ea typeface="MS UI Gothic" panose="020B0600070205080204" pitchFamily="50" charset="-128"/>
              <a:cs typeface="ＭＳ Ｐゴシック" panose="020B0600070205080204" pitchFamily="50" charset="-128"/>
            </a:endParaRPr>
          </a:p>
          <a:p>
            <a:r>
              <a:rPr lang="ja-JP" altLang="ja-JP" sz="2400" dirty="0">
                <a:effectLst/>
                <a:latin typeface="MS UI Gothic" panose="020B0600070205080204" pitchFamily="50" charset="-128"/>
                <a:ea typeface="MS UI Gothic" panose="020B0600070205080204" pitchFamily="50" charset="-128"/>
                <a:cs typeface="ＭＳ Ｐゴシック" panose="020B0600070205080204" pitchFamily="50" charset="-128"/>
              </a:rPr>
              <a:t>入力してください。</a:t>
            </a:r>
            <a:endParaRPr lang="ja-JP" altLang="en-US" sz="2400" b="1"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161560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C4F2628-A77A-B384-E156-4609C637A91D}"/>
              </a:ext>
            </a:extLst>
          </p:cNvPr>
          <p:cNvSpPr>
            <a:spLocks noGrp="1"/>
          </p:cNvSpPr>
          <p:nvPr>
            <p:ph type="sldNum" sz="quarter" idx="12"/>
          </p:nvPr>
        </p:nvSpPr>
        <p:spPr/>
        <p:txBody>
          <a:bodyPr/>
          <a:lstStyle/>
          <a:p>
            <a:fld id="{2C6497D6-D7B4-451C-9C28-CE2961ED28B1}" type="slidenum">
              <a:rPr kumimoji="1" lang="ja-JP" altLang="en-US" sz="2000" smtClean="0"/>
              <a:t>13</a:t>
            </a:fld>
            <a:endParaRPr kumimoji="1" lang="ja-JP" altLang="en-US" sz="2000" dirty="0"/>
          </a:p>
        </p:txBody>
      </p:sp>
      <p:pic>
        <p:nvPicPr>
          <p:cNvPr id="4" name="図 3">
            <a:extLst>
              <a:ext uri="{FF2B5EF4-FFF2-40B4-BE49-F238E27FC236}">
                <a16:creationId xmlns:a16="http://schemas.microsoft.com/office/drawing/2014/main" id="{20687694-5D78-68D0-8EAB-E6657E5E4533}"/>
              </a:ext>
            </a:extLst>
          </p:cNvPr>
          <p:cNvPicPr>
            <a:picLocks noChangeAspect="1"/>
          </p:cNvPicPr>
          <p:nvPr/>
        </p:nvPicPr>
        <p:blipFill>
          <a:blip r:embed="rId2"/>
          <a:stretch>
            <a:fillRect/>
          </a:stretch>
        </p:blipFill>
        <p:spPr>
          <a:xfrm>
            <a:off x="1456677" y="2043652"/>
            <a:ext cx="9278645" cy="3858163"/>
          </a:xfrm>
          <a:prstGeom prst="rect">
            <a:avLst/>
          </a:prstGeom>
          <a:ln>
            <a:solidFill>
              <a:schemeClr val="tx1"/>
            </a:solidFill>
          </a:ln>
        </p:spPr>
      </p:pic>
      <p:sp>
        <p:nvSpPr>
          <p:cNvPr id="5" name="テキスト ボックス 4">
            <a:extLst>
              <a:ext uri="{FF2B5EF4-FFF2-40B4-BE49-F238E27FC236}">
                <a16:creationId xmlns:a16="http://schemas.microsoft.com/office/drawing/2014/main" id="{DBA448E7-D6A6-A501-2B92-0200564AA8F1}"/>
              </a:ext>
            </a:extLst>
          </p:cNvPr>
          <p:cNvSpPr txBox="1"/>
          <p:nvPr/>
        </p:nvSpPr>
        <p:spPr>
          <a:xfrm>
            <a:off x="895205" y="589986"/>
            <a:ext cx="10592656" cy="1277273"/>
          </a:xfrm>
          <a:prstGeom prst="rect">
            <a:avLst/>
          </a:prstGeom>
          <a:noFill/>
        </p:spPr>
        <p:txBody>
          <a:bodyPr wrap="square" rtlCol="0">
            <a:spAutoFit/>
          </a:bodyPr>
          <a:lstStyle/>
          <a:p>
            <a:pPr algn="just">
              <a:spcBef>
                <a:spcPts val="600"/>
              </a:spcBef>
            </a:pPr>
            <a:r>
              <a:rPr lang="en-US" altLang="ja-JP" sz="2400" dirty="0">
                <a:solidFill>
                  <a:srgbClr val="0070C0"/>
                </a:solidFill>
                <a:latin typeface="MS UI Gothic" panose="020B0600070205080204" pitchFamily="50" charset="-128"/>
                <a:ea typeface="MS UI Gothic" panose="020B0600070205080204" pitchFamily="50" charset="-128"/>
              </a:rPr>
              <a:t>【</a:t>
            </a:r>
            <a:r>
              <a:rPr lang="ja-JP" altLang="en-US" sz="2400" dirty="0">
                <a:solidFill>
                  <a:srgbClr val="0070C0"/>
                </a:solidFill>
                <a:latin typeface="MS UI Gothic" panose="020B0600070205080204" pitchFamily="50" charset="-128"/>
                <a:ea typeface="MS UI Gothic" panose="020B0600070205080204" pitchFamily="50" charset="-128"/>
              </a:rPr>
              <a:t>基本情報</a:t>
            </a:r>
            <a:r>
              <a:rPr lang="en-US" altLang="ja-JP" sz="2400" dirty="0">
                <a:solidFill>
                  <a:srgbClr val="0070C0"/>
                </a:solidFill>
                <a:latin typeface="MS UI Gothic" panose="020B0600070205080204" pitchFamily="50" charset="-128"/>
                <a:ea typeface="MS UI Gothic" panose="020B0600070205080204" pitchFamily="50" charset="-128"/>
              </a:rPr>
              <a:t>】</a:t>
            </a:r>
            <a:r>
              <a:rPr lang="ja-JP" altLang="en-US" sz="2400" dirty="0">
                <a:solidFill>
                  <a:srgbClr val="0070C0"/>
                </a:solidFill>
                <a:latin typeface="MS UI Gothic" panose="020B0600070205080204" pitchFamily="50" charset="-128"/>
                <a:ea typeface="MS UI Gothic" panose="020B0600070205080204" pitchFamily="50" charset="-128"/>
              </a:rPr>
              <a:t>タブ</a:t>
            </a:r>
            <a:r>
              <a:rPr lang="ja-JP" altLang="en-US" sz="2400" dirty="0">
                <a:latin typeface="MS UI Gothic" panose="020B0600070205080204" pitchFamily="50" charset="-128"/>
                <a:ea typeface="MS UI Gothic" panose="020B0600070205080204" pitchFamily="50" charset="-128"/>
              </a:rPr>
              <a:t>　</a:t>
            </a:r>
            <a:endParaRPr lang="en-US" altLang="ja-JP" sz="2400" dirty="0">
              <a:latin typeface="MS UI Gothic" panose="020B0600070205080204" pitchFamily="50" charset="-128"/>
              <a:ea typeface="MS UI Gothic" panose="020B0600070205080204" pitchFamily="50" charset="-128"/>
            </a:endParaRPr>
          </a:p>
          <a:p>
            <a:pPr algn="just">
              <a:spcBef>
                <a:spcPts val="600"/>
              </a:spcBef>
            </a:pPr>
            <a:r>
              <a:rPr lang="ja-JP" altLang="en-US" sz="2400" dirty="0">
                <a:latin typeface="MS UI Gothic" panose="020B0600070205080204" pitchFamily="50" charset="-128"/>
                <a:ea typeface="MS UI Gothic" panose="020B0600070205080204" pitchFamily="50" charset="-128"/>
              </a:rPr>
              <a:t>「安全保障貿易管理」について、リスト規制対象貨物の輸出又は技術の提供の予定の有無を選択する。</a:t>
            </a:r>
            <a:endParaRPr lang="en-US" altLang="ja-JP" sz="2400" dirty="0">
              <a:latin typeface="MS UI Gothic" panose="020B0600070205080204" pitchFamily="50" charset="-128"/>
              <a:ea typeface="MS UI Gothic" panose="020B0600070205080204" pitchFamily="50" charset="-128"/>
            </a:endParaRPr>
          </a:p>
        </p:txBody>
      </p:sp>
      <p:sp>
        <p:nvSpPr>
          <p:cNvPr id="6" name="角丸四角形 29">
            <a:extLst>
              <a:ext uri="{FF2B5EF4-FFF2-40B4-BE49-F238E27FC236}">
                <a16:creationId xmlns:a16="http://schemas.microsoft.com/office/drawing/2014/main" id="{01EB64EF-CA71-F9D6-5A16-69CD6D8C8591}"/>
              </a:ext>
            </a:extLst>
          </p:cNvPr>
          <p:cNvSpPr/>
          <p:nvPr/>
        </p:nvSpPr>
        <p:spPr>
          <a:xfrm>
            <a:off x="6096000" y="5385466"/>
            <a:ext cx="1701892" cy="4428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線吹き出し 2 (枠付き) 20">
            <a:extLst>
              <a:ext uri="{FF2B5EF4-FFF2-40B4-BE49-F238E27FC236}">
                <a16:creationId xmlns:a16="http://schemas.microsoft.com/office/drawing/2014/main" id="{E92CC651-0683-2151-97DC-96A67502E857}"/>
              </a:ext>
            </a:extLst>
          </p:cNvPr>
          <p:cNvSpPr/>
          <p:nvPr/>
        </p:nvSpPr>
        <p:spPr>
          <a:xfrm>
            <a:off x="8226690" y="6100269"/>
            <a:ext cx="992286" cy="527889"/>
          </a:xfrm>
          <a:prstGeom prst="borderCallout2">
            <a:avLst>
              <a:gd name="adj1" fmla="val 18750"/>
              <a:gd name="adj2" fmla="val -519"/>
              <a:gd name="adj3" fmla="val 31787"/>
              <a:gd name="adj4" fmla="val -28557"/>
              <a:gd name="adj5" fmla="val -51405"/>
              <a:gd name="adj6" fmla="val -52613"/>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①選択</a:t>
            </a:r>
          </a:p>
        </p:txBody>
      </p:sp>
      <p:sp>
        <p:nvSpPr>
          <p:cNvPr id="8" name="テキスト ボックス 7">
            <a:extLst>
              <a:ext uri="{FF2B5EF4-FFF2-40B4-BE49-F238E27FC236}">
                <a16:creationId xmlns:a16="http://schemas.microsoft.com/office/drawing/2014/main" id="{7C793DD2-19C0-FA2E-8A26-12F05A6354A4}"/>
              </a:ext>
            </a:extLst>
          </p:cNvPr>
          <p:cNvSpPr txBox="1"/>
          <p:nvPr/>
        </p:nvSpPr>
        <p:spPr>
          <a:xfrm>
            <a:off x="1907148" y="134544"/>
            <a:ext cx="8276897" cy="707886"/>
          </a:xfrm>
          <a:prstGeom prst="rect">
            <a:avLst/>
          </a:prstGeom>
          <a:noFill/>
        </p:spPr>
        <p:txBody>
          <a:bodyPr wrap="square" rtlCol="0">
            <a:spAutoFit/>
          </a:bodyPr>
          <a:lstStyle/>
          <a:p>
            <a:pPr algn="ctr">
              <a:spcBef>
                <a:spcPts val="600"/>
              </a:spcBef>
            </a:pPr>
            <a:r>
              <a:rPr kumimoji="1" lang="en-US" altLang="ja-JP" sz="4000" dirty="0">
                <a:latin typeface="MS UI Gothic" panose="020B0600070205080204" pitchFamily="50" charset="-128"/>
                <a:ea typeface="MS UI Gothic" panose="020B0600070205080204" pitchFamily="50" charset="-128"/>
              </a:rPr>
              <a:t>2-d. </a:t>
            </a:r>
            <a:r>
              <a:rPr lang="ja-JP" altLang="en-US" sz="4000" dirty="0">
                <a:latin typeface="MS UI Gothic" panose="020B0600070205080204" pitchFamily="50" charset="-128"/>
                <a:ea typeface="MS UI Gothic" panose="020B0600070205080204" pitchFamily="50" charset="-128"/>
              </a:rPr>
              <a:t>応募情報の入力</a:t>
            </a:r>
            <a:endParaRPr kumimoji="1" lang="ja-JP" altLang="en-US" sz="40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63823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C02A543F-3CBF-1B42-8E61-C2B8FE8B1763}"/>
              </a:ext>
            </a:extLst>
          </p:cNvPr>
          <p:cNvSpPr/>
          <p:nvPr/>
        </p:nvSpPr>
        <p:spPr>
          <a:xfrm>
            <a:off x="188213" y="1091719"/>
            <a:ext cx="3420608" cy="56297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6C8D84D8-8D64-7272-E459-20E8DD98FBF2}"/>
              </a:ext>
            </a:extLst>
          </p:cNvPr>
          <p:cNvSpPr>
            <a:spLocks noGrp="1"/>
          </p:cNvSpPr>
          <p:nvPr>
            <p:ph type="sldNum" sz="quarter" idx="12"/>
          </p:nvPr>
        </p:nvSpPr>
        <p:spPr/>
        <p:txBody>
          <a:bodyPr/>
          <a:lstStyle/>
          <a:p>
            <a:fld id="{2C6497D6-D7B4-451C-9C28-CE2961ED28B1}" type="slidenum">
              <a:rPr kumimoji="1" lang="ja-JP" altLang="en-US" sz="2000" smtClean="0"/>
              <a:t>14</a:t>
            </a:fld>
            <a:endParaRPr kumimoji="1" lang="ja-JP" altLang="en-US" sz="2000"/>
          </a:p>
        </p:txBody>
      </p:sp>
      <p:sp>
        <p:nvSpPr>
          <p:cNvPr id="13" name="テキスト ボックス 12">
            <a:extLst>
              <a:ext uri="{FF2B5EF4-FFF2-40B4-BE49-F238E27FC236}">
                <a16:creationId xmlns:a16="http://schemas.microsoft.com/office/drawing/2014/main" id="{0961E2FF-2466-12BC-41E3-1A151C618929}"/>
              </a:ext>
            </a:extLst>
          </p:cNvPr>
          <p:cNvSpPr txBox="1"/>
          <p:nvPr/>
        </p:nvSpPr>
        <p:spPr>
          <a:xfrm>
            <a:off x="1907148" y="106834"/>
            <a:ext cx="8276897" cy="707886"/>
          </a:xfrm>
          <a:prstGeom prst="rect">
            <a:avLst/>
          </a:prstGeom>
          <a:noFill/>
        </p:spPr>
        <p:txBody>
          <a:bodyPr wrap="square" rtlCol="0">
            <a:spAutoFit/>
          </a:bodyPr>
          <a:lstStyle/>
          <a:p>
            <a:pPr algn="ctr">
              <a:spcBef>
                <a:spcPts val="600"/>
              </a:spcBef>
            </a:pPr>
            <a:r>
              <a:rPr lang="en-US" altLang="ja-JP" sz="4000" dirty="0">
                <a:latin typeface="MS UI Gothic" panose="020B0600070205080204" pitchFamily="50" charset="-128"/>
                <a:ea typeface="MS UI Gothic" panose="020B0600070205080204" pitchFamily="50" charset="-128"/>
              </a:rPr>
              <a:t>2-d. </a:t>
            </a:r>
            <a:r>
              <a:rPr lang="ja-JP" altLang="en-US" sz="4000" dirty="0">
                <a:latin typeface="MS UI Gothic" panose="020B0600070205080204" pitchFamily="50" charset="-128"/>
                <a:ea typeface="MS UI Gothic" panose="020B0600070205080204" pitchFamily="50" charset="-128"/>
              </a:rPr>
              <a:t>応募情報の入力</a:t>
            </a:r>
          </a:p>
        </p:txBody>
      </p:sp>
      <p:sp>
        <p:nvSpPr>
          <p:cNvPr id="14" name="テキスト ボックス 13">
            <a:extLst>
              <a:ext uri="{FF2B5EF4-FFF2-40B4-BE49-F238E27FC236}">
                <a16:creationId xmlns:a16="http://schemas.microsoft.com/office/drawing/2014/main" id="{83652349-5B49-D0F1-52A7-DDA8642D4ED1}"/>
              </a:ext>
            </a:extLst>
          </p:cNvPr>
          <p:cNvSpPr txBox="1"/>
          <p:nvPr/>
        </p:nvSpPr>
        <p:spPr>
          <a:xfrm>
            <a:off x="672012" y="630054"/>
            <a:ext cx="3715054" cy="461665"/>
          </a:xfrm>
          <a:prstGeom prst="rect">
            <a:avLst/>
          </a:prstGeom>
          <a:noFill/>
        </p:spPr>
        <p:txBody>
          <a:bodyPr wrap="square" rtlCol="0">
            <a:spAutoFit/>
          </a:bodyPr>
          <a:lstStyle/>
          <a:p>
            <a:pPr>
              <a:spcBef>
                <a:spcPts val="600"/>
              </a:spcBef>
            </a:pPr>
            <a:r>
              <a:rPr lang="en-US" altLang="ja-JP" sz="2400" dirty="0">
                <a:solidFill>
                  <a:srgbClr val="0070C0"/>
                </a:solidFill>
                <a:latin typeface="MS UI Gothic" panose="020B0600070205080204" pitchFamily="50" charset="-128"/>
                <a:ea typeface="MS UI Gothic" panose="020B0600070205080204" pitchFamily="50" charset="-128"/>
              </a:rPr>
              <a:t>【</a:t>
            </a:r>
            <a:r>
              <a:rPr lang="ja-JP" altLang="en-US" sz="2400" dirty="0">
                <a:solidFill>
                  <a:srgbClr val="0070C0"/>
                </a:solidFill>
                <a:latin typeface="MS UI Gothic" panose="020B0600070205080204" pitchFamily="50" charset="-128"/>
                <a:ea typeface="MS UI Gothic" panose="020B0600070205080204" pitchFamily="50" charset="-128"/>
              </a:rPr>
              <a:t>研究経費・研究組織</a:t>
            </a:r>
            <a:r>
              <a:rPr lang="en-US" altLang="ja-JP" sz="2400" dirty="0">
                <a:solidFill>
                  <a:srgbClr val="0070C0"/>
                </a:solidFill>
                <a:latin typeface="MS UI Gothic" panose="020B0600070205080204" pitchFamily="50" charset="-128"/>
                <a:ea typeface="MS UI Gothic" panose="020B0600070205080204" pitchFamily="50" charset="-128"/>
              </a:rPr>
              <a:t>】</a:t>
            </a:r>
            <a:r>
              <a:rPr lang="ja-JP" altLang="en-US" sz="2400" dirty="0">
                <a:solidFill>
                  <a:srgbClr val="0070C0"/>
                </a:solidFill>
                <a:latin typeface="MS UI Gothic" panose="020B0600070205080204" pitchFamily="50" charset="-128"/>
                <a:ea typeface="MS UI Gothic" panose="020B0600070205080204" pitchFamily="50" charset="-128"/>
              </a:rPr>
              <a:t>タブ　</a:t>
            </a:r>
            <a:endParaRPr lang="en-US" altLang="ja-JP" sz="2400" dirty="0">
              <a:solidFill>
                <a:srgbClr val="0070C0"/>
              </a:solidFill>
              <a:latin typeface="MS UI Gothic" panose="020B0600070205080204" pitchFamily="50" charset="-128"/>
              <a:ea typeface="MS UI Gothic" panose="020B0600070205080204" pitchFamily="50" charset="-128"/>
            </a:endParaRPr>
          </a:p>
        </p:txBody>
      </p:sp>
      <p:grpSp>
        <p:nvGrpSpPr>
          <p:cNvPr id="27" name="グループ化 26">
            <a:extLst>
              <a:ext uri="{FF2B5EF4-FFF2-40B4-BE49-F238E27FC236}">
                <a16:creationId xmlns:a16="http://schemas.microsoft.com/office/drawing/2014/main" id="{56F5C10D-4E7B-6879-6C83-3DEC91DE73CF}"/>
              </a:ext>
            </a:extLst>
          </p:cNvPr>
          <p:cNvGrpSpPr/>
          <p:nvPr/>
        </p:nvGrpSpPr>
        <p:grpSpPr>
          <a:xfrm>
            <a:off x="329301" y="1131785"/>
            <a:ext cx="3223870" cy="5515211"/>
            <a:chOff x="329301" y="1131785"/>
            <a:chExt cx="3223870" cy="5515211"/>
          </a:xfrm>
        </p:grpSpPr>
        <p:pic>
          <p:nvPicPr>
            <p:cNvPr id="8" name="図 7">
              <a:extLst>
                <a:ext uri="{FF2B5EF4-FFF2-40B4-BE49-F238E27FC236}">
                  <a16:creationId xmlns:a16="http://schemas.microsoft.com/office/drawing/2014/main" id="{B4B92F88-9E23-329A-1CE0-F712D08132D4}"/>
                </a:ext>
              </a:extLst>
            </p:cNvPr>
            <p:cNvPicPr>
              <a:picLocks noChangeAspect="1"/>
            </p:cNvPicPr>
            <p:nvPr/>
          </p:nvPicPr>
          <p:blipFill>
            <a:blip r:embed="rId2"/>
            <a:stretch>
              <a:fillRect/>
            </a:stretch>
          </p:blipFill>
          <p:spPr>
            <a:xfrm>
              <a:off x="329301" y="1131785"/>
              <a:ext cx="3223870" cy="2804212"/>
            </a:xfrm>
            <a:prstGeom prst="rect">
              <a:avLst/>
            </a:prstGeom>
          </p:spPr>
        </p:pic>
        <p:pic>
          <p:nvPicPr>
            <p:cNvPr id="10" name="図 9">
              <a:extLst>
                <a:ext uri="{FF2B5EF4-FFF2-40B4-BE49-F238E27FC236}">
                  <a16:creationId xmlns:a16="http://schemas.microsoft.com/office/drawing/2014/main" id="{FD28748E-644F-C2A9-1F09-C0CCD48D9A23}"/>
                </a:ext>
              </a:extLst>
            </p:cNvPr>
            <p:cNvPicPr>
              <a:picLocks noChangeAspect="1"/>
            </p:cNvPicPr>
            <p:nvPr/>
          </p:nvPicPr>
          <p:blipFill>
            <a:blip r:embed="rId3"/>
            <a:stretch>
              <a:fillRect/>
            </a:stretch>
          </p:blipFill>
          <p:spPr>
            <a:xfrm>
              <a:off x="337251" y="3698133"/>
              <a:ext cx="3206115" cy="2296097"/>
            </a:xfrm>
            <a:prstGeom prst="rect">
              <a:avLst/>
            </a:prstGeom>
          </p:spPr>
        </p:pic>
        <p:pic>
          <p:nvPicPr>
            <p:cNvPr id="16" name="図 15">
              <a:extLst>
                <a:ext uri="{FF2B5EF4-FFF2-40B4-BE49-F238E27FC236}">
                  <a16:creationId xmlns:a16="http://schemas.microsoft.com/office/drawing/2014/main" id="{B8D6F170-DAA5-80C6-10E9-5CA915990241}"/>
                </a:ext>
              </a:extLst>
            </p:cNvPr>
            <p:cNvPicPr>
              <a:picLocks noChangeAspect="1"/>
            </p:cNvPicPr>
            <p:nvPr/>
          </p:nvPicPr>
          <p:blipFill>
            <a:blip r:embed="rId4"/>
            <a:stretch>
              <a:fillRect/>
            </a:stretch>
          </p:blipFill>
          <p:spPr>
            <a:xfrm>
              <a:off x="339106" y="5981761"/>
              <a:ext cx="3206114" cy="665235"/>
            </a:xfrm>
            <a:prstGeom prst="rect">
              <a:avLst/>
            </a:prstGeom>
          </p:spPr>
        </p:pic>
      </p:grpSp>
      <p:sp>
        <p:nvSpPr>
          <p:cNvPr id="17" name="テキスト ボックス 16">
            <a:extLst>
              <a:ext uri="{FF2B5EF4-FFF2-40B4-BE49-F238E27FC236}">
                <a16:creationId xmlns:a16="http://schemas.microsoft.com/office/drawing/2014/main" id="{395EE272-14FF-F8F2-9092-C2E153242035}"/>
              </a:ext>
            </a:extLst>
          </p:cNvPr>
          <p:cNvSpPr txBox="1"/>
          <p:nvPr/>
        </p:nvSpPr>
        <p:spPr>
          <a:xfrm>
            <a:off x="5333276" y="1209247"/>
            <a:ext cx="6697762" cy="2693045"/>
          </a:xfrm>
          <a:prstGeom prst="rect">
            <a:avLst/>
          </a:prstGeom>
          <a:noFill/>
        </p:spPr>
        <p:txBody>
          <a:bodyPr wrap="square" rtlCol="0">
            <a:spAutoFit/>
          </a:bodyPr>
          <a:lstStyle/>
          <a:p>
            <a:pPr algn="just">
              <a:spcBef>
                <a:spcPts val="600"/>
              </a:spcBef>
            </a:pPr>
            <a:r>
              <a:rPr lang="ja-JP" altLang="en-US" sz="2400" dirty="0">
                <a:latin typeface="MS UI Gothic" panose="020B0600070205080204" pitchFamily="50" charset="-128"/>
                <a:ea typeface="MS UI Gothic" panose="020B0600070205080204" pitchFamily="50" charset="-128"/>
              </a:rPr>
              <a:t>①年度別経費と研究に参加するメンバーの情報を </a:t>
            </a:r>
            <a:endParaRPr lang="en-US" altLang="ja-JP" sz="2400" dirty="0">
              <a:latin typeface="MS UI Gothic" panose="020B0600070205080204" pitchFamily="50" charset="-128"/>
              <a:ea typeface="MS UI Gothic" panose="020B0600070205080204" pitchFamily="50" charset="-128"/>
            </a:endParaRPr>
          </a:p>
          <a:p>
            <a:pPr algn="just">
              <a:spcBef>
                <a:spcPts val="600"/>
              </a:spcBef>
            </a:pPr>
            <a:r>
              <a:rPr lang="en-US" altLang="ja-JP" sz="2400" dirty="0">
                <a:latin typeface="MS UI Gothic" panose="020B0600070205080204" pitchFamily="50" charset="-128"/>
                <a:ea typeface="MS UI Gothic" panose="020B0600070205080204" pitchFamily="50" charset="-128"/>
              </a:rPr>
              <a:t>   </a:t>
            </a:r>
            <a:r>
              <a:rPr lang="ja-JP" altLang="en-US" sz="2400" dirty="0">
                <a:latin typeface="MS UI Gothic" panose="020B0600070205080204" pitchFamily="50" charset="-128"/>
                <a:ea typeface="MS UI Gothic" panose="020B0600070205080204" pitchFamily="50" charset="-128"/>
              </a:rPr>
              <a:t>入力する。 </a:t>
            </a:r>
            <a:endParaRPr lang="en-US" altLang="ja-JP" sz="2400" dirty="0">
              <a:latin typeface="MS UI Gothic" panose="020B0600070205080204" pitchFamily="50" charset="-128"/>
              <a:ea typeface="MS UI Gothic" panose="020B0600070205080204" pitchFamily="50" charset="-128"/>
            </a:endParaRPr>
          </a:p>
          <a:p>
            <a:pPr algn="just">
              <a:spcBef>
                <a:spcPts val="600"/>
              </a:spcBef>
            </a:pPr>
            <a:r>
              <a:rPr lang="ja-JP" altLang="en-US" sz="2400" dirty="0">
                <a:latin typeface="MS UI Gothic" panose="020B0600070205080204" pitchFamily="50" charset="-128"/>
                <a:ea typeface="MS UI Gothic" panose="020B0600070205080204" pitchFamily="50" charset="-128"/>
              </a:rPr>
              <a:t>②</a:t>
            </a:r>
            <a:r>
              <a:rPr lang="en-US" altLang="ja-JP" sz="2400" dirty="0">
                <a:latin typeface="MS UI Gothic" panose="020B0600070205080204" pitchFamily="50" charset="-128"/>
                <a:ea typeface="MS UI Gothic" panose="020B0600070205080204" pitchFamily="50" charset="-128"/>
              </a:rPr>
              <a:t>｢</a:t>
            </a:r>
            <a:r>
              <a:rPr lang="ja-JP" altLang="en-US" sz="2400" dirty="0">
                <a:latin typeface="MS UI Gothic" panose="020B0600070205080204" pitchFamily="50" charset="-128"/>
                <a:ea typeface="MS UI Gothic" panose="020B0600070205080204" pitchFamily="50" charset="-128"/>
              </a:rPr>
              <a:t>年度別経費内訳</a:t>
            </a:r>
            <a:r>
              <a:rPr lang="en-US" altLang="ja-JP" sz="2400" dirty="0">
                <a:latin typeface="MS UI Gothic" panose="020B0600070205080204" pitchFamily="50" charset="-128"/>
                <a:ea typeface="MS UI Gothic" panose="020B0600070205080204" pitchFamily="50" charset="-128"/>
              </a:rPr>
              <a:t>｣</a:t>
            </a:r>
            <a:r>
              <a:rPr lang="ja-JP" altLang="en-US" sz="2400" dirty="0">
                <a:latin typeface="MS UI Gothic" panose="020B0600070205080204" pitchFamily="50" charset="-128"/>
                <a:ea typeface="MS UI Gothic" panose="020B0600070205080204" pitchFamily="50" charset="-128"/>
              </a:rPr>
              <a:t>で入力した研究初年度の</a:t>
            </a:r>
            <a:endParaRPr lang="en-US" altLang="ja-JP" sz="2400" dirty="0">
              <a:latin typeface="MS UI Gothic" panose="020B0600070205080204" pitchFamily="50" charset="-128"/>
              <a:ea typeface="MS UI Gothic" panose="020B0600070205080204" pitchFamily="50" charset="-128"/>
            </a:endParaRPr>
          </a:p>
          <a:p>
            <a:pPr algn="just">
              <a:spcBef>
                <a:spcPts val="600"/>
              </a:spcBef>
            </a:pPr>
            <a:r>
              <a:rPr lang="en-US" altLang="ja-JP" sz="2400" dirty="0">
                <a:latin typeface="MS UI Gothic" panose="020B0600070205080204" pitchFamily="50" charset="-128"/>
                <a:ea typeface="MS UI Gothic" panose="020B0600070205080204" pitchFamily="50" charset="-128"/>
              </a:rPr>
              <a:t>    </a:t>
            </a:r>
            <a:r>
              <a:rPr lang="ja-JP" altLang="en-US" sz="2400" dirty="0">
                <a:latin typeface="MS UI Gothic" panose="020B0600070205080204" pitchFamily="50" charset="-128"/>
                <a:ea typeface="MS UI Gothic" panose="020B0600070205080204" pitchFamily="50" charset="-128"/>
              </a:rPr>
              <a:t>金額の合計と、</a:t>
            </a:r>
            <a:r>
              <a:rPr lang="en-US" altLang="ja-JP" sz="2400" dirty="0">
                <a:latin typeface="MS UI Gothic" panose="020B0600070205080204" pitchFamily="50" charset="-128"/>
                <a:ea typeface="MS UI Gothic" panose="020B0600070205080204" pitchFamily="50" charset="-128"/>
              </a:rPr>
              <a:t>｢</a:t>
            </a:r>
            <a:r>
              <a:rPr lang="ja-JP" altLang="en-US" sz="2400" dirty="0">
                <a:latin typeface="MS UI Gothic" panose="020B0600070205080204" pitchFamily="50" charset="-128"/>
                <a:ea typeface="MS UI Gothic" panose="020B0600070205080204" pitchFamily="50" charset="-128"/>
              </a:rPr>
              <a:t>申請額（初年度）の入力状況</a:t>
            </a:r>
            <a:r>
              <a:rPr lang="en-US" altLang="ja-JP" sz="2400" dirty="0">
                <a:latin typeface="MS UI Gothic" panose="020B0600070205080204" pitchFamily="50" charset="-128"/>
                <a:ea typeface="MS UI Gothic" panose="020B0600070205080204" pitchFamily="50" charset="-128"/>
              </a:rPr>
              <a:t>｣</a:t>
            </a:r>
            <a:r>
              <a:rPr lang="ja-JP" altLang="en-US" sz="2400" dirty="0">
                <a:latin typeface="MS UI Gothic" panose="020B0600070205080204" pitchFamily="50" charset="-128"/>
                <a:ea typeface="MS UI Gothic" panose="020B0600070205080204" pitchFamily="50" charset="-128"/>
              </a:rPr>
              <a:t>で</a:t>
            </a:r>
            <a:endParaRPr lang="en-US" altLang="ja-JP" sz="2400" dirty="0">
              <a:latin typeface="MS UI Gothic" panose="020B0600070205080204" pitchFamily="50" charset="-128"/>
              <a:ea typeface="MS UI Gothic" panose="020B0600070205080204" pitchFamily="50" charset="-128"/>
            </a:endParaRPr>
          </a:p>
          <a:p>
            <a:pPr algn="just">
              <a:spcBef>
                <a:spcPts val="600"/>
              </a:spcBef>
            </a:pPr>
            <a:r>
              <a:rPr lang="en-US" altLang="ja-JP" sz="2400" dirty="0">
                <a:latin typeface="MS UI Gothic" panose="020B0600070205080204" pitchFamily="50" charset="-128"/>
                <a:ea typeface="MS UI Gothic" panose="020B0600070205080204" pitchFamily="50" charset="-128"/>
              </a:rPr>
              <a:t>    </a:t>
            </a:r>
            <a:r>
              <a:rPr lang="ja-JP" altLang="en-US" sz="2400" dirty="0">
                <a:latin typeface="MS UI Gothic" panose="020B0600070205080204" pitchFamily="50" charset="-128"/>
                <a:ea typeface="MS UI Gothic" panose="020B0600070205080204" pitchFamily="50" charset="-128"/>
              </a:rPr>
              <a:t>入力した研究者ごとの金額の合計が一致している</a:t>
            </a:r>
            <a:endParaRPr lang="en-US" altLang="ja-JP" sz="2400" dirty="0">
              <a:latin typeface="MS UI Gothic" panose="020B0600070205080204" pitchFamily="50" charset="-128"/>
              <a:ea typeface="MS UI Gothic" panose="020B0600070205080204" pitchFamily="50" charset="-128"/>
            </a:endParaRPr>
          </a:p>
          <a:p>
            <a:pPr algn="just">
              <a:spcBef>
                <a:spcPts val="600"/>
              </a:spcBef>
            </a:pPr>
            <a:r>
              <a:rPr lang="en-US" altLang="ja-JP" sz="2400" dirty="0">
                <a:latin typeface="MS UI Gothic" panose="020B0600070205080204" pitchFamily="50" charset="-128"/>
                <a:ea typeface="MS UI Gothic" panose="020B0600070205080204" pitchFamily="50" charset="-128"/>
              </a:rPr>
              <a:t>    </a:t>
            </a:r>
            <a:r>
              <a:rPr lang="ja-JP" altLang="en-US" sz="2400" dirty="0">
                <a:latin typeface="MS UI Gothic" panose="020B0600070205080204" pitchFamily="50" charset="-128"/>
                <a:ea typeface="MS UI Gothic" panose="020B0600070205080204" pitchFamily="50" charset="-128"/>
              </a:rPr>
              <a:t>ことを確認する。　</a:t>
            </a:r>
            <a:endParaRPr lang="en-US" altLang="ja-JP" sz="2400" dirty="0">
              <a:latin typeface="MS UI Gothic" panose="020B0600070205080204" pitchFamily="50" charset="-128"/>
              <a:ea typeface="MS UI Gothic" panose="020B0600070205080204" pitchFamily="50" charset="-128"/>
            </a:endParaRPr>
          </a:p>
        </p:txBody>
      </p:sp>
      <p:sp>
        <p:nvSpPr>
          <p:cNvPr id="18" name="テキスト ボックス 17">
            <a:extLst>
              <a:ext uri="{FF2B5EF4-FFF2-40B4-BE49-F238E27FC236}">
                <a16:creationId xmlns:a16="http://schemas.microsoft.com/office/drawing/2014/main" id="{2D39E4FE-1900-8085-3669-E30EFA0B7B22}"/>
              </a:ext>
            </a:extLst>
          </p:cNvPr>
          <p:cNvSpPr txBox="1"/>
          <p:nvPr/>
        </p:nvSpPr>
        <p:spPr>
          <a:xfrm>
            <a:off x="6204851" y="4219875"/>
            <a:ext cx="5384253" cy="2092881"/>
          </a:xfrm>
          <a:prstGeom prst="rect">
            <a:avLst/>
          </a:prstGeom>
          <a:noFill/>
          <a:ln w="50800" cmpd="dbl">
            <a:solidFill>
              <a:srgbClr val="FF0000"/>
            </a:solidFill>
          </a:ln>
        </p:spPr>
        <p:txBody>
          <a:bodyPr wrap="square" rtlCol="0">
            <a:spAutoFit/>
          </a:bodyPr>
          <a:lstStyle/>
          <a:p>
            <a:pPr>
              <a:spcBef>
                <a:spcPts val="600"/>
              </a:spcBef>
            </a:pPr>
            <a:r>
              <a:rPr lang="en-US" altLang="ja-JP" sz="2000" dirty="0">
                <a:latin typeface="MS UI Gothic" panose="020B0600070205080204" pitchFamily="50" charset="-128"/>
                <a:ea typeface="MS UI Gothic" panose="020B0600070205080204" pitchFamily="50" charset="-128"/>
              </a:rPr>
              <a:t>※</a:t>
            </a:r>
            <a:r>
              <a:rPr lang="ja-JP" altLang="en-US" sz="2000" dirty="0">
                <a:latin typeface="MS UI Gothic" panose="020B0600070205080204" pitchFamily="50" charset="-128"/>
                <a:ea typeface="MS UI Gothic" panose="020B0600070205080204" pitchFamily="50" charset="-128"/>
              </a:rPr>
              <a:t>本事業では、分担機関への配分は、代表機関からの「再委託」を予定しております。分担機関への配分額については、直接経費・間接経費含めすべて</a:t>
            </a:r>
            <a:r>
              <a:rPr lang="ja-JP" altLang="en-US" sz="2000" u="sng" dirty="0">
                <a:solidFill>
                  <a:srgbClr val="FF0000"/>
                </a:solidFill>
                <a:latin typeface="MS UI Gothic" panose="020B0600070205080204" pitchFamily="50" charset="-128"/>
                <a:ea typeface="MS UI Gothic" panose="020B0600070205080204" pitchFamily="50" charset="-128"/>
              </a:rPr>
              <a:t>「再委託費」に再委託合計額を計上</a:t>
            </a:r>
            <a:r>
              <a:rPr lang="ja-JP" altLang="en-US" sz="2000" dirty="0">
                <a:latin typeface="MS UI Gothic" panose="020B0600070205080204" pitchFamily="50" charset="-128"/>
                <a:ea typeface="MS UI Gothic" panose="020B0600070205080204" pitchFamily="50" charset="-128"/>
              </a:rPr>
              <a:t>してください。</a:t>
            </a:r>
            <a:endParaRPr lang="en-US" altLang="ja-JP" sz="2000" dirty="0">
              <a:latin typeface="MS UI Gothic" panose="020B0600070205080204" pitchFamily="50" charset="-128"/>
              <a:ea typeface="MS UI Gothic" panose="020B0600070205080204" pitchFamily="50" charset="-128"/>
            </a:endParaRPr>
          </a:p>
          <a:p>
            <a:pPr>
              <a:spcBef>
                <a:spcPts val="600"/>
              </a:spcBef>
            </a:pPr>
            <a:r>
              <a:rPr lang="ja-JP" altLang="en-US" sz="2000" dirty="0">
                <a:latin typeface="MS UI Gothic" panose="020B0600070205080204" pitchFamily="50" charset="-128"/>
                <a:ea typeface="MS UI Gothic" panose="020B0600070205080204" pitchFamily="50" charset="-128"/>
              </a:rPr>
              <a:t>併せて、</a:t>
            </a:r>
            <a:r>
              <a:rPr lang="ja-JP" altLang="en-US" sz="2000" u="sng" dirty="0">
                <a:latin typeface="MS UI Gothic" panose="020B0600070205080204" pitchFamily="50" charset="-128"/>
                <a:ea typeface="MS UI Gothic" panose="020B0600070205080204" pitchFamily="50" charset="-128"/>
              </a:rPr>
              <a:t>分担機関の研究分担者の研究経費は</a:t>
            </a:r>
            <a:endParaRPr lang="en-US" altLang="ja-JP" sz="2000" u="sng" dirty="0">
              <a:latin typeface="MS UI Gothic" panose="020B0600070205080204" pitchFamily="50" charset="-128"/>
              <a:ea typeface="MS UI Gothic" panose="020B0600070205080204" pitchFamily="50" charset="-128"/>
            </a:endParaRPr>
          </a:p>
          <a:p>
            <a:pPr>
              <a:spcBef>
                <a:spcPts val="600"/>
              </a:spcBef>
            </a:pPr>
            <a:r>
              <a:rPr lang="ja-JP" altLang="en-US" sz="2000" u="sng" dirty="0">
                <a:latin typeface="MS UI Gothic" panose="020B0600070205080204" pitchFamily="50" charset="-128"/>
                <a:ea typeface="MS UI Gothic" panose="020B0600070205080204" pitchFamily="50" charset="-128"/>
              </a:rPr>
              <a:t>「</a:t>
            </a:r>
            <a:r>
              <a:rPr lang="en-US" altLang="ja-JP" sz="2000" u="sng" dirty="0">
                <a:latin typeface="MS UI Gothic" panose="020B0600070205080204" pitchFamily="50" charset="-128"/>
                <a:ea typeface="MS UI Gothic" panose="020B0600070205080204" pitchFamily="50" charset="-128"/>
              </a:rPr>
              <a:t>0</a:t>
            </a:r>
            <a:r>
              <a:rPr lang="ja-JP" altLang="en-US" sz="2000" u="sng" dirty="0">
                <a:latin typeface="MS UI Gothic" panose="020B0600070205080204" pitchFamily="50" charset="-128"/>
                <a:ea typeface="MS UI Gothic" panose="020B0600070205080204" pitchFamily="50" charset="-128"/>
              </a:rPr>
              <a:t>円」としてください</a:t>
            </a:r>
            <a:r>
              <a:rPr lang="ja-JP" altLang="en-US" sz="2000" dirty="0">
                <a:latin typeface="MS UI Gothic" panose="020B0600070205080204" pitchFamily="50" charset="-128"/>
                <a:ea typeface="MS UI Gothic" panose="020B0600070205080204" pitchFamily="50" charset="-128"/>
              </a:rPr>
              <a:t>。</a:t>
            </a:r>
          </a:p>
        </p:txBody>
      </p:sp>
      <p:sp>
        <p:nvSpPr>
          <p:cNvPr id="20" name="正方形/長方形 19">
            <a:extLst>
              <a:ext uri="{FF2B5EF4-FFF2-40B4-BE49-F238E27FC236}">
                <a16:creationId xmlns:a16="http://schemas.microsoft.com/office/drawing/2014/main" id="{121D8E3E-47DE-31B0-A4F2-BFBF3E1CA92B}"/>
              </a:ext>
            </a:extLst>
          </p:cNvPr>
          <p:cNvSpPr/>
          <p:nvPr/>
        </p:nvSpPr>
        <p:spPr>
          <a:xfrm>
            <a:off x="718734" y="1051131"/>
            <a:ext cx="680862" cy="3821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角丸四角形 15">
            <a:extLst>
              <a:ext uri="{FF2B5EF4-FFF2-40B4-BE49-F238E27FC236}">
                <a16:creationId xmlns:a16="http://schemas.microsoft.com/office/drawing/2014/main" id="{2F2AF565-031B-5379-D6F7-3A05ADA129DC}"/>
              </a:ext>
            </a:extLst>
          </p:cNvPr>
          <p:cNvSpPr/>
          <p:nvPr/>
        </p:nvSpPr>
        <p:spPr>
          <a:xfrm>
            <a:off x="338383" y="2647478"/>
            <a:ext cx="2313709" cy="14685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角丸四角形 16">
            <a:extLst>
              <a:ext uri="{FF2B5EF4-FFF2-40B4-BE49-F238E27FC236}">
                <a16:creationId xmlns:a16="http://schemas.microsoft.com/office/drawing/2014/main" id="{A73C3A7C-4F56-1C4F-06DA-FFA53324A7CE}"/>
              </a:ext>
            </a:extLst>
          </p:cNvPr>
          <p:cNvSpPr/>
          <p:nvPr/>
        </p:nvSpPr>
        <p:spPr>
          <a:xfrm>
            <a:off x="340037" y="6009077"/>
            <a:ext cx="3281374" cy="4932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角丸四角形 17">
            <a:extLst>
              <a:ext uri="{FF2B5EF4-FFF2-40B4-BE49-F238E27FC236}">
                <a16:creationId xmlns:a16="http://schemas.microsoft.com/office/drawing/2014/main" id="{ACF36156-AD8D-5C16-DFA6-06DA49C98713}"/>
              </a:ext>
            </a:extLst>
          </p:cNvPr>
          <p:cNvSpPr/>
          <p:nvPr/>
        </p:nvSpPr>
        <p:spPr>
          <a:xfrm>
            <a:off x="365883" y="4667907"/>
            <a:ext cx="3242938" cy="6623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線吹き出し 2 (枠付き) 20">
            <a:extLst>
              <a:ext uri="{FF2B5EF4-FFF2-40B4-BE49-F238E27FC236}">
                <a16:creationId xmlns:a16="http://schemas.microsoft.com/office/drawing/2014/main" id="{8E370534-6FEB-F916-3453-C281525C2EF0}"/>
              </a:ext>
            </a:extLst>
          </p:cNvPr>
          <p:cNvSpPr/>
          <p:nvPr/>
        </p:nvSpPr>
        <p:spPr>
          <a:xfrm>
            <a:off x="3143877" y="2778111"/>
            <a:ext cx="992286" cy="527889"/>
          </a:xfrm>
          <a:prstGeom prst="borderCallout2">
            <a:avLst>
              <a:gd name="adj1" fmla="val 18750"/>
              <a:gd name="adj2" fmla="val -519"/>
              <a:gd name="adj3" fmla="val 18750"/>
              <a:gd name="adj4" fmla="val -16667"/>
              <a:gd name="adj5" fmla="val 112500"/>
              <a:gd name="adj6" fmla="val -4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①入力</a:t>
            </a:r>
          </a:p>
        </p:txBody>
      </p:sp>
      <p:sp>
        <p:nvSpPr>
          <p:cNvPr id="25" name="線吹き出し 2 (枠付き) 21">
            <a:extLst>
              <a:ext uri="{FF2B5EF4-FFF2-40B4-BE49-F238E27FC236}">
                <a16:creationId xmlns:a16="http://schemas.microsoft.com/office/drawing/2014/main" id="{26250780-9F67-84DA-F8DE-D4F60094986B}"/>
              </a:ext>
            </a:extLst>
          </p:cNvPr>
          <p:cNvSpPr/>
          <p:nvPr/>
        </p:nvSpPr>
        <p:spPr>
          <a:xfrm>
            <a:off x="3773235" y="5641439"/>
            <a:ext cx="992285" cy="461665"/>
          </a:xfrm>
          <a:prstGeom prst="borderCallout2">
            <a:avLst>
              <a:gd name="adj1" fmla="val 18750"/>
              <a:gd name="adj2" fmla="val -519"/>
              <a:gd name="adj3" fmla="val 18750"/>
              <a:gd name="adj4" fmla="val -16667"/>
              <a:gd name="adj5" fmla="val 75757"/>
              <a:gd name="adj6" fmla="val -3270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①入力</a:t>
            </a:r>
          </a:p>
        </p:txBody>
      </p:sp>
      <p:sp>
        <p:nvSpPr>
          <p:cNvPr id="26" name="線吹き出し 2 (枠付き) 22">
            <a:extLst>
              <a:ext uri="{FF2B5EF4-FFF2-40B4-BE49-F238E27FC236}">
                <a16:creationId xmlns:a16="http://schemas.microsoft.com/office/drawing/2014/main" id="{BB8D6D02-7CE8-1FAC-536F-4384598722B6}"/>
              </a:ext>
            </a:extLst>
          </p:cNvPr>
          <p:cNvSpPr/>
          <p:nvPr/>
        </p:nvSpPr>
        <p:spPr>
          <a:xfrm>
            <a:off x="3343260" y="4002850"/>
            <a:ext cx="992286" cy="527889"/>
          </a:xfrm>
          <a:prstGeom prst="borderCallout2">
            <a:avLst>
              <a:gd name="adj1" fmla="val 18750"/>
              <a:gd name="adj2" fmla="val -519"/>
              <a:gd name="adj3" fmla="val 18750"/>
              <a:gd name="adj4" fmla="val -16667"/>
              <a:gd name="adj5" fmla="val 122998"/>
              <a:gd name="adj6" fmla="val -4387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②確認</a:t>
            </a:r>
          </a:p>
        </p:txBody>
      </p:sp>
    </p:spTree>
    <p:extLst>
      <p:ext uri="{BB962C8B-B14F-4D97-AF65-F5344CB8AC3E}">
        <p14:creationId xmlns:p14="http://schemas.microsoft.com/office/powerpoint/2010/main" val="2290056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ED8C87C-CF00-4C25-BCEC-6164E632C9F5}"/>
              </a:ext>
            </a:extLst>
          </p:cNvPr>
          <p:cNvPicPr>
            <a:picLocks noChangeAspect="1"/>
          </p:cNvPicPr>
          <p:nvPr/>
        </p:nvPicPr>
        <p:blipFill>
          <a:blip r:embed="rId2"/>
          <a:stretch>
            <a:fillRect/>
          </a:stretch>
        </p:blipFill>
        <p:spPr>
          <a:xfrm>
            <a:off x="1817624" y="2441449"/>
            <a:ext cx="8191412" cy="4452475"/>
          </a:xfrm>
          <a:prstGeom prst="rect">
            <a:avLst/>
          </a:prstGeom>
        </p:spPr>
      </p:pic>
      <p:sp>
        <p:nvSpPr>
          <p:cNvPr id="14" name="テキスト ボックス 13"/>
          <p:cNvSpPr txBox="1"/>
          <p:nvPr/>
        </p:nvSpPr>
        <p:spPr>
          <a:xfrm>
            <a:off x="5869359" y="3250380"/>
            <a:ext cx="135731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様式１</a:t>
            </a:r>
            <a:endParaRPr kumimoji="0" lang="en-US" altLang="ja-JP"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6497D6-D7B4-451C-9C28-CE2961ED28B1}" type="slidenum">
              <a:rPr kumimoji="0" lang="ja-JP" altLang="en-US" sz="20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6" name="テキスト ボックス 15"/>
          <p:cNvSpPr txBox="1"/>
          <p:nvPr/>
        </p:nvSpPr>
        <p:spPr>
          <a:xfrm>
            <a:off x="1176249" y="63728"/>
            <a:ext cx="9474161"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40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2-d. </a:t>
            </a:r>
            <a:r>
              <a:rPr kumimoji="0" lang="ja-JP" altLang="en-US" sz="40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応募情報の入力（添付ファイルの指定）</a:t>
            </a:r>
          </a:p>
        </p:txBody>
      </p:sp>
      <p:sp>
        <p:nvSpPr>
          <p:cNvPr id="17" name="テキスト ボックス 16"/>
          <p:cNvSpPr txBox="1"/>
          <p:nvPr/>
        </p:nvSpPr>
        <p:spPr>
          <a:xfrm>
            <a:off x="293365" y="727290"/>
            <a:ext cx="11532190" cy="180049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①「参照」をクリック。「応募情報ファイル」に予め作成した研究開発提案書（表紙、要約を含む）を選択する。</a:t>
            </a:r>
            <a:r>
              <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a:t>
            </a:r>
            <a:r>
              <a:rPr kumimoji="0" lang="ja-JP" altLang="en-US" sz="2400" b="0" i="0" u="none" strike="noStrike" kern="1200" cap="none" spc="0" normalizeH="0" baseline="0" noProof="0" dirty="0">
                <a:ln>
                  <a:noFill/>
                </a:ln>
                <a:solidFill>
                  <a:srgbClr val="FF0000"/>
                </a:solidFill>
                <a:effectLst/>
                <a:uLnTx/>
                <a:uFillTx/>
                <a:latin typeface="MS UI Gothic" panose="020B0600070205080204" pitchFamily="50" charset="-128"/>
                <a:ea typeface="MS UI Gothic" panose="020B0600070205080204" pitchFamily="50" charset="-128"/>
                <a:cs typeface="+mn-cs"/>
              </a:rPr>
              <a:t>添付できるのは</a:t>
            </a:r>
            <a:r>
              <a:rPr kumimoji="0" lang="en-US" altLang="ja-JP" sz="2400" b="0" i="0" u="none" strike="noStrike" kern="1200" cap="none" spc="0" normalizeH="0" baseline="0" noProof="0" dirty="0">
                <a:ln>
                  <a:noFill/>
                </a:ln>
                <a:solidFill>
                  <a:srgbClr val="FF0000"/>
                </a:solidFill>
                <a:effectLst/>
                <a:uLnTx/>
                <a:uFillTx/>
                <a:latin typeface="MS UI Gothic" panose="020B0600070205080204" pitchFamily="50" charset="-128"/>
                <a:ea typeface="MS UI Gothic" panose="020B0600070205080204" pitchFamily="50" charset="-128"/>
                <a:cs typeface="+mn-cs"/>
              </a:rPr>
              <a:t>PDF</a:t>
            </a:r>
            <a:r>
              <a:rPr kumimoji="0" lang="ja-JP" altLang="en-US" sz="2400" b="0" i="0" u="none" strike="noStrike" kern="1200" cap="none" spc="0" normalizeH="0" baseline="0" noProof="0" dirty="0">
                <a:ln>
                  <a:noFill/>
                </a:ln>
                <a:solidFill>
                  <a:srgbClr val="FF0000"/>
                </a:solidFill>
                <a:effectLst/>
                <a:uLnTx/>
                <a:uFillTx/>
                <a:latin typeface="MS UI Gothic" panose="020B0600070205080204" pitchFamily="50" charset="-128"/>
                <a:ea typeface="MS UI Gothic" panose="020B0600070205080204" pitchFamily="50" charset="-128"/>
                <a:cs typeface="+mn-cs"/>
              </a:rPr>
              <a:t>のみ</a:t>
            </a:r>
            <a:endPar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② 必要に応じて「参考資料」に申請に必要な書類を選択する。</a:t>
            </a:r>
            <a:endPar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p>
            <a:pPr marL="0" marR="0" lvl="0" indent="0" algn="l" defTabSz="457200" rtl="0" eaLnBrk="1" fontAlgn="auto" latinLnBrk="0" hangingPunct="1">
              <a:lnSpc>
                <a:spcPct val="100000"/>
              </a:lnSpc>
              <a:spcBef>
                <a:spcPts val="120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③ 「アップロード」をクリックする。</a:t>
            </a:r>
            <a:endPar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p:txBody>
      </p:sp>
      <p:sp>
        <p:nvSpPr>
          <p:cNvPr id="19" name="角丸四角形 18"/>
          <p:cNvSpPr/>
          <p:nvPr/>
        </p:nvSpPr>
        <p:spPr>
          <a:xfrm>
            <a:off x="7807720" y="6524505"/>
            <a:ext cx="2201317" cy="2697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角丸四角形 29"/>
          <p:cNvSpPr/>
          <p:nvPr/>
        </p:nvSpPr>
        <p:spPr>
          <a:xfrm>
            <a:off x="7462204" y="3305240"/>
            <a:ext cx="489004" cy="30842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角丸四角形 30"/>
          <p:cNvSpPr/>
          <p:nvPr/>
        </p:nvSpPr>
        <p:spPr>
          <a:xfrm>
            <a:off x="8032470" y="4358483"/>
            <a:ext cx="489004" cy="3381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角丸四角形 19"/>
          <p:cNvSpPr/>
          <p:nvPr/>
        </p:nvSpPr>
        <p:spPr>
          <a:xfrm>
            <a:off x="8032470" y="4795194"/>
            <a:ext cx="489004" cy="3381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角丸四角形 20"/>
          <p:cNvSpPr/>
          <p:nvPr/>
        </p:nvSpPr>
        <p:spPr>
          <a:xfrm>
            <a:off x="8032486" y="5217405"/>
            <a:ext cx="489004" cy="3381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テキスト ボックス 24"/>
          <p:cNvSpPr txBox="1"/>
          <p:nvPr/>
        </p:nvSpPr>
        <p:spPr>
          <a:xfrm>
            <a:off x="7107323" y="3244334"/>
            <a:ext cx="456712" cy="369332"/>
          </a:xfrm>
          <a:prstGeom prst="rect">
            <a:avLst/>
          </a:prstGeom>
          <a:noFill/>
        </p:spPr>
        <p:txBody>
          <a:bodyPr wrap="square" lIns="0" tIns="0" rIns="0" bIns="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FF0000"/>
                </a:solidFill>
                <a:effectLst/>
                <a:uLnTx/>
                <a:uFillTx/>
                <a:latin typeface="MS UI Gothic" panose="020B0600070205080204" pitchFamily="50" charset="-128"/>
                <a:ea typeface="MS UI Gothic" panose="020B0600070205080204" pitchFamily="50" charset="-128"/>
                <a:cs typeface="+mn-cs"/>
              </a:rPr>
              <a:t>①</a:t>
            </a:r>
          </a:p>
        </p:txBody>
      </p:sp>
      <p:sp>
        <p:nvSpPr>
          <p:cNvPr id="26" name="テキスト ボックス 25"/>
          <p:cNvSpPr txBox="1"/>
          <p:nvPr/>
        </p:nvSpPr>
        <p:spPr>
          <a:xfrm>
            <a:off x="7520910" y="4322567"/>
            <a:ext cx="456712" cy="369332"/>
          </a:xfrm>
          <a:prstGeom prst="rect">
            <a:avLst/>
          </a:prstGeom>
          <a:noFill/>
        </p:spPr>
        <p:txBody>
          <a:bodyPr wrap="square" lIns="0" tIns="0" rIns="0" bIns="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FF0000"/>
                </a:solidFill>
                <a:effectLst/>
                <a:uLnTx/>
                <a:uFillTx/>
                <a:latin typeface="MS UI Gothic" panose="020B0600070205080204" pitchFamily="50" charset="-128"/>
                <a:ea typeface="MS UI Gothic" panose="020B0600070205080204" pitchFamily="50" charset="-128"/>
                <a:cs typeface="+mn-cs"/>
              </a:rPr>
              <a:t>②</a:t>
            </a:r>
          </a:p>
        </p:txBody>
      </p:sp>
      <p:sp>
        <p:nvSpPr>
          <p:cNvPr id="27" name="テキスト ボックス 26"/>
          <p:cNvSpPr txBox="1"/>
          <p:nvPr/>
        </p:nvSpPr>
        <p:spPr>
          <a:xfrm>
            <a:off x="7448792" y="6448068"/>
            <a:ext cx="456712" cy="369332"/>
          </a:xfrm>
          <a:prstGeom prst="rect">
            <a:avLst/>
          </a:prstGeom>
          <a:noFill/>
        </p:spPr>
        <p:txBody>
          <a:bodyPr wrap="square" lIns="0" tIns="0" rIns="0" bIns="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FF0000"/>
                </a:solidFill>
                <a:effectLst/>
                <a:uLnTx/>
                <a:uFillTx/>
                <a:latin typeface="MS UI Gothic" panose="020B0600070205080204" pitchFamily="50" charset="-128"/>
                <a:ea typeface="MS UI Gothic" panose="020B0600070205080204" pitchFamily="50" charset="-128"/>
                <a:cs typeface="+mn-cs"/>
              </a:rPr>
              <a:t>③</a:t>
            </a:r>
          </a:p>
        </p:txBody>
      </p:sp>
    </p:spTree>
    <p:extLst>
      <p:ext uri="{BB962C8B-B14F-4D97-AF65-F5344CB8AC3E}">
        <p14:creationId xmlns:p14="http://schemas.microsoft.com/office/powerpoint/2010/main" val="84263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27085" y="16669"/>
            <a:ext cx="974092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4000" b="0" i="0" u="none" strike="noStrike" kern="1200" cap="none" spc="0" normalizeH="0" baseline="0" noProof="0" dirty="0">
                <a:ln>
                  <a:noFill/>
                </a:ln>
                <a:solidFill>
                  <a:srgbClr val="0070C0"/>
                </a:solidFill>
                <a:effectLst/>
                <a:uLnTx/>
                <a:uFillTx/>
                <a:latin typeface="MS UI Gothic" panose="020B0600070205080204" pitchFamily="50" charset="-128"/>
                <a:ea typeface="MS UI Gothic" panose="020B0600070205080204" pitchFamily="50" charset="-128"/>
                <a:cs typeface="+mn-cs"/>
              </a:rPr>
              <a:t>　</a:t>
            </a:r>
            <a:r>
              <a:rPr kumimoji="0" lang="en-US" altLang="ja-JP" sz="40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2-d. </a:t>
            </a:r>
            <a:r>
              <a:rPr kumimoji="0" lang="ja-JP" altLang="en-US" sz="40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応募情報の入力（添付ファイルの指定）</a:t>
            </a:r>
          </a:p>
        </p:txBody>
      </p:sp>
      <p:graphicFrame>
        <p:nvGraphicFramePr>
          <p:cNvPr id="12" name="表 11"/>
          <p:cNvGraphicFramePr>
            <a:graphicFrameLocks noGrp="1"/>
          </p:cNvGraphicFramePr>
          <p:nvPr/>
        </p:nvGraphicFramePr>
        <p:xfrm>
          <a:off x="285964" y="815127"/>
          <a:ext cx="11620071" cy="5878828"/>
        </p:xfrm>
        <a:graphic>
          <a:graphicData uri="http://schemas.openxmlformats.org/drawingml/2006/table">
            <a:tbl>
              <a:tblPr firstRow="1" bandRow="1">
                <a:tableStyleId>{5C22544A-7EE6-4342-B048-85BDC9FD1C3A}</a:tableStyleId>
              </a:tblPr>
              <a:tblGrid>
                <a:gridCol w="3071245">
                  <a:extLst>
                    <a:ext uri="{9D8B030D-6E8A-4147-A177-3AD203B41FA5}">
                      <a16:colId xmlns:a16="http://schemas.microsoft.com/office/drawing/2014/main" val="20000"/>
                    </a:ext>
                  </a:extLst>
                </a:gridCol>
                <a:gridCol w="1575618">
                  <a:extLst>
                    <a:ext uri="{9D8B030D-6E8A-4147-A177-3AD203B41FA5}">
                      <a16:colId xmlns:a16="http://schemas.microsoft.com/office/drawing/2014/main" val="20001"/>
                    </a:ext>
                  </a:extLst>
                </a:gridCol>
                <a:gridCol w="6973208">
                  <a:extLst>
                    <a:ext uri="{9D8B030D-6E8A-4147-A177-3AD203B41FA5}">
                      <a16:colId xmlns:a16="http://schemas.microsoft.com/office/drawing/2014/main" val="20002"/>
                    </a:ext>
                  </a:extLst>
                </a:gridCol>
              </a:tblGrid>
              <a:tr h="370155">
                <a:tc>
                  <a:txBody>
                    <a:bodyPr/>
                    <a:lstStyle/>
                    <a:p>
                      <a:pPr algn="ctr"/>
                      <a:r>
                        <a:rPr kumimoji="1" lang="ja-JP" altLang="en-US" sz="1400" dirty="0">
                          <a:solidFill>
                            <a:schemeClr val="tx1"/>
                          </a:solidFill>
                          <a:latin typeface="MS UI Gothic" panose="020B0600070205080204" pitchFamily="50" charset="-128"/>
                          <a:ea typeface="MS UI Gothic" panose="020B0600070205080204" pitchFamily="50" charset="-128"/>
                        </a:rPr>
                        <a:t>名　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latin typeface="MS UI Gothic" panose="020B0600070205080204" pitchFamily="50" charset="-128"/>
                          <a:ea typeface="MS UI Gothic" panose="020B0600070205080204" pitchFamily="50" charset="-128"/>
                        </a:rPr>
                        <a:t>形式・サイズ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アップロードするファイル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045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S UI Gothic" panose="020B0600070205080204" pitchFamily="50" charset="-128"/>
                          <a:ea typeface="MS UI Gothic" panose="020B0600070205080204" pitchFamily="50" charset="-128"/>
                        </a:rPr>
                        <a:t>応募情報ファイル（必須）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S UI Gothic" panose="020B0600070205080204" pitchFamily="50" charset="-128"/>
                          <a:ea typeface="MS UI Gothic" panose="020B0600070205080204" pitchFamily="50" charset="-128"/>
                        </a:rPr>
                        <a:t>PDF</a:t>
                      </a:r>
                      <a:r>
                        <a:rPr kumimoji="1" lang="ja-JP" altLang="en-US" sz="1400" dirty="0">
                          <a:latin typeface="MS UI Gothic" panose="020B0600070205080204" pitchFamily="50" charset="-128"/>
                          <a:ea typeface="MS UI Gothic" panose="020B0600070205080204" pitchFamily="50" charset="-128"/>
                        </a:rPr>
                        <a:t>・</a:t>
                      </a:r>
                      <a:r>
                        <a:rPr kumimoji="1" lang="en-US" altLang="ja-JP" sz="1400" dirty="0">
                          <a:latin typeface="MS UI Gothic" panose="020B0600070205080204" pitchFamily="50" charset="-128"/>
                          <a:ea typeface="MS UI Gothic" panose="020B0600070205080204" pitchFamily="50" charset="-128"/>
                        </a:rPr>
                        <a:t>30MB</a:t>
                      </a:r>
                      <a:endParaRPr kumimoji="1" lang="ja-JP" altLang="en-US" sz="1400" dirty="0">
                        <a:latin typeface="MS UI Gothic" panose="020B0600070205080204" pitchFamily="50" charset="-128"/>
                        <a:ea typeface="MS UI Gothic"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S UI Gothic" panose="020B0600070205080204" pitchFamily="50" charset="-128"/>
                          <a:ea typeface="MS UI Gothic" panose="020B0600070205080204" pitchFamily="50" charset="-128"/>
                        </a:rPr>
                        <a:t>✔全てまとめて、１ファイル</a:t>
                      </a:r>
                      <a:r>
                        <a:rPr kumimoji="1" lang="en-US" altLang="ja-JP" sz="1400" dirty="0">
                          <a:solidFill>
                            <a:schemeClr val="tx1"/>
                          </a:solidFill>
                          <a:latin typeface="MS UI Gothic" panose="020B0600070205080204" pitchFamily="50" charset="-128"/>
                          <a:ea typeface="MS UI Gothic" panose="020B0600070205080204" pitchFamily="50" charset="-128"/>
                        </a:rPr>
                        <a:t>30MB</a:t>
                      </a:r>
                      <a:r>
                        <a:rPr kumimoji="1" lang="ja-JP" altLang="en-US" sz="1400" dirty="0">
                          <a:solidFill>
                            <a:schemeClr val="tx1"/>
                          </a:solidFill>
                          <a:latin typeface="MS UI Gothic" panose="020B0600070205080204" pitchFamily="50" charset="-128"/>
                          <a:ea typeface="MS UI Gothic" panose="020B0600070205080204" pitchFamily="50" charset="-128"/>
                        </a:rPr>
                        <a:t>以内にしてアップロードして下さい。</a:t>
                      </a:r>
                      <a:endParaRPr kumimoji="1" lang="en-US" altLang="ja-JP" sz="1400" dirty="0">
                        <a:solidFill>
                          <a:schemeClr val="tx1"/>
                        </a:solidFill>
                        <a:latin typeface="MS UI Gothic" panose="020B0600070205080204" pitchFamily="50" charset="-128"/>
                        <a:ea typeface="MS UI Gothic" panose="020B0600070205080204" pitchFamily="50" charset="-128"/>
                      </a:endParaRPr>
                    </a:p>
                    <a:p>
                      <a:pPr>
                        <a:spcBef>
                          <a:spcPts val="600"/>
                        </a:spcBef>
                      </a:pPr>
                      <a:r>
                        <a:rPr lang="ja-JP" altLang="en-US" sz="1400" dirty="0">
                          <a:latin typeface="MS UI Gothic" panose="020B0600070205080204" pitchFamily="50" charset="-128"/>
                          <a:ea typeface="MS UI Gothic" panose="020B0600070205080204" pitchFamily="50" charset="-128"/>
                        </a:rPr>
                        <a:t>・様式</a:t>
                      </a:r>
                      <a:r>
                        <a:rPr lang="en-US" altLang="ja-JP" sz="1400" dirty="0">
                          <a:latin typeface="MS UI Gothic" panose="020B0600070205080204" pitchFamily="50" charset="-128"/>
                          <a:ea typeface="MS UI Gothic" panose="020B0600070205080204" pitchFamily="50" charset="-128"/>
                        </a:rPr>
                        <a:t>1</a:t>
                      </a:r>
                      <a:r>
                        <a:rPr lang="ja-JP" altLang="en-US" sz="1400" dirty="0">
                          <a:latin typeface="MS UI Gothic" panose="020B0600070205080204" pitchFamily="50" charset="-128"/>
                          <a:ea typeface="MS UI Gothic" panose="020B0600070205080204" pitchFamily="50" charset="-128"/>
                        </a:rPr>
                        <a:t>  研究開発提案書</a:t>
                      </a:r>
                      <a:endParaRPr lang="en-US" altLang="ja-JP" sz="1400" dirty="0">
                        <a:latin typeface="MS UI Gothic" panose="020B0600070205080204" pitchFamily="50" charset="-128"/>
                        <a:ea typeface="MS UI Gothic" panose="020B0600070205080204" pitchFamily="50" charset="-128"/>
                      </a:endParaRPr>
                    </a:p>
                    <a:p>
                      <a:r>
                        <a:rPr lang="ja-JP" altLang="en-US" sz="1400" dirty="0">
                          <a:latin typeface="MS UI Gothic" panose="020B0600070205080204" pitchFamily="50" charset="-128"/>
                          <a:ea typeface="MS UI Gothic" panose="020B0600070205080204" pitchFamily="50" charset="-128"/>
                        </a:rPr>
                        <a:t>・別紙</a:t>
                      </a:r>
                      <a:r>
                        <a:rPr lang="en-US" altLang="ja-JP" sz="1400" dirty="0">
                          <a:latin typeface="MS UI Gothic" panose="020B0600070205080204" pitchFamily="50" charset="-128"/>
                          <a:ea typeface="MS UI Gothic" panose="020B0600070205080204" pitchFamily="50" charset="-128"/>
                        </a:rPr>
                        <a:t>1  </a:t>
                      </a:r>
                      <a:r>
                        <a:rPr lang="ja-JP" altLang="en-US" sz="1400" dirty="0">
                          <a:latin typeface="MS UI Gothic" panose="020B0600070205080204" pitchFamily="50" charset="-128"/>
                          <a:ea typeface="MS UI Gothic" panose="020B0600070205080204" pitchFamily="50" charset="-128"/>
                        </a:rPr>
                        <a:t>シーズ開発の概要</a:t>
                      </a:r>
                      <a:endParaRPr lang="en-US" altLang="ja-JP" sz="1400" dirty="0">
                        <a:latin typeface="MS UI Gothic" panose="020B0600070205080204" pitchFamily="50" charset="-128"/>
                        <a:ea typeface="MS UI Gothic" panose="020B0600070205080204" pitchFamily="50" charset="-128"/>
                      </a:endParaRPr>
                    </a:p>
                    <a:p>
                      <a:r>
                        <a:rPr lang="ja-JP" altLang="en-US" sz="1400" dirty="0">
                          <a:latin typeface="MS UI Gothic" panose="020B0600070205080204" pitchFamily="50" charset="-128"/>
                          <a:ea typeface="MS UI Gothic" panose="020B0600070205080204" pitchFamily="50" charset="-128"/>
                        </a:rPr>
                        <a:t>・別紙</a:t>
                      </a:r>
                      <a:r>
                        <a:rPr lang="en-US" altLang="ja-JP" sz="1400" dirty="0">
                          <a:latin typeface="MS UI Gothic" panose="020B0600070205080204" pitchFamily="50" charset="-128"/>
                          <a:ea typeface="MS UI Gothic" panose="020B0600070205080204" pitchFamily="50" charset="-128"/>
                        </a:rPr>
                        <a:t>2</a:t>
                      </a:r>
                      <a:r>
                        <a:rPr lang="ja-JP" altLang="en-US" sz="1400" dirty="0">
                          <a:latin typeface="MS UI Gothic" panose="020B0600070205080204" pitchFamily="50" charset="-128"/>
                          <a:ea typeface="MS UI Gothic" panose="020B0600070205080204" pitchFamily="50" charset="-128"/>
                        </a:rPr>
                        <a:t>  実施計画</a:t>
                      </a:r>
                      <a:endParaRPr lang="en-US" altLang="ja-JP" sz="1400" dirty="0">
                        <a:latin typeface="MS UI Gothic" panose="020B0600070205080204" pitchFamily="50" charset="-128"/>
                        <a:ea typeface="MS UI Gothic" panose="020B0600070205080204" pitchFamily="50" charset="-128"/>
                      </a:endParaRPr>
                    </a:p>
                    <a:p>
                      <a:r>
                        <a:rPr lang="ja-JP" altLang="en-US" sz="1400" dirty="0">
                          <a:latin typeface="MS UI Gothic" panose="020B0600070205080204" pitchFamily="50" charset="-128"/>
                          <a:ea typeface="MS UI Gothic" panose="020B0600070205080204" pitchFamily="50" charset="-128"/>
                        </a:rPr>
                        <a:t>・別紙</a:t>
                      </a:r>
                      <a:r>
                        <a:rPr lang="en-US" altLang="ja-JP" sz="1400" dirty="0">
                          <a:latin typeface="MS UI Gothic" panose="020B0600070205080204" pitchFamily="50" charset="-128"/>
                          <a:ea typeface="MS UI Gothic" panose="020B0600070205080204" pitchFamily="50" charset="-128"/>
                        </a:rPr>
                        <a:t>3</a:t>
                      </a:r>
                      <a:r>
                        <a:rPr lang="ja-JP" altLang="en-US" sz="1400" dirty="0">
                          <a:latin typeface="MS UI Gothic" panose="020B0600070205080204" pitchFamily="50" charset="-128"/>
                          <a:ea typeface="MS UI Gothic" panose="020B0600070205080204" pitchFamily="50" charset="-128"/>
                        </a:rPr>
                        <a:t>  企業概要、企業パンフレット　</a:t>
                      </a:r>
                      <a:r>
                        <a:rPr lang="en-US" altLang="ja-JP" sz="1400" u="sng" dirty="0">
                          <a:latin typeface="MS UI Gothic" panose="020B0600070205080204" pitchFamily="50" charset="-128"/>
                          <a:ea typeface="MS UI Gothic" panose="020B0600070205080204" pitchFamily="50" charset="-128"/>
                        </a:rPr>
                        <a:t>※</a:t>
                      </a:r>
                      <a:r>
                        <a:rPr lang="ja-JP" altLang="en-US" sz="1400" u="sng" dirty="0">
                          <a:latin typeface="MS UI Gothic" panose="020B0600070205080204" pitchFamily="50" charset="-128"/>
                          <a:ea typeface="MS UI Gothic" panose="020B0600070205080204" pitchFamily="50" charset="-128"/>
                        </a:rPr>
                        <a:t>シーズ</a:t>
                      </a:r>
                      <a:r>
                        <a:rPr lang="en-US" altLang="ja-JP" sz="1400" u="sng" dirty="0">
                          <a:latin typeface="MS UI Gothic" panose="020B0600070205080204" pitchFamily="50" charset="-128"/>
                          <a:ea typeface="MS UI Gothic" panose="020B0600070205080204" pitchFamily="50" charset="-128"/>
                        </a:rPr>
                        <a:t>F</a:t>
                      </a:r>
                      <a:r>
                        <a:rPr lang="ja-JP" altLang="en-US" sz="1400" u="sng" dirty="0">
                          <a:latin typeface="MS UI Gothic" panose="020B0600070205080204" pitchFamily="50" charset="-128"/>
                          <a:ea typeface="MS UI Gothic" panose="020B0600070205080204" pitchFamily="50" charset="-128"/>
                        </a:rPr>
                        <a:t>、シーズ</a:t>
                      </a:r>
                      <a:r>
                        <a:rPr lang="en-US" altLang="ja-JP" sz="1400" u="sng" dirty="0">
                          <a:latin typeface="MS UI Gothic" panose="020B0600070205080204" pitchFamily="50" charset="-128"/>
                          <a:ea typeface="MS UI Gothic" panose="020B0600070205080204" pitchFamily="50" charset="-128"/>
                        </a:rPr>
                        <a:t>F</a:t>
                      </a:r>
                      <a:r>
                        <a:rPr lang="ja-JP" altLang="en-US" sz="1400" u="sng" dirty="0">
                          <a:latin typeface="MS UI Gothic" panose="020B0600070205080204" pitchFamily="50" charset="-128"/>
                          <a:ea typeface="MS UI Gothic" panose="020B0600070205080204" pitchFamily="50" charset="-128"/>
                        </a:rPr>
                        <a:t>♯のみ必須</a:t>
                      </a:r>
                      <a:endParaRPr lang="en-US" altLang="ja-JP" sz="1400" u="sng" dirty="0">
                        <a:latin typeface="MS UI Gothic" panose="020B0600070205080204" pitchFamily="50" charset="-128"/>
                        <a:ea typeface="MS UI Gothic"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13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S UI Gothic" panose="020B0600070205080204" pitchFamily="50" charset="-128"/>
                          <a:ea typeface="MS UI Gothic" panose="020B0600070205080204" pitchFamily="50" charset="-128"/>
                        </a:rPr>
                        <a:t>＜参考資料＞</a:t>
                      </a:r>
                      <a:endParaRPr kumimoji="1" lang="en-US" altLang="ja-JP" sz="1400" b="1" dirty="0">
                        <a:latin typeface="MS UI Gothic" panose="020B0600070205080204" pitchFamily="50" charset="-128"/>
                        <a:ea typeface="MS UI Gothic"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S UI Gothic" panose="020B0600070205080204" pitchFamily="50" charset="-128"/>
                          <a:ea typeface="MS UI Gothic" panose="020B0600070205080204" pitchFamily="50" charset="-128"/>
                        </a:rPr>
                        <a:t>ヒト全ゲノムシークエンス解析</a:t>
                      </a:r>
                      <a:endParaRPr kumimoji="1" lang="en-US" altLang="ja-JP" sz="1400" b="1" dirty="0">
                        <a:latin typeface="MS UI Gothic" panose="020B0600070205080204" pitchFamily="50" charset="-128"/>
                        <a:ea typeface="MS UI Gothic"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S UI Gothic" panose="020B0600070205080204" pitchFamily="50" charset="-128"/>
                          <a:ea typeface="MS UI Gothic" panose="020B0600070205080204" pitchFamily="50" charset="-128"/>
                        </a:rPr>
                        <a:t>プロトコール様式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S UI Gothic" panose="020B0600070205080204" pitchFamily="50" charset="-128"/>
                          <a:ea typeface="MS UI Gothic" panose="020B0600070205080204" pitchFamily="50" charset="-128"/>
                        </a:rPr>
                        <a:t>Excel</a:t>
                      </a:r>
                      <a:r>
                        <a:rPr kumimoji="1" lang="ja-JP" altLang="en-US" sz="1400" dirty="0">
                          <a:latin typeface="MS UI Gothic" panose="020B0600070205080204" pitchFamily="50" charset="-128"/>
                          <a:ea typeface="MS UI Gothic" panose="020B0600070205080204" pitchFamily="50" charset="-128"/>
                        </a:rPr>
                        <a:t>・</a:t>
                      </a:r>
                      <a:r>
                        <a:rPr kumimoji="1" lang="en-US" altLang="ja-JP" sz="1400" dirty="0">
                          <a:latin typeface="MS UI Gothic" panose="020B0600070205080204" pitchFamily="50" charset="-128"/>
                          <a:ea typeface="MS UI Gothic" panose="020B0600070205080204" pitchFamily="50" charset="-128"/>
                        </a:rPr>
                        <a:t>30MB</a:t>
                      </a:r>
                      <a:endParaRPr kumimoji="1" lang="ja-JP" altLang="en-US" sz="1400" dirty="0">
                        <a:latin typeface="MS UI Gothic" panose="020B0600070205080204" pitchFamily="50" charset="-128"/>
                        <a:ea typeface="MS UI Gothic"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S UI Gothic" panose="020B0600070205080204" pitchFamily="50" charset="-128"/>
                          <a:ea typeface="MS UI Gothic" panose="020B0600070205080204" pitchFamily="50" charset="-128"/>
                        </a:rPr>
                        <a:t>・ヒト全ゲノムシークエンス解析プロトコール様式</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u="none" dirty="0">
                          <a:solidFill>
                            <a:srgbClr val="FF0000"/>
                          </a:solidFill>
                          <a:latin typeface="MS UI Gothic" panose="020B0600070205080204" pitchFamily="50" charset="-128"/>
                          <a:ea typeface="MS UI Gothic" panose="020B0600070205080204" pitchFamily="50" charset="-128"/>
                        </a:rPr>
                        <a:t>◆ヒト全ゲノムシークエンス解析を実施する場合は</a:t>
                      </a:r>
                      <a:r>
                        <a:rPr kumimoji="1" lang="ja-JP" altLang="en-US" sz="1400" b="1" u="none" dirty="0">
                          <a:solidFill>
                            <a:srgbClr val="FF0000"/>
                          </a:solidFill>
                          <a:latin typeface="MS UI Gothic" panose="020B0600070205080204" pitchFamily="50" charset="-128"/>
                          <a:ea typeface="MS UI Gothic" panose="020B0600070205080204" pitchFamily="50" charset="-128"/>
                        </a:rPr>
                        <a:t>必須</a:t>
                      </a:r>
                      <a:r>
                        <a:rPr kumimoji="1" lang="ja-JP" altLang="en-US" sz="1400" b="0" u="none" dirty="0">
                          <a:solidFill>
                            <a:srgbClr val="FF0000"/>
                          </a:solidFill>
                          <a:latin typeface="MS UI Gothic" panose="020B0600070205080204" pitchFamily="50" charset="-128"/>
                          <a:ea typeface="MS UI Gothic" panose="020B0600070205080204" pitchFamily="50" charset="-128"/>
                        </a:rPr>
                        <a:t>です。</a:t>
                      </a:r>
                      <a:endParaRPr kumimoji="1" lang="en-US" altLang="ja-JP" sz="1400" dirty="0">
                        <a:solidFill>
                          <a:schemeClr val="tx1"/>
                        </a:solidFill>
                        <a:latin typeface="MS UI Gothic" panose="020B0600070205080204" pitchFamily="50" charset="-128"/>
                        <a:ea typeface="MS UI Gothic"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6860100"/>
                  </a:ext>
                </a:extLst>
              </a:tr>
              <a:tr h="788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S UI Gothic" panose="020B0600070205080204" pitchFamily="50" charset="-128"/>
                          <a:ea typeface="MS UI Gothic" panose="020B0600070205080204" pitchFamily="50" charset="-128"/>
                        </a:rPr>
                        <a:t>＜参考資料＞</a:t>
                      </a:r>
                      <a:endParaRPr kumimoji="1" lang="en-US" altLang="ja-JP" sz="1400" b="1" dirty="0">
                        <a:latin typeface="MS UI Gothic" panose="020B0600070205080204" pitchFamily="50" charset="-128"/>
                        <a:ea typeface="MS UI Gothic"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S UI Gothic" panose="020B0600070205080204" pitchFamily="50" charset="-128"/>
                          <a:ea typeface="MS UI Gothic" panose="020B0600070205080204" pitchFamily="50" charset="-128"/>
                        </a:rPr>
                        <a:t>（様式２）承諾書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S UI Gothic" panose="020B0600070205080204" pitchFamily="50" charset="-128"/>
                          <a:ea typeface="MS UI Gothic" panose="020B0600070205080204" pitchFamily="50" charset="-128"/>
                        </a:rPr>
                        <a:t>PDF</a:t>
                      </a:r>
                      <a:r>
                        <a:rPr kumimoji="1" lang="ja-JP" altLang="en-US" sz="1400" dirty="0">
                          <a:latin typeface="MS UI Gothic" panose="020B0600070205080204" pitchFamily="50" charset="-128"/>
                          <a:ea typeface="MS UI Gothic" panose="020B0600070205080204" pitchFamily="50" charset="-128"/>
                        </a:rPr>
                        <a:t>・</a:t>
                      </a:r>
                      <a:r>
                        <a:rPr kumimoji="1" lang="en-US" altLang="ja-JP" sz="1400" dirty="0">
                          <a:latin typeface="MS UI Gothic" panose="020B0600070205080204" pitchFamily="50" charset="-128"/>
                          <a:ea typeface="MS UI Gothic" panose="020B0600070205080204" pitchFamily="50" charset="-128"/>
                        </a:rPr>
                        <a:t>30MB</a:t>
                      </a:r>
                      <a:endParaRPr kumimoji="1" lang="ja-JP" altLang="en-US" sz="1400" dirty="0">
                        <a:latin typeface="MS UI Gothic" panose="020B0600070205080204" pitchFamily="50" charset="-128"/>
                        <a:ea typeface="MS UI Gothic"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S UI Gothic" panose="020B0600070205080204" pitchFamily="50" charset="-128"/>
                          <a:ea typeface="MS UI Gothic" panose="020B0600070205080204" pitchFamily="50" charset="-128"/>
                        </a:rPr>
                        <a:t>✔全ての承諾書をまとめて、</a:t>
                      </a:r>
                      <a:r>
                        <a:rPr lang="en-US" altLang="ja-JP" sz="1400" dirty="0">
                          <a:latin typeface="MS UI Gothic" panose="020B0600070205080204" pitchFamily="50" charset="-128"/>
                          <a:ea typeface="MS UI Gothic" panose="020B0600070205080204" pitchFamily="50" charset="-128"/>
                        </a:rPr>
                        <a:t>1</a:t>
                      </a:r>
                      <a:r>
                        <a:rPr lang="ja-JP" altLang="en-US" sz="1400" dirty="0">
                          <a:latin typeface="MS UI Gothic" panose="020B0600070205080204" pitchFamily="50" charset="-128"/>
                          <a:ea typeface="MS UI Gothic" panose="020B0600070205080204" pitchFamily="50" charset="-128"/>
                        </a:rPr>
                        <a:t>ファイル</a:t>
                      </a:r>
                      <a:r>
                        <a:rPr lang="en-US" altLang="ja-JP" sz="1400" dirty="0">
                          <a:latin typeface="MS UI Gothic" panose="020B0600070205080204" pitchFamily="50" charset="-128"/>
                          <a:ea typeface="MS UI Gothic" panose="020B0600070205080204" pitchFamily="50" charset="-128"/>
                        </a:rPr>
                        <a:t>30MB</a:t>
                      </a:r>
                      <a:r>
                        <a:rPr lang="ja-JP" altLang="en-US" sz="1400" dirty="0">
                          <a:latin typeface="MS UI Gothic" panose="020B0600070205080204" pitchFamily="50" charset="-128"/>
                          <a:ea typeface="MS UI Gothic" panose="020B0600070205080204" pitchFamily="50" charset="-128"/>
                        </a:rPr>
                        <a:t>以内にしてアップロードして下さい。</a:t>
                      </a:r>
                      <a:endParaRPr kumimoji="1" lang="ja-JP" altLang="en-US" sz="1400" dirty="0">
                        <a:solidFill>
                          <a:srgbClr val="FF0000"/>
                        </a:solidFill>
                        <a:latin typeface="MS UI Gothic" panose="020B0600070205080204" pitchFamily="50" charset="-128"/>
                        <a:ea typeface="MS UI Gothic" panose="020B0600070205080204" pitchFamily="50" charset="-128"/>
                      </a:endParaRPr>
                    </a:p>
                    <a:p>
                      <a:pPr>
                        <a:spcBef>
                          <a:spcPts val="600"/>
                        </a:spcBef>
                      </a:pPr>
                      <a:r>
                        <a:rPr lang="ja-JP" altLang="en-US" sz="1400" dirty="0">
                          <a:solidFill>
                            <a:srgbClr val="FF0000"/>
                          </a:solidFill>
                          <a:latin typeface="MS UI Gothic" panose="020B0600070205080204" pitchFamily="50" charset="-128"/>
                          <a:ea typeface="MS UI Gothic" panose="020B0600070205080204" pitchFamily="50" charset="-128"/>
                        </a:rPr>
                        <a:t>◆分担機関がある場合は、</a:t>
                      </a:r>
                      <a:r>
                        <a:rPr lang="ja-JP" altLang="en-US" sz="1400" b="1" dirty="0">
                          <a:solidFill>
                            <a:srgbClr val="FF0000"/>
                          </a:solidFill>
                          <a:latin typeface="MS UI Gothic" panose="020B0600070205080204" pitchFamily="50" charset="-128"/>
                          <a:ea typeface="MS UI Gothic" panose="020B0600070205080204" pitchFamily="50" charset="-128"/>
                        </a:rPr>
                        <a:t>分担機関ごと</a:t>
                      </a:r>
                      <a:r>
                        <a:rPr lang="ja-JP" altLang="en-US" sz="1400" dirty="0">
                          <a:solidFill>
                            <a:srgbClr val="FF0000"/>
                          </a:solidFill>
                          <a:latin typeface="MS UI Gothic" panose="020B0600070205080204" pitchFamily="50" charset="-128"/>
                          <a:ea typeface="MS UI Gothic" panose="020B0600070205080204" pitchFamily="50" charset="-128"/>
                        </a:rPr>
                        <a:t>の承諾書が</a:t>
                      </a:r>
                      <a:r>
                        <a:rPr lang="ja-JP" altLang="en-US" sz="1400" b="1" dirty="0">
                          <a:solidFill>
                            <a:srgbClr val="FF0000"/>
                          </a:solidFill>
                          <a:latin typeface="MS UI Gothic" panose="020B0600070205080204" pitchFamily="50" charset="-128"/>
                          <a:ea typeface="MS UI Gothic" panose="020B0600070205080204" pitchFamily="50" charset="-128"/>
                        </a:rPr>
                        <a:t>必須</a:t>
                      </a:r>
                      <a:r>
                        <a:rPr lang="ja-JP" altLang="en-US" sz="1400" dirty="0">
                          <a:solidFill>
                            <a:srgbClr val="FF0000"/>
                          </a:solidFill>
                          <a:latin typeface="MS UI Gothic" panose="020B0600070205080204" pitchFamily="50" charset="-128"/>
                          <a:ea typeface="MS UI Gothic" panose="020B0600070205080204" pitchFamily="50" charset="-128"/>
                        </a:rPr>
                        <a:t>です。</a:t>
                      </a:r>
                      <a:endParaRPr lang="en-US" altLang="ja-JP" sz="1400" dirty="0">
                        <a:solidFill>
                          <a:srgbClr val="FF0000"/>
                        </a:solidFill>
                        <a:latin typeface="MS UI Gothic" panose="020B0600070205080204" pitchFamily="50" charset="-128"/>
                        <a:ea typeface="MS UI Gothic" panose="020B0600070205080204" pitchFamily="50" charset="-128"/>
                      </a:endParaRPr>
                    </a:p>
                    <a:p>
                      <a:r>
                        <a:rPr lang="ja-JP" altLang="en-US" sz="1400" dirty="0">
                          <a:solidFill>
                            <a:srgbClr val="FF0000"/>
                          </a:solidFill>
                          <a:latin typeface="MS UI Gothic" panose="020B0600070205080204" pitchFamily="50" charset="-128"/>
                          <a:ea typeface="MS UI Gothic" panose="020B0600070205080204" pitchFamily="50" charset="-128"/>
                        </a:rPr>
                        <a:t>◆シーズ</a:t>
                      </a:r>
                      <a:r>
                        <a:rPr lang="en-US" altLang="ja-JP" sz="1400" dirty="0">
                          <a:solidFill>
                            <a:srgbClr val="FF0000"/>
                          </a:solidFill>
                          <a:latin typeface="MS UI Gothic" panose="020B0600070205080204" pitchFamily="50" charset="-128"/>
                          <a:ea typeface="MS UI Gothic" panose="020B0600070205080204" pitchFamily="50" charset="-128"/>
                        </a:rPr>
                        <a:t>F</a:t>
                      </a:r>
                      <a:r>
                        <a:rPr lang="ja-JP" altLang="en-US" sz="1400" dirty="0">
                          <a:solidFill>
                            <a:srgbClr val="FF0000"/>
                          </a:solidFill>
                          <a:latin typeface="MS UI Gothic" panose="020B0600070205080204" pitchFamily="50" charset="-128"/>
                          <a:ea typeface="MS UI Gothic" panose="020B0600070205080204" pitchFamily="50" charset="-128"/>
                        </a:rPr>
                        <a:t>、</a:t>
                      </a:r>
                      <a:r>
                        <a:rPr lang="en-US" altLang="ja-JP" sz="1400" dirty="0">
                          <a:solidFill>
                            <a:srgbClr val="FF0000"/>
                          </a:solidFill>
                          <a:latin typeface="MS UI Gothic" panose="020B0600070205080204" pitchFamily="50" charset="-128"/>
                          <a:ea typeface="MS UI Gothic" panose="020B0600070205080204" pitchFamily="50" charset="-128"/>
                        </a:rPr>
                        <a:t>F</a:t>
                      </a:r>
                      <a:r>
                        <a:rPr lang="ja-JP" altLang="en-US" sz="1400" dirty="0">
                          <a:solidFill>
                            <a:srgbClr val="FF0000"/>
                          </a:solidFill>
                          <a:latin typeface="MS UI Gothic" panose="020B0600070205080204" pitchFamily="50" charset="-128"/>
                          <a:ea typeface="MS UI Gothic" panose="020B0600070205080204" pitchFamily="50" charset="-128"/>
                        </a:rPr>
                        <a:t>♯は、</a:t>
                      </a:r>
                      <a:r>
                        <a:rPr lang="ja-JP" altLang="en-US" sz="1400" b="1" dirty="0">
                          <a:solidFill>
                            <a:srgbClr val="FF0000"/>
                          </a:solidFill>
                          <a:latin typeface="MS UI Gothic" panose="020B0600070205080204" pitchFamily="50" charset="-128"/>
                          <a:ea typeface="MS UI Gothic" panose="020B0600070205080204" pitchFamily="50" charset="-128"/>
                        </a:rPr>
                        <a:t>連携企業</a:t>
                      </a:r>
                      <a:r>
                        <a:rPr lang="ja-JP" altLang="en-US" sz="1400" dirty="0">
                          <a:solidFill>
                            <a:srgbClr val="FF0000"/>
                          </a:solidFill>
                          <a:latin typeface="MS UI Gothic" panose="020B0600070205080204" pitchFamily="50" charset="-128"/>
                          <a:ea typeface="MS UI Gothic" panose="020B0600070205080204" pitchFamily="50" charset="-128"/>
                        </a:rPr>
                        <a:t>の承諾書も</a:t>
                      </a:r>
                      <a:r>
                        <a:rPr lang="ja-JP" altLang="en-US" sz="1400" b="1" dirty="0">
                          <a:solidFill>
                            <a:srgbClr val="FF0000"/>
                          </a:solidFill>
                          <a:latin typeface="MS UI Gothic" panose="020B0600070205080204" pitchFamily="50" charset="-128"/>
                          <a:ea typeface="MS UI Gothic" panose="020B0600070205080204" pitchFamily="50" charset="-128"/>
                        </a:rPr>
                        <a:t>必須</a:t>
                      </a:r>
                      <a:r>
                        <a:rPr lang="ja-JP" altLang="en-US" sz="1400" dirty="0">
                          <a:solidFill>
                            <a:srgbClr val="FF0000"/>
                          </a:solidFill>
                          <a:latin typeface="MS UI Gothic" panose="020B0600070205080204" pitchFamily="50" charset="-128"/>
                          <a:ea typeface="MS UI Gothic" panose="020B0600070205080204" pitchFamily="50" charset="-128"/>
                        </a:rPr>
                        <a:t>です。</a:t>
                      </a:r>
                      <a:endParaRPr lang="en-US" altLang="ja-JP" sz="1400" dirty="0">
                        <a:solidFill>
                          <a:srgbClr val="FF0000"/>
                        </a:solidFill>
                        <a:latin typeface="MS UI Gothic" panose="020B0600070205080204" pitchFamily="50" charset="-128"/>
                        <a:ea typeface="MS UI Gothic"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130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S UI Gothic" panose="020B0600070205080204" pitchFamily="50" charset="-128"/>
                          <a:ea typeface="MS UI Gothic" panose="020B0600070205080204" pitchFamily="50" charset="-128"/>
                        </a:rPr>
                        <a:t>＜参考資料＞</a:t>
                      </a:r>
                      <a:endParaRPr kumimoji="1" lang="en-US" altLang="ja-JP" sz="1400" b="1" dirty="0">
                        <a:latin typeface="MS UI Gothic" panose="020B0600070205080204" pitchFamily="50" charset="-128"/>
                        <a:ea typeface="MS UI Gothic"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S UI Gothic" panose="020B0600070205080204" pitchFamily="50" charset="-128"/>
                          <a:ea typeface="MS UI Gothic" panose="020B0600070205080204" pitchFamily="50" charset="-128"/>
                        </a:rPr>
                        <a:t>（別添④）対面助言の議事録の写し及び別紙（相談内容）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S UI Gothic" panose="020B0600070205080204" pitchFamily="50" charset="-128"/>
                          <a:ea typeface="MS UI Gothic" panose="020B0600070205080204" pitchFamily="50" charset="-128"/>
                        </a:rPr>
                        <a:t>PDF</a:t>
                      </a:r>
                      <a:r>
                        <a:rPr kumimoji="1" lang="ja-JP" altLang="en-US" sz="1400" dirty="0">
                          <a:latin typeface="MS UI Gothic" panose="020B0600070205080204" pitchFamily="50" charset="-128"/>
                          <a:ea typeface="MS UI Gothic" panose="020B0600070205080204" pitchFamily="50" charset="-128"/>
                        </a:rPr>
                        <a:t>・</a:t>
                      </a:r>
                      <a:r>
                        <a:rPr kumimoji="1" lang="en-US" altLang="ja-JP" sz="1400" dirty="0">
                          <a:latin typeface="MS UI Gothic" panose="020B0600070205080204" pitchFamily="50" charset="-128"/>
                          <a:ea typeface="MS UI Gothic" panose="020B0600070205080204" pitchFamily="50" charset="-128"/>
                        </a:rPr>
                        <a:t>30MB</a:t>
                      </a:r>
                      <a:endParaRPr kumimoji="1" lang="ja-JP" altLang="en-US" sz="1400" dirty="0">
                        <a:latin typeface="MS UI Gothic" panose="020B0600070205080204" pitchFamily="50" charset="-128"/>
                        <a:ea typeface="MS UI Gothic"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S UI Gothic" panose="020B0600070205080204" pitchFamily="50" charset="-128"/>
                          <a:ea typeface="MS UI Gothic" panose="020B0600070205080204" pitchFamily="50" charset="-128"/>
                        </a:rPr>
                        <a:t>・対面助言の議事録の写し及び別紙（相談内容）</a:t>
                      </a:r>
                      <a:endParaRPr kumimoji="1" lang="en-US" altLang="ja-JP" sz="1400" dirty="0">
                        <a:solidFill>
                          <a:schemeClr val="tx1"/>
                        </a:solidFill>
                        <a:latin typeface="MS UI Gothic" panose="020B0600070205080204" pitchFamily="50" charset="-128"/>
                        <a:ea typeface="MS UI Gothic"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FF0000"/>
                          </a:solidFill>
                          <a:latin typeface="MS UI Gothic" panose="020B0600070205080204" pitchFamily="50" charset="-128"/>
                          <a:ea typeface="MS UI Gothic" panose="020B0600070205080204" pitchFamily="50" charset="-128"/>
                        </a:rPr>
                        <a:t>◆シーズ</a:t>
                      </a:r>
                      <a:r>
                        <a:rPr kumimoji="1" lang="en-US" altLang="ja-JP" sz="1400" dirty="0">
                          <a:solidFill>
                            <a:srgbClr val="FF0000"/>
                          </a:solidFill>
                          <a:latin typeface="MS UI Gothic" panose="020B0600070205080204" pitchFamily="50" charset="-128"/>
                          <a:ea typeface="MS UI Gothic" panose="020B0600070205080204" pitchFamily="50" charset="-128"/>
                        </a:rPr>
                        <a:t>B</a:t>
                      </a:r>
                      <a:r>
                        <a:rPr kumimoji="1" lang="ja-JP" altLang="en-US" sz="1400" dirty="0">
                          <a:solidFill>
                            <a:srgbClr val="FF0000"/>
                          </a:solidFill>
                          <a:latin typeface="MS UI Gothic" panose="020B0600070205080204" pitchFamily="50" charset="-128"/>
                          <a:ea typeface="MS UI Gothic" panose="020B0600070205080204" pitchFamily="50" charset="-128"/>
                        </a:rPr>
                        <a:t>、</a:t>
                      </a:r>
                      <a:r>
                        <a:rPr kumimoji="1" lang="en-US" altLang="ja-JP" sz="1400" dirty="0">
                          <a:solidFill>
                            <a:srgbClr val="FF0000"/>
                          </a:solidFill>
                          <a:latin typeface="MS UI Gothic" panose="020B0600070205080204" pitchFamily="50" charset="-128"/>
                          <a:ea typeface="MS UI Gothic" panose="020B0600070205080204" pitchFamily="50" charset="-128"/>
                        </a:rPr>
                        <a:t>F</a:t>
                      </a:r>
                      <a:r>
                        <a:rPr kumimoji="1" lang="ja-JP" altLang="en-US" sz="1400" dirty="0">
                          <a:solidFill>
                            <a:srgbClr val="FF0000"/>
                          </a:solidFill>
                          <a:latin typeface="MS UI Gothic" panose="020B0600070205080204" pitchFamily="50" charset="-128"/>
                          <a:ea typeface="MS UI Gothic" panose="020B0600070205080204" pitchFamily="50" charset="-128"/>
                        </a:rPr>
                        <a:t>、</a:t>
                      </a:r>
                      <a:r>
                        <a:rPr kumimoji="1" lang="en-US" altLang="ja-JP" sz="1400" dirty="0">
                          <a:solidFill>
                            <a:srgbClr val="FF0000"/>
                          </a:solidFill>
                          <a:latin typeface="MS UI Gothic" panose="020B0600070205080204" pitchFamily="50" charset="-128"/>
                          <a:ea typeface="MS UI Gothic" panose="020B0600070205080204" pitchFamily="50" charset="-128"/>
                        </a:rPr>
                        <a:t>F</a:t>
                      </a:r>
                      <a:r>
                        <a:rPr kumimoji="1" lang="ja-JP" altLang="en-US" sz="1400" dirty="0">
                          <a:solidFill>
                            <a:srgbClr val="FF0000"/>
                          </a:solidFill>
                          <a:latin typeface="MS UI Gothic" panose="020B0600070205080204" pitchFamily="50" charset="-128"/>
                          <a:ea typeface="MS UI Gothic" panose="020B0600070205080204" pitchFamily="50" charset="-128"/>
                        </a:rPr>
                        <a:t>♯、</a:t>
                      </a:r>
                      <a:r>
                        <a:rPr kumimoji="1" lang="en-US" altLang="ja-JP" sz="1400" dirty="0">
                          <a:solidFill>
                            <a:srgbClr val="FF0000"/>
                          </a:solidFill>
                          <a:latin typeface="MS UI Gothic" panose="020B0600070205080204" pitchFamily="50" charset="-128"/>
                          <a:ea typeface="MS UI Gothic" panose="020B0600070205080204" pitchFamily="50" charset="-128"/>
                        </a:rPr>
                        <a:t>C(b)</a:t>
                      </a:r>
                      <a:r>
                        <a:rPr kumimoji="1" lang="ja-JP" altLang="en-US" sz="1400" dirty="0">
                          <a:solidFill>
                            <a:srgbClr val="FF0000"/>
                          </a:solidFill>
                          <a:latin typeface="MS UI Gothic" panose="020B0600070205080204" pitchFamily="50" charset="-128"/>
                          <a:ea typeface="MS UI Gothic" panose="020B0600070205080204" pitchFamily="50" charset="-128"/>
                        </a:rPr>
                        <a:t>の場合に</a:t>
                      </a:r>
                      <a:r>
                        <a:rPr kumimoji="1" lang="ja-JP" altLang="en-US" sz="1400" b="1" dirty="0">
                          <a:solidFill>
                            <a:srgbClr val="FF0000"/>
                          </a:solidFill>
                          <a:latin typeface="MS UI Gothic" panose="020B0600070205080204" pitchFamily="50" charset="-128"/>
                          <a:ea typeface="MS UI Gothic" panose="020B0600070205080204" pitchFamily="50" charset="-128"/>
                        </a:rPr>
                        <a:t>必須</a:t>
                      </a:r>
                      <a:r>
                        <a:rPr kumimoji="1" lang="ja-JP" altLang="en-US" sz="1400" dirty="0">
                          <a:solidFill>
                            <a:srgbClr val="FF0000"/>
                          </a:solidFill>
                          <a:latin typeface="MS UI Gothic" panose="020B0600070205080204" pitchFamily="50" charset="-128"/>
                          <a:ea typeface="MS UI Gothic" panose="020B0600070205080204" pitchFamily="50" charset="-128"/>
                        </a:rPr>
                        <a:t>。</a:t>
                      </a:r>
                      <a:endParaRPr kumimoji="1" lang="en-US" altLang="ja-JP" sz="1400" dirty="0">
                        <a:solidFill>
                          <a:srgbClr val="FF0000"/>
                        </a:solidFill>
                        <a:latin typeface="MS UI Gothic" panose="020B0600070205080204" pitchFamily="50" charset="-128"/>
                        <a:ea typeface="MS UI Gothic"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FF0000"/>
                          </a:solidFill>
                          <a:latin typeface="MS UI Gothic" panose="020B0600070205080204" pitchFamily="50" charset="-128"/>
                          <a:ea typeface="MS UI Gothic" panose="020B0600070205080204" pitchFamily="50" charset="-128"/>
                        </a:rPr>
                        <a:t>◆対面助言の議事録がない場合は、その理由については別紙に記載しアップロードして下さい。</a:t>
                      </a:r>
                      <a:endParaRPr kumimoji="1" lang="en-US" altLang="ja-JP" sz="1400" dirty="0">
                        <a:solidFill>
                          <a:srgbClr val="FF0000"/>
                        </a:solidFill>
                        <a:latin typeface="MS UI Gothic" panose="020B0600070205080204" pitchFamily="50" charset="-128"/>
                        <a:ea typeface="MS UI Gothic"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rgbClr val="FF0000"/>
                          </a:solidFill>
                          <a:latin typeface="MS UI Gothic" panose="020B0600070205080204" pitchFamily="50" charset="-128"/>
                          <a:ea typeface="MS UI Gothic" panose="020B0600070205080204" pitchFamily="50" charset="-128"/>
                        </a:rPr>
                        <a:t>　 </a:t>
                      </a:r>
                      <a:r>
                        <a:rPr kumimoji="1" lang="ja-JP" altLang="en-US" sz="1400" b="1" u="wavyHeavy" baseline="0" dirty="0">
                          <a:solidFill>
                            <a:srgbClr val="FF0000"/>
                          </a:solidFill>
                          <a:latin typeface="MS UI Gothic" panose="020B0600070205080204" pitchFamily="50" charset="-128"/>
                          <a:ea typeface="MS UI Gothic" panose="020B0600070205080204" pitchFamily="50" charset="-128"/>
                        </a:rPr>
                        <a:t>事前面談</a:t>
                      </a:r>
                      <a:r>
                        <a:rPr kumimoji="1" lang="ja-JP" altLang="en-US" sz="1400" dirty="0">
                          <a:solidFill>
                            <a:srgbClr val="FF0000"/>
                          </a:solidFill>
                          <a:latin typeface="MS UI Gothic" panose="020B0600070205080204" pitchFamily="50" charset="-128"/>
                          <a:ea typeface="MS UI Gothic" panose="020B0600070205080204" pitchFamily="50" charset="-128"/>
                        </a:rPr>
                        <a:t>の議事録や要旨などは</a:t>
                      </a:r>
                      <a:r>
                        <a:rPr kumimoji="1" lang="ja-JP" altLang="en-US" sz="1400" b="1" u="wavyHeavy" baseline="0" dirty="0">
                          <a:solidFill>
                            <a:srgbClr val="FF0000"/>
                          </a:solidFill>
                          <a:latin typeface="MS UI Gothic" panose="020B0600070205080204" pitchFamily="50" charset="-128"/>
                          <a:ea typeface="MS UI Gothic" panose="020B0600070205080204" pitchFamily="50" charset="-128"/>
                        </a:rPr>
                        <a:t>提出しないで下さい。</a:t>
                      </a:r>
                      <a:endParaRPr kumimoji="1" lang="en-US" altLang="ja-JP" sz="1400" b="1" u="wavyHeavy" baseline="0" dirty="0">
                        <a:solidFill>
                          <a:srgbClr val="FF0000"/>
                        </a:solidFill>
                        <a:latin typeface="MS UI Gothic" panose="020B0600070205080204" pitchFamily="50" charset="-128"/>
                        <a:ea typeface="MS UI Gothic"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04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S UI Gothic" panose="020B0600070205080204" pitchFamily="50" charset="-128"/>
                          <a:ea typeface="MS UI Gothic" panose="020B0600070205080204" pitchFamily="50" charset="-128"/>
                        </a:rPr>
                        <a:t>＜参考資料＞</a:t>
                      </a:r>
                      <a:endParaRPr kumimoji="1" lang="en-US" altLang="ja-JP" sz="1400" b="1" dirty="0">
                        <a:latin typeface="MS UI Gothic" panose="020B0600070205080204" pitchFamily="50" charset="-128"/>
                        <a:ea typeface="MS UI Gothic"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S UI Gothic" panose="020B0600070205080204" pitchFamily="50" charset="-128"/>
                          <a:ea typeface="MS UI Gothic" panose="020B0600070205080204" pitchFamily="50" charset="-128"/>
                        </a:rPr>
                        <a:t>別紙・別添（任意）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S UI Gothic" panose="020B0600070205080204" pitchFamily="50" charset="-128"/>
                          <a:ea typeface="MS UI Gothic" panose="020B0600070205080204" pitchFamily="50" charset="-128"/>
                        </a:rPr>
                        <a:t>PDF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u="sng" dirty="0">
                          <a:latin typeface="MS UI Gothic" panose="020B0600070205080204" pitchFamily="50" charset="-128"/>
                          <a:ea typeface="MS UI Gothic" panose="020B0600070205080204" pitchFamily="50" charset="-128"/>
                        </a:rPr>
                        <a:t>1</a:t>
                      </a:r>
                      <a:r>
                        <a:rPr kumimoji="1" lang="ja-JP" altLang="en-US" sz="1400" u="sng" dirty="0">
                          <a:latin typeface="MS UI Gothic" panose="020B0600070205080204" pitchFamily="50" charset="-128"/>
                          <a:ea typeface="MS UI Gothic" panose="020B0600070205080204" pitchFamily="50" charset="-128"/>
                        </a:rPr>
                        <a:t>ファイル</a:t>
                      </a:r>
                      <a:r>
                        <a:rPr kumimoji="1" lang="en-US" altLang="ja-JP" sz="1400" u="sng" dirty="0">
                          <a:latin typeface="MS UI Gothic" panose="020B0600070205080204" pitchFamily="50" charset="-128"/>
                          <a:ea typeface="MS UI Gothic" panose="020B0600070205080204" pitchFamily="50" charset="-128"/>
                        </a:rPr>
                        <a:t>30MB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u="sng" dirty="0">
                        <a:latin typeface="MS UI Gothic" panose="020B0600070205080204" pitchFamily="50" charset="-128"/>
                        <a:ea typeface="MS UI Gothic"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u="sng" dirty="0">
                          <a:solidFill>
                            <a:srgbClr val="FF0000"/>
                          </a:solidFill>
                          <a:latin typeface="MS UI Gothic" panose="020B0600070205080204" pitchFamily="50" charset="-128"/>
                          <a:ea typeface="MS UI Gothic" panose="020B0600070205080204" pitchFamily="50" charset="-128"/>
                        </a:rPr>
                        <a:t>2</a:t>
                      </a:r>
                      <a:r>
                        <a:rPr kumimoji="1" lang="ja-JP" altLang="en-US" sz="1400" u="sng" dirty="0">
                          <a:solidFill>
                            <a:srgbClr val="FF0000"/>
                          </a:solidFill>
                          <a:latin typeface="MS UI Gothic" panose="020B0600070205080204" pitchFamily="50" charset="-128"/>
                          <a:ea typeface="MS UI Gothic" panose="020B0600070205080204" pitchFamily="50" charset="-128"/>
                        </a:rPr>
                        <a:t>ファイルまで</a:t>
                      </a:r>
                      <a:endParaRPr kumimoji="1" lang="en-US" altLang="ja-JP" sz="1400" u="sng" dirty="0">
                        <a:solidFill>
                          <a:srgbClr val="FF0000"/>
                        </a:solidFill>
                        <a:latin typeface="MS UI Gothic" panose="020B0600070205080204" pitchFamily="50" charset="-128"/>
                        <a:ea typeface="MS UI Gothic"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u="sng" dirty="0">
                          <a:solidFill>
                            <a:srgbClr val="FF0000"/>
                          </a:solidFill>
                          <a:latin typeface="MS UI Gothic" panose="020B0600070205080204" pitchFamily="50" charset="-128"/>
                          <a:ea typeface="MS UI Gothic" panose="020B0600070205080204" pitchFamily="50" charset="-128"/>
                        </a:rPr>
                        <a:t>アップロード可能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a:solidFill>
                            <a:schemeClr val="tx1"/>
                          </a:solidFill>
                          <a:latin typeface="MS UI Gothic" panose="020B0600070205080204" pitchFamily="50" charset="-128"/>
                          <a:ea typeface="MS UI Gothic" panose="020B0600070205080204" pitchFamily="50" charset="-128"/>
                        </a:rPr>
                        <a:t>✔別添①③⑤はまとめて、１ファイル</a:t>
                      </a:r>
                      <a:r>
                        <a:rPr kumimoji="1" lang="en-US" altLang="ja-JP" sz="1400" dirty="0">
                          <a:solidFill>
                            <a:schemeClr val="tx1"/>
                          </a:solidFill>
                          <a:latin typeface="MS UI Gothic" panose="020B0600070205080204" pitchFamily="50" charset="-128"/>
                          <a:ea typeface="MS UI Gothic" panose="020B0600070205080204" pitchFamily="50" charset="-128"/>
                        </a:rPr>
                        <a:t>30MB</a:t>
                      </a:r>
                      <a:r>
                        <a:rPr kumimoji="1" lang="ja-JP" altLang="en-US" sz="1400" dirty="0">
                          <a:solidFill>
                            <a:schemeClr val="tx1"/>
                          </a:solidFill>
                          <a:latin typeface="MS UI Gothic" panose="020B0600070205080204" pitchFamily="50" charset="-128"/>
                          <a:ea typeface="MS UI Gothic" panose="020B0600070205080204" pitchFamily="50" charset="-128"/>
                        </a:rPr>
                        <a:t>以内にしてアップロードして下さい。</a:t>
                      </a:r>
                      <a:endParaRPr kumimoji="1" lang="en-US" altLang="ja-JP" sz="1400" dirty="0">
                        <a:solidFill>
                          <a:schemeClr val="tx1"/>
                        </a:solidFill>
                        <a:latin typeface="MS UI Gothic" panose="020B0600070205080204" pitchFamily="50" charset="-128"/>
                        <a:ea typeface="MS UI Gothic" panose="020B0600070205080204" pitchFamily="50" charset="-128"/>
                      </a:endParaRPr>
                    </a:p>
                    <a:p>
                      <a:r>
                        <a:rPr kumimoji="1" lang="ja-JP" altLang="en-US" sz="1400" dirty="0">
                          <a:solidFill>
                            <a:schemeClr val="tx1"/>
                          </a:solidFill>
                          <a:latin typeface="MS UI Gothic" panose="020B0600070205080204" pitchFamily="50" charset="-128"/>
                          <a:ea typeface="MS UI Gothic" panose="020B0600070205080204" pitchFamily="50" charset="-128"/>
                        </a:rPr>
                        <a:t>✔別添①③⑤に別添②を加えても</a:t>
                      </a:r>
                      <a:r>
                        <a:rPr kumimoji="1" lang="en-US" altLang="ja-JP" sz="1400" dirty="0">
                          <a:solidFill>
                            <a:schemeClr val="tx1"/>
                          </a:solidFill>
                          <a:latin typeface="MS UI Gothic" panose="020B0600070205080204" pitchFamily="50" charset="-128"/>
                          <a:ea typeface="MS UI Gothic" panose="020B0600070205080204" pitchFamily="50" charset="-128"/>
                        </a:rPr>
                        <a:t>1</a:t>
                      </a:r>
                      <a:r>
                        <a:rPr kumimoji="1" lang="ja-JP" altLang="en-US" sz="1400" dirty="0">
                          <a:solidFill>
                            <a:schemeClr val="tx1"/>
                          </a:solidFill>
                          <a:latin typeface="MS UI Gothic" panose="020B0600070205080204" pitchFamily="50" charset="-128"/>
                          <a:ea typeface="MS UI Gothic" panose="020B0600070205080204" pitchFamily="50" charset="-128"/>
                        </a:rPr>
                        <a:t>ファイル</a:t>
                      </a:r>
                      <a:r>
                        <a:rPr kumimoji="1" lang="en-US" altLang="ja-JP" sz="1400" dirty="0">
                          <a:solidFill>
                            <a:schemeClr val="tx1"/>
                          </a:solidFill>
                          <a:latin typeface="MS UI Gothic" panose="020B0600070205080204" pitchFamily="50" charset="-128"/>
                          <a:ea typeface="MS UI Gothic" panose="020B0600070205080204" pitchFamily="50" charset="-128"/>
                        </a:rPr>
                        <a:t>30MB</a:t>
                      </a:r>
                      <a:r>
                        <a:rPr kumimoji="1" lang="ja-JP" altLang="en-US" sz="1400" dirty="0">
                          <a:solidFill>
                            <a:schemeClr val="tx1"/>
                          </a:solidFill>
                          <a:latin typeface="MS UI Gothic" panose="020B0600070205080204" pitchFamily="50" charset="-128"/>
                          <a:ea typeface="MS UI Gothic" panose="020B0600070205080204" pitchFamily="50" charset="-128"/>
                        </a:rPr>
                        <a:t>以内ならばをアップロード可能です。</a:t>
                      </a:r>
                      <a:endParaRPr kumimoji="1" lang="en-US" altLang="ja-JP" sz="1400" dirty="0">
                        <a:solidFill>
                          <a:schemeClr val="tx1"/>
                        </a:solidFill>
                        <a:latin typeface="MS UI Gothic" panose="020B0600070205080204" pitchFamily="50" charset="-128"/>
                        <a:ea typeface="MS UI Gothic" panose="020B0600070205080204" pitchFamily="50" charset="-128"/>
                      </a:endParaRPr>
                    </a:p>
                    <a:p>
                      <a:r>
                        <a:rPr kumimoji="1" lang="en-US" altLang="ja-JP" sz="1400" dirty="0">
                          <a:solidFill>
                            <a:schemeClr val="tx1"/>
                          </a:solidFill>
                          <a:latin typeface="MS UI Gothic" panose="020B0600070205080204" pitchFamily="50" charset="-128"/>
                          <a:ea typeface="MS UI Gothic" panose="020B0600070205080204" pitchFamily="50" charset="-128"/>
                        </a:rPr>
                        <a:t>    30MB</a:t>
                      </a:r>
                      <a:r>
                        <a:rPr kumimoji="1" lang="ja-JP" altLang="en-US" sz="1400" dirty="0">
                          <a:solidFill>
                            <a:schemeClr val="tx1"/>
                          </a:solidFill>
                          <a:latin typeface="MS UI Gothic" panose="020B0600070205080204" pitchFamily="50" charset="-128"/>
                          <a:ea typeface="MS UI Gothic" panose="020B0600070205080204" pitchFamily="50" charset="-128"/>
                        </a:rPr>
                        <a:t>を超えた場合には、別添②は別ファイルにてアップロードして下さい。</a:t>
                      </a:r>
                    </a:p>
                    <a:p>
                      <a:pPr>
                        <a:spcBef>
                          <a:spcPts val="600"/>
                        </a:spcBef>
                      </a:pPr>
                      <a:r>
                        <a:rPr kumimoji="1" lang="ja-JP" altLang="en-US" sz="1200" dirty="0">
                          <a:solidFill>
                            <a:schemeClr val="tx1"/>
                          </a:solidFill>
                          <a:latin typeface="MS UI Gothic" panose="020B0600070205080204" pitchFamily="50" charset="-128"/>
                          <a:ea typeface="MS UI Gothic" panose="020B0600070205080204" pitchFamily="50" charset="-128"/>
                        </a:rPr>
                        <a:t>・別添①　研究開発代表者の各種トレーニング等に関する受講証、修了証等の写し</a:t>
                      </a:r>
                      <a:endParaRPr kumimoji="1" lang="en-US" altLang="ja-JP" sz="1200" dirty="0">
                        <a:solidFill>
                          <a:schemeClr val="tx1"/>
                        </a:solidFill>
                        <a:latin typeface="MS UI Gothic" panose="020B0600070205080204" pitchFamily="50" charset="-128"/>
                        <a:ea typeface="MS UI Gothic" panose="020B0600070205080204" pitchFamily="50" charset="-128"/>
                      </a:endParaRPr>
                    </a:p>
                    <a:p>
                      <a:r>
                        <a:rPr kumimoji="1" lang="ja-JP" altLang="en-US" sz="1200" dirty="0">
                          <a:solidFill>
                            <a:schemeClr val="tx1"/>
                          </a:solidFill>
                          <a:latin typeface="MS UI Gothic" panose="020B0600070205080204" pitchFamily="50" charset="-128"/>
                          <a:ea typeface="MS UI Gothic" panose="020B0600070205080204" pitchFamily="50" charset="-128"/>
                        </a:rPr>
                        <a:t>・別添②　臨床試験実施計画書（プロトコール）　</a:t>
                      </a:r>
                      <a:r>
                        <a:rPr kumimoji="1" lang="en-US" altLang="ja-JP" sz="1200" u="sng" dirty="0">
                          <a:solidFill>
                            <a:schemeClr val="tx1"/>
                          </a:solidFill>
                          <a:latin typeface="MS UI Gothic" panose="020B0600070205080204" pitchFamily="50" charset="-128"/>
                          <a:ea typeface="MS UI Gothic" panose="020B0600070205080204" pitchFamily="50" charset="-128"/>
                        </a:rPr>
                        <a:t>※</a:t>
                      </a:r>
                      <a:r>
                        <a:rPr kumimoji="1" lang="ja-JP" altLang="en-US" sz="1200" u="sng" dirty="0">
                          <a:solidFill>
                            <a:schemeClr val="tx1"/>
                          </a:solidFill>
                          <a:latin typeface="MS UI Gothic" panose="020B0600070205080204" pitchFamily="50" charset="-128"/>
                          <a:ea typeface="MS UI Gothic" panose="020B0600070205080204" pitchFamily="50" charset="-128"/>
                        </a:rPr>
                        <a:t>シーズ</a:t>
                      </a:r>
                      <a:r>
                        <a:rPr kumimoji="1" lang="en-US" altLang="ja-JP" sz="1200" u="sng" dirty="0">
                          <a:solidFill>
                            <a:schemeClr val="tx1"/>
                          </a:solidFill>
                          <a:latin typeface="MS UI Gothic" panose="020B0600070205080204" pitchFamily="50" charset="-128"/>
                          <a:ea typeface="MS UI Gothic" panose="020B0600070205080204" pitchFamily="50" charset="-128"/>
                        </a:rPr>
                        <a:t>C</a:t>
                      </a:r>
                      <a:r>
                        <a:rPr kumimoji="1" lang="ja-JP" altLang="en-US" sz="1200" u="sng" dirty="0">
                          <a:solidFill>
                            <a:schemeClr val="tx1"/>
                          </a:solidFill>
                          <a:latin typeface="MS UI Gothic" panose="020B0600070205080204" pitchFamily="50" charset="-128"/>
                          <a:ea typeface="MS UI Gothic" panose="020B0600070205080204" pitchFamily="50" charset="-128"/>
                        </a:rPr>
                        <a:t>、シーズ</a:t>
                      </a:r>
                      <a:r>
                        <a:rPr kumimoji="1" lang="en-US" altLang="ja-JP" sz="1200" u="sng" dirty="0">
                          <a:solidFill>
                            <a:schemeClr val="tx1"/>
                          </a:solidFill>
                          <a:latin typeface="MS UI Gothic" panose="020B0600070205080204" pitchFamily="50" charset="-128"/>
                          <a:ea typeface="MS UI Gothic" panose="020B0600070205080204" pitchFamily="50" charset="-128"/>
                        </a:rPr>
                        <a:t>F</a:t>
                      </a:r>
                      <a:r>
                        <a:rPr kumimoji="1" lang="ja-JP" altLang="en-US" sz="1200" u="sng" dirty="0">
                          <a:solidFill>
                            <a:schemeClr val="tx1"/>
                          </a:solidFill>
                          <a:latin typeface="MS UI Gothic" panose="020B0600070205080204" pitchFamily="50" charset="-128"/>
                          <a:ea typeface="MS UI Gothic" panose="020B0600070205080204" pitchFamily="50" charset="-128"/>
                        </a:rPr>
                        <a:t>♯の場合に必須</a:t>
                      </a:r>
                    </a:p>
                    <a:p>
                      <a:r>
                        <a:rPr kumimoji="1" lang="ja-JP" altLang="en-US" sz="1200" dirty="0">
                          <a:solidFill>
                            <a:schemeClr val="tx1"/>
                          </a:solidFill>
                          <a:latin typeface="MS UI Gothic" panose="020B0600070205080204" pitchFamily="50" charset="-128"/>
                          <a:ea typeface="MS UI Gothic" panose="020B0600070205080204" pitchFamily="50" charset="-128"/>
                        </a:rPr>
                        <a:t>・別添③　統計解析計画書　</a:t>
                      </a:r>
                      <a:r>
                        <a:rPr kumimoji="1" lang="en-US" altLang="ja-JP" sz="1200" u="sng" dirty="0">
                          <a:solidFill>
                            <a:schemeClr val="tx1"/>
                          </a:solidFill>
                          <a:latin typeface="MS UI Gothic" panose="020B0600070205080204" pitchFamily="50" charset="-128"/>
                          <a:ea typeface="MS UI Gothic" panose="020B0600070205080204" pitchFamily="50" charset="-128"/>
                        </a:rPr>
                        <a:t>※</a:t>
                      </a:r>
                      <a:r>
                        <a:rPr kumimoji="1" lang="ja-JP" altLang="en-US" sz="1200" u="sng" dirty="0">
                          <a:solidFill>
                            <a:schemeClr val="tx1"/>
                          </a:solidFill>
                          <a:latin typeface="MS UI Gothic" panose="020B0600070205080204" pitchFamily="50" charset="-128"/>
                          <a:ea typeface="MS UI Gothic" panose="020B0600070205080204" pitchFamily="50" charset="-128"/>
                        </a:rPr>
                        <a:t>（案）も可</a:t>
                      </a:r>
                    </a:p>
                    <a:p>
                      <a:r>
                        <a:rPr kumimoji="1" lang="ja-JP" altLang="en-US" sz="1200" dirty="0">
                          <a:solidFill>
                            <a:schemeClr val="tx1"/>
                          </a:solidFill>
                          <a:latin typeface="MS UI Gothic" panose="020B0600070205080204" pitchFamily="50" charset="-128"/>
                          <a:ea typeface="MS UI Gothic" panose="020B0600070205080204" pitchFamily="50" charset="-128"/>
                        </a:rPr>
                        <a:t>・別添⑤　企業連携、導出に関する各種書類（契約書等の写し）</a:t>
                      </a:r>
                      <a:endParaRPr kumimoji="1" lang="en-US" altLang="ja-JP" sz="1200" dirty="0">
                        <a:solidFill>
                          <a:schemeClr val="tx1"/>
                        </a:solidFill>
                        <a:latin typeface="MS UI Gothic" panose="020B0600070205080204" pitchFamily="50" charset="-128"/>
                        <a:ea typeface="MS UI Gothic"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3" name="スライド番号プレースホルダー 1"/>
          <p:cNvSpPr>
            <a:spLocks noGrp="1"/>
          </p:cNvSpPr>
          <p:nvPr>
            <p:ph type="sldNum" sz="quarter" idx="12"/>
          </p:nvPr>
        </p:nvSpPr>
        <p:spPr>
          <a:xfrm>
            <a:off x="9963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16</a:t>
            </a:r>
            <a:endParaRPr kumimoji="0"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2262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6497D6-D7B4-451C-9C28-CE2961ED28B1}" type="slidenum">
              <a:rPr kumimoji="0" lang="ja-JP" altLang="en-US" sz="20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ja-JP" altLang="en-US" sz="20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テキスト ボックス 2"/>
          <p:cNvSpPr txBox="1"/>
          <p:nvPr/>
        </p:nvSpPr>
        <p:spPr>
          <a:xfrm>
            <a:off x="1508232" y="298105"/>
            <a:ext cx="9175531"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40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2-d. </a:t>
            </a:r>
            <a:r>
              <a:rPr kumimoji="0" lang="ja-JP" altLang="en-US" sz="40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応募情報の入力（入力内容の確認）</a:t>
            </a:r>
          </a:p>
        </p:txBody>
      </p:sp>
      <p:sp>
        <p:nvSpPr>
          <p:cNvPr id="4" name="テキスト ボックス 3"/>
          <p:cNvSpPr txBox="1"/>
          <p:nvPr/>
        </p:nvSpPr>
        <p:spPr>
          <a:xfrm>
            <a:off x="1436312" y="1273527"/>
            <a:ext cx="9175531" cy="135421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［応募（入力内容の確認）］画面が表示されます。</a:t>
            </a:r>
            <a:endPar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①入力内容に間違い等がないか、確認する。</a:t>
            </a:r>
            <a:endPar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②問題がなければ「この内容で提出」ボタンをクリックする。</a:t>
            </a:r>
            <a:endPar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p:txBody>
      </p:sp>
      <p:pic>
        <p:nvPicPr>
          <p:cNvPr id="5" name="図 4"/>
          <p:cNvPicPr>
            <a:picLocks noChangeAspect="1"/>
          </p:cNvPicPr>
          <p:nvPr/>
        </p:nvPicPr>
        <p:blipFill>
          <a:blip r:embed="rId2"/>
          <a:stretch>
            <a:fillRect/>
          </a:stretch>
        </p:blipFill>
        <p:spPr>
          <a:xfrm>
            <a:off x="2272380" y="2709868"/>
            <a:ext cx="7275350" cy="4148132"/>
          </a:xfrm>
          <a:prstGeom prst="rect">
            <a:avLst/>
          </a:prstGeom>
        </p:spPr>
      </p:pic>
    </p:spTree>
    <p:extLst>
      <p:ext uri="{BB962C8B-B14F-4D97-AF65-F5344CB8AC3E}">
        <p14:creationId xmlns:p14="http://schemas.microsoft.com/office/powerpoint/2010/main" val="273081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6497D6-D7B4-451C-9C28-CE2961ED28B1}" type="slidenum">
              <a:rPr kumimoji="0" lang="ja-JP" altLang="en-US" sz="20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ja-JP" altLang="en-US" sz="20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テキスト ボックス 2"/>
          <p:cNvSpPr txBox="1"/>
          <p:nvPr/>
        </p:nvSpPr>
        <p:spPr>
          <a:xfrm>
            <a:off x="1957551" y="456665"/>
            <a:ext cx="8276897"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40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2-e. </a:t>
            </a:r>
            <a:r>
              <a:rPr kumimoji="0" lang="ja-JP" altLang="en-US" sz="40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応募情報の確認</a:t>
            </a:r>
          </a:p>
        </p:txBody>
      </p:sp>
      <p:sp>
        <p:nvSpPr>
          <p:cNvPr id="6" name="テキスト ボックス 5">
            <a:extLst>
              <a:ext uri="{FF2B5EF4-FFF2-40B4-BE49-F238E27FC236}">
                <a16:creationId xmlns:a16="http://schemas.microsoft.com/office/drawing/2014/main" id="{B6F38D42-DB53-957B-EEAA-90A3A3F5E1EC}"/>
              </a:ext>
            </a:extLst>
          </p:cNvPr>
          <p:cNvSpPr txBox="1"/>
          <p:nvPr/>
        </p:nvSpPr>
        <p:spPr>
          <a:xfrm>
            <a:off x="543143" y="1885761"/>
            <a:ext cx="11231041" cy="343170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なお、</a:t>
            </a:r>
            <a:r>
              <a:rPr kumimoji="0" lang="ja-JP" altLang="en-US" sz="2400" b="0" i="0" u="sng"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本公募では、「研究開発代表者」から「所属機関」に</a:t>
            </a:r>
            <a:r>
              <a:rPr kumimoji="0" lang="en-US" altLang="ja-JP" sz="2400" b="0" i="0" u="sng"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e-Rad</a:t>
            </a:r>
            <a:r>
              <a:rPr kumimoji="0" lang="ja-JP" altLang="en-US" sz="2400" b="0" i="0" u="sng"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で申請した段階では応募は完了していません。</a:t>
            </a:r>
            <a:r>
              <a:rPr kumimoji="0" lang="ja-JP" altLang="en-US" sz="2400" b="0" i="0" u="sng" strike="noStrike" kern="1200" cap="none" spc="0" normalizeH="0" baseline="0" noProof="0" dirty="0">
                <a:ln>
                  <a:noFill/>
                </a:ln>
                <a:solidFill>
                  <a:srgbClr val="FF0000"/>
                </a:solidFill>
                <a:effectLst/>
                <a:uLnTx/>
                <a:uFillTx/>
                <a:latin typeface="MS UI Gothic" panose="020B0600070205080204" pitchFamily="50" charset="-128"/>
                <a:ea typeface="MS UI Gothic" panose="020B0600070205080204" pitchFamily="50" charset="-128"/>
                <a:cs typeface="+mn-cs"/>
              </a:rPr>
              <a:t>所属機関の</a:t>
            </a:r>
            <a:r>
              <a:rPr kumimoji="0" lang="en-US" altLang="ja-JP" sz="2400" b="0" i="0" u="sng" strike="noStrike" kern="1200" cap="none" spc="0" normalizeH="0" baseline="0" noProof="0" dirty="0">
                <a:ln>
                  <a:noFill/>
                </a:ln>
                <a:solidFill>
                  <a:srgbClr val="FF0000"/>
                </a:solidFill>
                <a:effectLst/>
                <a:uLnTx/>
                <a:uFillTx/>
                <a:latin typeface="MS UI Gothic" panose="020B0600070205080204" pitchFamily="50" charset="-128"/>
                <a:ea typeface="MS UI Gothic" panose="020B0600070205080204" pitchFamily="50" charset="-128"/>
                <a:cs typeface="+mn-cs"/>
              </a:rPr>
              <a:t>e-Rad</a:t>
            </a:r>
            <a:r>
              <a:rPr kumimoji="0" lang="ja-JP" altLang="en-US" sz="2400" b="0" i="0" u="sng" strike="noStrike" kern="1200" cap="none" spc="0" normalizeH="0" baseline="0" noProof="0" dirty="0">
                <a:ln>
                  <a:noFill/>
                </a:ln>
                <a:solidFill>
                  <a:srgbClr val="FF0000"/>
                </a:solidFill>
                <a:effectLst/>
                <a:uLnTx/>
                <a:uFillTx/>
                <a:latin typeface="MS UI Gothic" panose="020B0600070205080204" pitchFamily="50" charset="-128"/>
                <a:ea typeface="MS UI Gothic" panose="020B0600070205080204" pitchFamily="50" charset="-128"/>
                <a:cs typeface="+mn-cs"/>
              </a:rPr>
              <a:t>事務代表者に連絡し、応募を承認する手続き</a:t>
            </a:r>
            <a:r>
              <a:rPr kumimoji="0" lang="ja-JP" altLang="en-US" sz="2400" b="0" i="0" u="sng"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を必ず行って下さい。</a:t>
            </a:r>
            <a:endParaRPr kumimoji="0" lang="en-US" altLang="ja-JP" sz="2400" b="0" i="0" u="sng"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l"/>
              <a:tabLst/>
              <a:defRPr/>
            </a:pPr>
            <a:endParaRPr kumimoji="0" lang="en-US" altLang="ja-JP" sz="2400" b="0" i="0" u="sng"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p>
            <a:pPr marL="342900" marR="0" lvl="0" indent="-342900" algn="l" defTabSz="4572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応募情報管理画面で、今回応募した事業の応募課題の状態（ステータス）が</a:t>
            </a:r>
            <a:endPar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FF0000"/>
                </a:solidFill>
                <a:effectLst/>
                <a:uLnTx/>
                <a:uFillTx/>
                <a:latin typeface="MS UI Gothic" panose="020B0600070205080204" pitchFamily="50" charset="-128"/>
                <a:ea typeface="MS UI Gothic" panose="020B0600070205080204" pitchFamily="50" charset="-128"/>
                <a:cs typeface="+mn-cs"/>
              </a:rPr>
              <a:t>    </a:t>
            </a:r>
            <a:r>
              <a:rPr kumimoji="0" lang="ja-JP" altLang="en-US" sz="2400" b="1" i="0" u="sng" strike="noStrike" kern="1200" cap="none" spc="0" normalizeH="0" baseline="0" noProof="0" dirty="0">
                <a:ln>
                  <a:noFill/>
                </a:ln>
                <a:solidFill>
                  <a:srgbClr val="FF0000"/>
                </a:solidFill>
                <a:effectLst/>
                <a:uLnTx/>
                <a:uFillTx/>
                <a:latin typeface="MS UI Gothic" panose="020B0600070205080204" pitchFamily="50" charset="-128"/>
                <a:ea typeface="MS UI Gothic" panose="020B0600070205080204" pitchFamily="50" charset="-128"/>
                <a:cs typeface="+mn-cs"/>
              </a:rPr>
              <a:t>「配分機関処理中」であれば、</a:t>
            </a:r>
            <a:r>
              <a:rPr kumimoji="0" lang="en-US" altLang="ja-JP" sz="2400" b="1" i="0" u="sng" strike="noStrike" kern="1200" cap="none" spc="0" normalizeH="0" baseline="0" noProof="0" dirty="0">
                <a:ln>
                  <a:noFill/>
                </a:ln>
                <a:solidFill>
                  <a:srgbClr val="FF0000"/>
                </a:solidFill>
                <a:effectLst/>
                <a:uLnTx/>
                <a:uFillTx/>
                <a:latin typeface="MS UI Gothic" panose="020B0600070205080204" pitchFamily="50" charset="-128"/>
                <a:ea typeface="MS UI Gothic" panose="020B0600070205080204" pitchFamily="50" charset="-128"/>
                <a:cs typeface="+mn-cs"/>
              </a:rPr>
              <a:t>e-Rad</a:t>
            </a:r>
            <a:r>
              <a:rPr kumimoji="0" lang="ja-JP" altLang="en-US" sz="2400" b="1" i="0" u="sng" strike="noStrike" kern="1200" cap="none" spc="0" normalizeH="0" baseline="0" noProof="0" dirty="0">
                <a:ln>
                  <a:noFill/>
                </a:ln>
                <a:solidFill>
                  <a:srgbClr val="FF0000"/>
                </a:solidFill>
                <a:effectLst/>
                <a:uLnTx/>
                <a:uFillTx/>
                <a:latin typeface="MS UI Gothic" panose="020B0600070205080204" pitchFamily="50" charset="-128"/>
                <a:ea typeface="MS UI Gothic" panose="020B0600070205080204" pitchFamily="50" charset="-128"/>
                <a:cs typeface="+mn-cs"/>
              </a:rPr>
              <a:t>での応募作業は完了</a:t>
            </a: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です。</a:t>
            </a:r>
            <a:endPar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　　「所属研究機関処理中」の場合、所属機関内の処理が完了していませんので、</a:t>
            </a:r>
            <a:endPar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　　必要に応じて所属機関の</a:t>
            </a:r>
            <a:r>
              <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e-Rad</a:t>
            </a:r>
            <a:r>
              <a:rPr kumimoji="0" lang="ja-JP" altLang="en-US"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事務代表者に状況を確認してください。</a:t>
            </a:r>
            <a:endParaRPr kumimoji="0" lang="en-US" altLang="ja-JP" sz="24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p:txBody>
      </p:sp>
    </p:spTree>
    <p:extLst>
      <p:ext uri="{BB962C8B-B14F-4D97-AF65-F5344CB8AC3E}">
        <p14:creationId xmlns:p14="http://schemas.microsoft.com/office/powerpoint/2010/main" val="75261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C6497D6-D7B4-451C-9C28-CE2961ED28B1}" type="slidenum">
              <a:rPr lang="ja-JP" altLang="en-US" sz="2000"/>
              <a:t>2</a:t>
            </a:fld>
            <a:endParaRPr lang="ja-JP" altLang="en-US" sz="2000"/>
          </a:p>
        </p:txBody>
      </p:sp>
      <p:sp>
        <p:nvSpPr>
          <p:cNvPr id="5" name="テキスト ボックス 4"/>
          <p:cNvSpPr txBox="1"/>
          <p:nvPr/>
        </p:nvSpPr>
        <p:spPr>
          <a:xfrm>
            <a:off x="1957552" y="799227"/>
            <a:ext cx="8276897" cy="707886"/>
          </a:xfrm>
          <a:prstGeom prst="rect">
            <a:avLst/>
          </a:prstGeom>
          <a:noFill/>
        </p:spPr>
        <p:txBody>
          <a:bodyPr wrap="square" rtlCol="0">
            <a:spAutoFit/>
          </a:bodyPr>
          <a:lstStyle/>
          <a:p>
            <a:pPr algn="ctr">
              <a:spcBef>
                <a:spcPts val="600"/>
              </a:spcBef>
            </a:pPr>
            <a:r>
              <a:rPr lang="ja-JP" altLang="en-US" sz="4000" dirty="0">
                <a:latin typeface="MS UI Gothic" panose="020B0600070205080204" pitchFamily="50" charset="-128"/>
                <a:ea typeface="MS UI Gothic" panose="020B0600070205080204" pitchFamily="50" charset="-128"/>
              </a:rPr>
              <a:t>目次</a:t>
            </a:r>
          </a:p>
        </p:txBody>
      </p:sp>
      <p:sp>
        <p:nvSpPr>
          <p:cNvPr id="7" name="テキスト ボックス 6"/>
          <p:cNvSpPr txBox="1"/>
          <p:nvPr/>
        </p:nvSpPr>
        <p:spPr>
          <a:xfrm>
            <a:off x="2751083" y="1823463"/>
            <a:ext cx="6689835" cy="4462760"/>
          </a:xfrm>
          <a:prstGeom prst="rect">
            <a:avLst/>
          </a:prstGeom>
          <a:noFill/>
        </p:spPr>
        <p:txBody>
          <a:bodyPr wrap="square" rtlCol="0">
            <a:spAutoFit/>
          </a:bodyPr>
          <a:lstStyle/>
          <a:p>
            <a:pPr>
              <a:spcBef>
                <a:spcPts val="600"/>
              </a:spcBef>
            </a:pPr>
            <a:r>
              <a:rPr lang="en-US" altLang="ja-JP" sz="3200" dirty="0">
                <a:latin typeface="MS UI Gothic" panose="020B0600070205080204" pitchFamily="50" charset="-128"/>
                <a:ea typeface="MS UI Gothic" panose="020B0600070205080204" pitchFamily="50" charset="-128"/>
              </a:rPr>
              <a:t>1.</a:t>
            </a:r>
            <a:r>
              <a:rPr lang="ja-JP" altLang="en-US" sz="3200" dirty="0">
                <a:latin typeface="MS UI Gothic" panose="020B0600070205080204" pitchFamily="50" charset="-128"/>
                <a:ea typeface="MS UI Gothic" panose="020B0600070205080204" pitchFamily="50" charset="-128"/>
              </a:rPr>
              <a:t>　　はじめに</a:t>
            </a:r>
            <a:endParaRPr lang="en-US" altLang="ja-JP" sz="3200" dirty="0">
              <a:latin typeface="MS UI Gothic" panose="020B0600070205080204" pitchFamily="50" charset="-128"/>
              <a:ea typeface="MS UI Gothic" panose="020B0600070205080204" pitchFamily="50" charset="-128"/>
            </a:endParaRPr>
          </a:p>
          <a:p>
            <a:pPr marL="514350" indent="-514350">
              <a:spcBef>
                <a:spcPts val="1200"/>
              </a:spcBef>
              <a:buAutoNum type="arabicPeriod" startAt="2"/>
            </a:pPr>
            <a:r>
              <a:rPr lang="ja-JP" altLang="en-US" sz="3200" dirty="0">
                <a:latin typeface="MS UI Gothic" panose="020B0600070205080204" pitchFamily="50" charset="-128"/>
                <a:ea typeface="MS UI Gothic" panose="020B0600070205080204" pitchFamily="50" charset="-128"/>
              </a:rPr>
              <a:t>　実際の応募手続き</a:t>
            </a:r>
            <a:endParaRPr lang="en-US" altLang="ja-JP" sz="3200" dirty="0">
              <a:latin typeface="MS UI Gothic" panose="020B0600070205080204" pitchFamily="50" charset="-128"/>
              <a:ea typeface="MS UI Gothic" panose="020B0600070205080204" pitchFamily="50" charset="-128"/>
            </a:endParaRPr>
          </a:p>
          <a:p>
            <a:pPr>
              <a:spcBef>
                <a:spcPts val="1200"/>
              </a:spcBef>
            </a:pPr>
            <a:r>
              <a:rPr lang="ja-JP" altLang="en-US" sz="3200" dirty="0">
                <a:latin typeface="MS UI Gothic" panose="020B0600070205080204" pitchFamily="50" charset="-128"/>
                <a:ea typeface="MS UI Gothic" panose="020B0600070205080204" pitchFamily="50" charset="-128"/>
              </a:rPr>
              <a:t>　　　</a:t>
            </a:r>
            <a:r>
              <a:rPr lang="en-US" altLang="ja-JP" sz="3200" dirty="0">
                <a:latin typeface="MS UI Gothic" panose="020B0600070205080204" pitchFamily="50" charset="-128"/>
                <a:ea typeface="MS UI Gothic" panose="020B0600070205080204" pitchFamily="50" charset="-128"/>
              </a:rPr>
              <a:t>2-a.</a:t>
            </a:r>
            <a:r>
              <a:rPr lang="ja-JP" altLang="en-US" sz="3200" dirty="0">
                <a:latin typeface="MS UI Gothic" panose="020B0600070205080204" pitchFamily="50" charset="-128"/>
                <a:ea typeface="MS UI Gothic" panose="020B0600070205080204" pitchFamily="50" charset="-128"/>
              </a:rPr>
              <a:t>手続きを始める前に</a:t>
            </a:r>
            <a:endParaRPr lang="en-US" altLang="ja-JP" sz="3200" dirty="0">
              <a:latin typeface="MS UI Gothic" panose="020B0600070205080204" pitchFamily="50" charset="-128"/>
              <a:ea typeface="MS UI Gothic" panose="020B0600070205080204" pitchFamily="50" charset="-128"/>
            </a:endParaRPr>
          </a:p>
          <a:p>
            <a:pPr>
              <a:spcBef>
                <a:spcPts val="1200"/>
              </a:spcBef>
            </a:pPr>
            <a:r>
              <a:rPr lang="ja-JP" altLang="en-US" sz="3200" dirty="0">
                <a:latin typeface="MS UI Gothic" panose="020B0600070205080204" pitchFamily="50" charset="-128"/>
                <a:ea typeface="MS UI Gothic" panose="020B0600070205080204" pitchFamily="50" charset="-128"/>
              </a:rPr>
              <a:t>　　　</a:t>
            </a:r>
            <a:r>
              <a:rPr lang="en-US" altLang="ja-JP" sz="3200" dirty="0">
                <a:latin typeface="MS UI Gothic" panose="020B0600070205080204" pitchFamily="50" charset="-128"/>
                <a:ea typeface="MS UI Gothic" panose="020B0600070205080204" pitchFamily="50" charset="-128"/>
              </a:rPr>
              <a:t>2-b.</a:t>
            </a:r>
            <a:r>
              <a:rPr lang="ja-JP" altLang="en-US" sz="3200" dirty="0">
                <a:latin typeface="MS UI Gothic" panose="020B0600070205080204" pitchFamily="50" charset="-128"/>
                <a:ea typeface="MS UI Gothic" panose="020B0600070205080204" pitchFamily="50" charset="-128"/>
              </a:rPr>
              <a:t>研究開発提案書様式の取得</a:t>
            </a:r>
          </a:p>
          <a:p>
            <a:pPr>
              <a:spcBef>
                <a:spcPts val="1200"/>
              </a:spcBef>
            </a:pPr>
            <a:r>
              <a:rPr lang="ja-JP" altLang="en-US" sz="3200" dirty="0">
                <a:latin typeface="MS UI Gothic" panose="020B0600070205080204" pitchFamily="50" charset="-128"/>
                <a:ea typeface="MS UI Gothic" panose="020B0600070205080204" pitchFamily="50" charset="-128"/>
              </a:rPr>
              <a:t>　　　</a:t>
            </a:r>
            <a:r>
              <a:rPr lang="en-US" altLang="ja-JP" sz="3200" dirty="0">
                <a:latin typeface="MS UI Gothic" panose="020B0600070205080204" pitchFamily="50" charset="-128"/>
                <a:ea typeface="MS UI Gothic" panose="020B0600070205080204" pitchFamily="50" charset="-128"/>
              </a:rPr>
              <a:t>2-c.</a:t>
            </a:r>
            <a:r>
              <a:rPr lang="ja-JP" altLang="en-US" sz="3200" dirty="0">
                <a:latin typeface="MS UI Gothic" panose="020B0600070205080204" pitchFamily="50" charset="-128"/>
                <a:ea typeface="MS UI Gothic" panose="020B0600070205080204" pitchFamily="50" charset="-128"/>
              </a:rPr>
              <a:t>公募の検索</a:t>
            </a:r>
            <a:endParaRPr lang="en-US" altLang="ja-JP" sz="3200" dirty="0">
              <a:latin typeface="MS UI Gothic" panose="020B0600070205080204" pitchFamily="50" charset="-128"/>
              <a:ea typeface="MS UI Gothic" panose="020B0600070205080204" pitchFamily="50" charset="-128"/>
            </a:endParaRPr>
          </a:p>
          <a:p>
            <a:pPr>
              <a:spcBef>
                <a:spcPts val="1200"/>
              </a:spcBef>
            </a:pPr>
            <a:r>
              <a:rPr lang="ja-JP" altLang="en-US" sz="3200" dirty="0">
                <a:latin typeface="MS UI Gothic" panose="020B0600070205080204" pitchFamily="50" charset="-128"/>
                <a:ea typeface="MS UI Gothic" panose="020B0600070205080204" pitchFamily="50" charset="-128"/>
              </a:rPr>
              <a:t>　　　</a:t>
            </a:r>
            <a:r>
              <a:rPr lang="en-US" altLang="ja-JP" sz="3200" dirty="0">
                <a:latin typeface="MS UI Gothic" panose="020B0600070205080204" pitchFamily="50" charset="-128"/>
                <a:ea typeface="MS UI Gothic" panose="020B0600070205080204" pitchFamily="50" charset="-128"/>
              </a:rPr>
              <a:t>2-d.</a:t>
            </a:r>
            <a:r>
              <a:rPr lang="ja-JP" altLang="en-US" sz="3200" dirty="0">
                <a:latin typeface="MS UI Gothic" panose="020B0600070205080204" pitchFamily="50" charset="-128"/>
                <a:ea typeface="MS UI Gothic" panose="020B0600070205080204" pitchFamily="50" charset="-128"/>
              </a:rPr>
              <a:t>応募情報の入力</a:t>
            </a:r>
            <a:endParaRPr lang="en-US" altLang="ja-JP" sz="3200" dirty="0">
              <a:latin typeface="MS UI Gothic" panose="020B0600070205080204" pitchFamily="50" charset="-128"/>
              <a:ea typeface="MS UI Gothic" panose="020B0600070205080204" pitchFamily="50" charset="-128"/>
            </a:endParaRPr>
          </a:p>
          <a:p>
            <a:pPr>
              <a:spcBef>
                <a:spcPts val="1200"/>
              </a:spcBef>
            </a:pPr>
            <a:r>
              <a:rPr lang="ja-JP" altLang="en-US" sz="3200" dirty="0">
                <a:latin typeface="MS UI Gothic" panose="020B0600070205080204" pitchFamily="50" charset="-128"/>
                <a:ea typeface="MS UI Gothic" panose="020B0600070205080204" pitchFamily="50" charset="-128"/>
              </a:rPr>
              <a:t>　　　</a:t>
            </a:r>
            <a:r>
              <a:rPr lang="en-US" altLang="ja-JP" sz="3200" dirty="0">
                <a:latin typeface="MS UI Gothic" panose="020B0600070205080204" pitchFamily="50" charset="-128"/>
                <a:ea typeface="MS UI Gothic" panose="020B0600070205080204" pitchFamily="50" charset="-128"/>
              </a:rPr>
              <a:t>2-e.</a:t>
            </a:r>
            <a:r>
              <a:rPr lang="ja-JP" altLang="en-US" sz="3200" dirty="0">
                <a:latin typeface="MS UI Gothic" panose="020B0600070205080204" pitchFamily="50" charset="-128"/>
                <a:ea typeface="MS UI Gothic" panose="020B0600070205080204" pitchFamily="50" charset="-128"/>
              </a:rPr>
              <a:t>応募情報の確認</a:t>
            </a:r>
          </a:p>
        </p:txBody>
      </p:sp>
    </p:spTree>
    <p:extLst>
      <p:ext uri="{BB962C8B-B14F-4D97-AF65-F5344CB8AC3E}">
        <p14:creationId xmlns:p14="http://schemas.microsoft.com/office/powerpoint/2010/main" val="46956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C6497D6-D7B4-451C-9C28-CE2961ED28B1}" type="slidenum">
              <a:rPr lang="ja-JP" altLang="en-US" sz="2000"/>
              <a:t>3</a:t>
            </a:fld>
            <a:endParaRPr lang="ja-JP" altLang="en-US" sz="2000"/>
          </a:p>
        </p:txBody>
      </p:sp>
      <p:sp>
        <p:nvSpPr>
          <p:cNvPr id="5" name="テキスト ボックス 4"/>
          <p:cNvSpPr txBox="1"/>
          <p:nvPr/>
        </p:nvSpPr>
        <p:spPr>
          <a:xfrm>
            <a:off x="1957552" y="483917"/>
            <a:ext cx="8276897" cy="707886"/>
          </a:xfrm>
          <a:prstGeom prst="rect">
            <a:avLst/>
          </a:prstGeom>
          <a:noFill/>
        </p:spPr>
        <p:txBody>
          <a:bodyPr wrap="square" rtlCol="0">
            <a:spAutoFit/>
          </a:bodyPr>
          <a:lstStyle/>
          <a:p>
            <a:pPr algn="ctr">
              <a:spcBef>
                <a:spcPts val="600"/>
              </a:spcBef>
            </a:pPr>
            <a:r>
              <a:rPr lang="en-US" altLang="ja-JP" sz="4000" dirty="0">
                <a:latin typeface="MS UI Gothic" panose="020B0600070205080204" pitchFamily="50" charset="-128"/>
                <a:ea typeface="MS UI Gothic" panose="020B0600070205080204" pitchFamily="50" charset="-128"/>
              </a:rPr>
              <a:t>1.</a:t>
            </a:r>
            <a:r>
              <a:rPr lang="ja-JP" altLang="en-US" sz="4000" dirty="0">
                <a:latin typeface="MS UI Gothic" panose="020B0600070205080204" pitchFamily="50" charset="-128"/>
                <a:ea typeface="MS UI Gothic" panose="020B0600070205080204" pitchFamily="50" charset="-128"/>
              </a:rPr>
              <a:t>　はじめに（注意事項）</a:t>
            </a:r>
          </a:p>
        </p:txBody>
      </p:sp>
      <p:sp>
        <p:nvSpPr>
          <p:cNvPr id="6" name="テキスト ボックス 5"/>
          <p:cNvSpPr txBox="1"/>
          <p:nvPr/>
        </p:nvSpPr>
        <p:spPr>
          <a:xfrm>
            <a:off x="554805" y="1565779"/>
            <a:ext cx="11250202" cy="4416594"/>
          </a:xfrm>
          <a:prstGeom prst="rect">
            <a:avLst/>
          </a:prstGeom>
          <a:noFill/>
        </p:spPr>
        <p:txBody>
          <a:bodyPr wrap="square" rtlCol="0">
            <a:spAutoFit/>
          </a:bodyPr>
          <a:lstStyle/>
          <a:p>
            <a:pPr marL="514350" indent="-514350" algn="just">
              <a:spcBef>
                <a:spcPts val="600"/>
              </a:spcBef>
              <a:buAutoNum type="arabicPeriod"/>
            </a:pPr>
            <a:r>
              <a:rPr lang="ja-JP" altLang="en-US" sz="2400" dirty="0">
                <a:latin typeface="MS UI Gothic" panose="020B0600070205080204" pitchFamily="50" charset="-128"/>
                <a:ea typeface="MS UI Gothic" panose="020B0600070205080204" pitchFamily="50" charset="-128"/>
              </a:rPr>
              <a:t>本事業への応募は、必ず</a:t>
            </a:r>
            <a:r>
              <a:rPr lang="en-US" altLang="ja-JP" sz="2400" dirty="0">
                <a:latin typeface="MS UI Gothic" panose="020B0600070205080204" pitchFamily="50" charset="-128"/>
                <a:ea typeface="MS UI Gothic" panose="020B0600070205080204" pitchFamily="50" charset="-128"/>
              </a:rPr>
              <a:t>e-Rad</a:t>
            </a:r>
            <a:r>
              <a:rPr lang="ja-JP" altLang="en-US" sz="2400" dirty="0">
                <a:latin typeface="MS UI Gothic" panose="020B0600070205080204" pitchFamily="50" charset="-128"/>
                <a:ea typeface="MS UI Gothic" panose="020B0600070205080204" pitchFamily="50" charset="-128"/>
              </a:rPr>
              <a:t>を利用してください。</a:t>
            </a:r>
            <a:endParaRPr lang="en-US" altLang="ja-JP" sz="2400" dirty="0">
              <a:latin typeface="MS UI Gothic" panose="020B0600070205080204" pitchFamily="50" charset="-128"/>
              <a:ea typeface="MS UI Gothic" panose="020B0600070205080204" pitchFamily="50" charset="-128"/>
            </a:endParaRPr>
          </a:p>
          <a:p>
            <a:pPr marL="514350" indent="-514350" algn="just">
              <a:spcBef>
                <a:spcPts val="600"/>
              </a:spcBef>
              <a:buAutoNum type="arabicPeriod"/>
            </a:pPr>
            <a:r>
              <a:rPr lang="en-US" altLang="ja-JP" sz="2400" dirty="0">
                <a:latin typeface="MS UI Gothic" panose="020B0600070205080204" pitchFamily="50" charset="-128"/>
                <a:ea typeface="MS UI Gothic" panose="020B0600070205080204" pitchFamily="50" charset="-128"/>
              </a:rPr>
              <a:t>e-Rad</a:t>
            </a:r>
            <a:r>
              <a:rPr lang="ja-JP" altLang="en-US" sz="2400" dirty="0">
                <a:latin typeface="MS UI Gothic" panose="020B0600070205080204" pitchFamily="50" charset="-128"/>
                <a:ea typeface="MS UI Gothic" panose="020B0600070205080204" pitchFamily="50" charset="-128"/>
              </a:rPr>
              <a:t>の使用に当たっては、研究機関および研究者の事前登録が必要です。登録手続きに日数を要する場合がありますので、</a:t>
            </a:r>
            <a:r>
              <a:rPr lang="en-US" altLang="ja-JP" sz="2400" dirty="0">
                <a:latin typeface="MS UI Gothic" panose="020B0600070205080204" pitchFamily="50" charset="-128"/>
                <a:ea typeface="MS UI Gothic" panose="020B0600070205080204" pitchFamily="50" charset="-128"/>
              </a:rPr>
              <a:t>2</a:t>
            </a:r>
            <a:r>
              <a:rPr lang="ja-JP" altLang="en-US" sz="2400" dirty="0">
                <a:latin typeface="MS UI Gothic" panose="020B0600070205080204" pitchFamily="50" charset="-128"/>
                <a:ea typeface="MS UI Gothic" panose="020B0600070205080204" pitchFamily="50" charset="-128"/>
              </a:rPr>
              <a:t>週間以上の余裕をもって登録してください。</a:t>
            </a:r>
            <a:endParaRPr lang="en-US" altLang="ja-JP" sz="2400" dirty="0">
              <a:latin typeface="MS UI Gothic" panose="020B0600070205080204" pitchFamily="50" charset="-128"/>
              <a:ea typeface="MS UI Gothic" panose="020B0600070205080204" pitchFamily="50" charset="-128"/>
            </a:endParaRPr>
          </a:p>
          <a:p>
            <a:pPr marL="514350" indent="-514350" algn="just">
              <a:spcBef>
                <a:spcPts val="600"/>
              </a:spcBef>
              <a:buAutoNum type="arabicPeriod"/>
            </a:pPr>
            <a:r>
              <a:rPr lang="ja-JP" altLang="en-US" sz="2400" dirty="0">
                <a:latin typeface="MS UI Gothic" panose="020B0600070205080204" pitchFamily="50" charset="-128"/>
                <a:ea typeface="MS UI Gothic" panose="020B0600070205080204" pitchFamily="50" charset="-128"/>
              </a:rPr>
              <a:t>この文書は、応募の簡単な流れを説明するものです。実際の応募の際は、</a:t>
            </a:r>
            <a:r>
              <a:rPr lang="en-US" altLang="ja-JP" sz="2400" dirty="0">
                <a:latin typeface="MS UI Gothic" panose="020B0600070205080204" pitchFamily="50" charset="-128"/>
                <a:ea typeface="MS UI Gothic" panose="020B0600070205080204" pitchFamily="50" charset="-128"/>
              </a:rPr>
              <a:t>e-Rad</a:t>
            </a:r>
            <a:r>
              <a:rPr lang="ja-JP" altLang="en-US" sz="2400" dirty="0">
                <a:latin typeface="MS UI Gothic" panose="020B0600070205080204" pitchFamily="50" charset="-128"/>
                <a:ea typeface="MS UI Gothic" panose="020B0600070205080204" pitchFamily="50" charset="-128"/>
              </a:rPr>
              <a:t>ポータルサイト（</a:t>
            </a:r>
            <a:r>
              <a:rPr lang="en-US" altLang="ja-JP" sz="2400" dirty="0">
                <a:latin typeface="MS UI Gothic" panose="020B0600070205080204" pitchFamily="50" charset="-128"/>
                <a:ea typeface="MS UI Gothic" panose="020B0600070205080204" pitchFamily="50" charset="-128"/>
                <a:hlinkClick r:id="rId3"/>
              </a:rPr>
              <a:t>https://www.e-rad.go.jp</a:t>
            </a:r>
            <a:r>
              <a:rPr lang="ja-JP" altLang="en-US" sz="2400" dirty="0">
                <a:latin typeface="MS UI Gothic" panose="020B0600070205080204" pitchFamily="50" charset="-128"/>
                <a:ea typeface="MS UI Gothic" panose="020B0600070205080204" pitchFamily="50" charset="-128"/>
              </a:rPr>
              <a:t>）上にある「研究者向けマニュアル」をご参照ください。</a:t>
            </a:r>
            <a:endParaRPr lang="en-US" altLang="ja-JP" sz="2400" dirty="0">
              <a:latin typeface="MS UI Gothic" panose="020B0600070205080204" pitchFamily="50" charset="-128"/>
              <a:ea typeface="MS UI Gothic" panose="020B0600070205080204" pitchFamily="50" charset="-128"/>
            </a:endParaRPr>
          </a:p>
          <a:p>
            <a:pPr marL="514350" indent="-514350" algn="just">
              <a:spcBef>
                <a:spcPts val="600"/>
              </a:spcBef>
              <a:buAutoNum type="arabicPeriod"/>
            </a:pPr>
            <a:r>
              <a:rPr lang="ja-JP" altLang="en-US" sz="2800" b="1" u="sng" dirty="0">
                <a:latin typeface="MS UI Gothic" panose="020B0600070205080204" pitchFamily="50" charset="-128"/>
                <a:ea typeface="MS UI Gothic" panose="020B0600070205080204" pitchFamily="50" charset="-128"/>
              </a:rPr>
              <a:t>締切を過ぎた応募は受理できません。</a:t>
            </a:r>
            <a:r>
              <a:rPr lang="ja-JP" altLang="en-US" sz="2400" dirty="0">
                <a:latin typeface="MS UI Gothic" panose="020B0600070205080204" pitchFamily="50" charset="-128"/>
                <a:ea typeface="MS UI Gothic" panose="020B0600070205080204" pitchFamily="50" charset="-128"/>
              </a:rPr>
              <a:t>余裕をもった応募を心がけてください。特に、</a:t>
            </a:r>
            <a:r>
              <a:rPr lang="ja-JP" altLang="en-US" sz="2400" b="1" u="sng" dirty="0">
                <a:latin typeface="MS UI Gothic" panose="020B0600070205080204" pitchFamily="50" charset="-128"/>
                <a:ea typeface="MS UI Gothic" panose="020B0600070205080204" pitchFamily="50" charset="-128"/>
              </a:rPr>
              <a:t>締切直前は、応募が混み合い、予想以上の時間がかかる</a:t>
            </a:r>
            <a:r>
              <a:rPr lang="ja-JP" altLang="en-US" sz="2400" dirty="0">
                <a:latin typeface="MS UI Gothic" panose="020B0600070205080204" pitchFamily="50" charset="-128"/>
                <a:ea typeface="MS UI Gothic" panose="020B0600070205080204" pitchFamily="50" charset="-128"/>
              </a:rPr>
              <a:t>可能性があります。</a:t>
            </a:r>
            <a:endParaRPr lang="en-US" altLang="ja-JP" sz="2400" dirty="0">
              <a:latin typeface="MS UI Gothic" panose="020B0600070205080204" pitchFamily="50" charset="-128"/>
              <a:ea typeface="MS UI Gothic" panose="020B0600070205080204" pitchFamily="50" charset="-128"/>
            </a:endParaRPr>
          </a:p>
          <a:p>
            <a:pPr marL="514350" indent="-514350" algn="just">
              <a:spcBef>
                <a:spcPts val="600"/>
              </a:spcBef>
              <a:buAutoNum type="arabicPeriod"/>
            </a:pPr>
            <a:r>
              <a:rPr lang="ja-JP" altLang="en-US" sz="2400" dirty="0">
                <a:latin typeface="MS UI Gothic" panose="020B0600070205080204" pitchFamily="50" charset="-128"/>
                <a:ea typeface="MS UI Gothic" panose="020B0600070205080204" pitchFamily="50" charset="-128"/>
              </a:rPr>
              <a:t>本マニュアルは、更新されることがありますので、随時確認してください。</a:t>
            </a:r>
            <a:endParaRPr lang="en-US" altLang="ja-JP" sz="2400" dirty="0">
              <a:latin typeface="MS UI Gothic" panose="020B0600070205080204" pitchFamily="50" charset="-128"/>
              <a:ea typeface="MS UI Gothic" panose="020B0600070205080204" pitchFamily="50" charset="-128"/>
            </a:endParaRPr>
          </a:p>
          <a:p>
            <a:pPr marL="514350" indent="-514350" algn="just">
              <a:spcBef>
                <a:spcPts val="600"/>
              </a:spcBef>
              <a:buAutoNum type="arabicPeriod"/>
            </a:pPr>
            <a:r>
              <a:rPr lang="ja-JP" altLang="en-US" sz="2400" dirty="0">
                <a:solidFill>
                  <a:srgbClr val="FF0000"/>
                </a:solidFill>
                <a:latin typeface="MS UI Gothic" panose="020B0600070205080204" pitchFamily="50" charset="-128"/>
                <a:ea typeface="MS UI Gothic" panose="020B0600070205080204" pitchFamily="50" charset="-128"/>
              </a:rPr>
              <a:t>本マニュアルで示している画面は</a:t>
            </a:r>
            <a:r>
              <a:rPr lang="ja-JP" altLang="en-US" sz="3600" dirty="0">
                <a:solidFill>
                  <a:srgbClr val="FF0000"/>
                </a:solidFill>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rPr>
              <a:t>例示（イメージ図）</a:t>
            </a:r>
            <a:r>
              <a:rPr lang="ja-JP" altLang="en-US" sz="2400" dirty="0">
                <a:solidFill>
                  <a:srgbClr val="FF0000"/>
                </a:solidFill>
                <a:latin typeface="MS UI Gothic" panose="020B0600070205080204" pitchFamily="50" charset="-128"/>
                <a:ea typeface="MS UI Gothic" panose="020B0600070205080204" pitchFamily="50" charset="-128"/>
              </a:rPr>
              <a:t>です。実際の画面とは異なる場合がありますので、ご了承下さい。</a:t>
            </a:r>
          </a:p>
        </p:txBody>
      </p:sp>
    </p:spTree>
    <p:extLst>
      <p:ext uri="{BB962C8B-B14F-4D97-AF65-F5344CB8AC3E}">
        <p14:creationId xmlns:p14="http://schemas.microsoft.com/office/powerpoint/2010/main" val="316814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C6497D6-D7B4-451C-9C28-CE2961ED28B1}" type="slidenum">
              <a:rPr lang="ja-JP" altLang="en-US" sz="2000"/>
              <a:t>4</a:t>
            </a:fld>
            <a:endParaRPr lang="ja-JP" altLang="en-US" sz="2000"/>
          </a:p>
        </p:txBody>
      </p:sp>
      <p:sp>
        <p:nvSpPr>
          <p:cNvPr id="5" name="テキスト ボックス 4"/>
          <p:cNvSpPr txBox="1"/>
          <p:nvPr/>
        </p:nvSpPr>
        <p:spPr>
          <a:xfrm>
            <a:off x="1957552" y="467053"/>
            <a:ext cx="8276897" cy="707886"/>
          </a:xfrm>
          <a:prstGeom prst="rect">
            <a:avLst/>
          </a:prstGeom>
          <a:noFill/>
        </p:spPr>
        <p:txBody>
          <a:bodyPr wrap="square" rtlCol="0">
            <a:spAutoFit/>
          </a:bodyPr>
          <a:lstStyle/>
          <a:p>
            <a:pPr algn="ctr">
              <a:spcBef>
                <a:spcPts val="600"/>
              </a:spcBef>
            </a:pPr>
            <a:r>
              <a:rPr lang="en-US" altLang="ja-JP" sz="4000" dirty="0">
                <a:latin typeface="MS UI Gothic" panose="020B0600070205080204" pitchFamily="50" charset="-128"/>
                <a:ea typeface="MS UI Gothic" panose="020B0600070205080204" pitchFamily="50" charset="-128"/>
              </a:rPr>
              <a:t>2-a. </a:t>
            </a:r>
            <a:r>
              <a:rPr lang="ja-JP" altLang="en-US" sz="4000" dirty="0">
                <a:latin typeface="MS UI Gothic" panose="020B0600070205080204" pitchFamily="50" charset="-128"/>
                <a:ea typeface="MS UI Gothic" panose="020B0600070205080204" pitchFamily="50" charset="-128"/>
              </a:rPr>
              <a:t>手続きを始める前に</a:t>
            </a:r>
          </a:p>
        </p:txBody>
      </p:sp>
      <p:sp>
        <p:nvSpPr>
          <p:cNvPr id="7" name="テキスト ボックス 6"/>
          <p:cNvSpPr txBox="1"/>
          <p:nvPr/>
        </p:nvSpPr>
        <p:spPr>
          <a:xfrm>
            <a:off x="630148" y="1492155"/>
            <a:ext cx="10931704" cy="3647152"/>
          </a:xfrm>
          <a:prstGeom prst="rect">
            <a:avLst/>
          </a:prstGeom>
          <a:noFill/>
        </p:spPr>
        <p:txBody>
          <a:bodyPr wrap="square" rtlCol="0">
            <a:spAutoFit/>
          </a:bodyPr>
          <a:lstStyle/>
          <a:p>
            <a:pPr marL="514350" indent="-514350" algn="just">
              <a:spcBef>
                <a:spcPts val="600"/>
              </a:spcBef>
              <a:buAutoNum type="arabicPeriod"/>
            </a:pPr>
            <a:r>
              <a:rPr lang="en-US" altLang="ja-JP" sz="2400" dirty="0">
                <a:latin typeface="MS UI Gothic" panose="020B0600070205080204" pitchFamily="50" charset="-128"/>
                <a:ea typeface="MS UI Gothic" panose="020B0600070205080204" pitchFamily="50" charset="-128"/>
              </a:rPr>
              <a:t>e-Rad</a:t>
            </a:r>
            <a:r>
              <a:rPr lang="ja-JP" altLang="en-US" sz="2400" dirty="0">
                <a:latin typeface="MS UI Gothic" panose="020B0600070205080204" pitchFamily="50" charset="-128"/>
                <a:ea typeface="MS UI Gothic" panose="020B0600070205080204" pitchFamily="50" charset="-128"/>
              </a:rPr>
              <a:t>の利用にあたっては、</a:t>
            </a:r>
            <a:r>
              <a:rPr lang="ja-JP" altLang="en-US" sz="2400" b="1" dirty="0">
                <a:solidFill>
                  <a:srgbClr val="FF0000"/>
                </a:solidFill>
                <a:latin typeface="MS UI Gothic" panose="020B0600070205080204" pitchFamily="50" charset="-128"/>
                <a:ea typeface="MS UI Gothic" panose="020B0600070205080204" pitchFamily="50" charset="-128"/>
              </a:rPr>
              <a:t>研究代表者</a:t>
            </a:r>
            <a:r>
              <a:rPr lang="en-US" altLang="ja-JP" sz="2400" baseline="30000" dirty="0">
                <a:solidFill>
                  <a:srgbClr val="FF0000"/>
                </a:solidFill>
                <a:latin typeface="MS UI Gothic" panose="020B0600070205080204" pitchFamily="50" charset="-128"/>
                <a:ea typeface="MS UI Gothic" panose="020B0600070205080204" pitchFamily="50" charset="-128"/>
              </a:rPr>
              <a:t>※1</a:t>
            </a:r>
            <a:r>
              <a:rPr lang="ja-JP" altLang="en-US" sz="2400" dirty="0" err="1">
                <a:latin typeface="MS UI Gothic" panose="020B0600070205080204" pitchFamily="50" charset="-128"/>
                <a:ea typeface="MS UI Gothic" panose="020B0600070205080204" pitchFamily="50" charset="-128"/>
              </a:rPr>
              <a:t>、</a:t>
            </a:r>
            <a:r>
              <a:rPr lang="ja-JP" altLang="en-US" sz="2400" b="1" dirty="0">
                <a:solidFill>
                  <a:srgbClr val="FF0000"/>
                </a:solidFill>
                <a:latin typeface="MS UI Gothic" panose="020B0600070205080204" pitchFamily="50" charset="-128"/>
                <a:ea typeface="MS UI Gothic" panose="020B0600070205080204" pitchFamily="50" charset="-128"/>
              </a:rPr>
              <a:t>研究分担者</a:t>
            </a:r>
            <a:r>
              <a:rPr lang="en-US" altLang="ja-JP" sz="2400" baseline="30000" dirty="0">
                <a:solidFill>
                  <a:srgbClr val="FF0000"/>
                </a:solidFill>
                <a:latin typeface="MS UI Gothic" panose="020B0600070205080204" pitchFamily="50" charset="-128"/>
                <a:ea typeface="MS UI Gothic" panose="020B0600070205080204" pitchFamily="50" charset="-128"/>
              </a:rPr>
              <a:t>※2</a:t>
            </a:r>
            <a:r>
              <a:rPr lang="ja-JP" altLang="en-US" sz="2400" dirty="0">
                <a:latin typeface="MS UI Gothic" panose="020B0600070205080204" pitchFamily="50" charset="-128"/>
                <a:ea typeface="MS UI Gothic" panose="020B0600070205080204" pitchFamily="50" charset="-128"/>
              </a:rPr>
              <a:t>とも所属する研究機関へ申請の上、</a:t>
            </a:r>
            <a:r>
              <a:rPr lang="ja-JP" altLang="en-US" sz="2400" b="1" dirty="0">
                <a:latin typeface="MS UI Gothic" panose="020B0600070205080204" pitchFamily="50" charset="-128"/>
                <a:ea typeface="MS UI Gothic" panose="020B0600070205080204" pitchFamily="50" charset="-128"/>
              </a:rPr>
              <a:t>研究者番号（</a:t>
            </a:r>
            <a:r>
              <a:rPr lang="en-US" altLang="ja-JP" sz="2400" b="1" dirty="0">
                <a:latin typeface="MS UI Gothic" panose="020B0600070205080204" pitchFamily="50" charset="-128"/>
                <a:ea typeface="MS UI Gothic" panose="020B0600070205080204" pitchFamily="50" charset="-128"/>
              </a:rPr>
              <a:t>8</a:t>
            </a:r>
            <a:r>
              <a:rPr lang="ja-JP" altLang="en-US" sz="2400" b="1" dirty="0">
                <a:latin typeface="MS UI Gothic" panose="020B0600070205080204" pitchFamily="50" charset="-128"/>
                <a:ea typeface="MS UI Gothic" panose="020B0600070205080204" pitchFamily="50" charset="-128"/>
              </a:rPr>
              <a:t>桁）</a:t>
            </a:r>
            <a:r>
              <a:rPr lang="ja-JP" altLang="en-US" sz="2400" dirty="0">
                <a:latin typeface="MS UI Gothic" panose="020B0600070205080204" pitchFamily="50" charset="-128"/>
                <a:ea typeface="MS UI Gothic" panose="020B0600070205080204" pitchFamily="50" charset="-128"/>
              </a:rPr>
              <a:t>を得る必要があります。研究者番号をお持ちでない方は、早めに</a:t>
            </a:r>
            <a:r>
              <a:rPr lang="ja-JP" altLang="en-US" sz="2400" b="1" dirty="0">
                <a:latin typeface="MS UI Gothic" panose="020B0600070205080204" pitchFamily="50" charset="-128"/>
                <a:ea typeface="MS UI Gothic" panose="020B0600070205080204" pitchFamily="50" charset="-128"/>
              </a:rPr>
              <a:t>所属する研究機関の</a:t>
            </a:r>
            <a:r>
              <a:rPr lang="en-US" altLang="ja-JP" sz="2400" b="1" dirty="0">
                <a:latin typeface="MS UI Gothic" panose="020B0600070205080204" pitchFamily="50" charset="-128"/>
                <a:ea typeface="MS UI Gothic" panose="020B0600070205080204" pitchFamily="50" charset="-128"/>
              </a:rPr>
              <a:t>e-Rad</a:t>
            </a:r>
            <a:r>
              <a:rPr lang="ja-JP" altLang="en-US" sz="2400" b="1" dirty="0">
                <a:latin typeface="MS UI Gothic" panose="020B0600070205080204" pitchFamily="50" charset="-128"/>
                <a:ea typeface="MS UI Gothic" panose="020B0600070205080204" pitchFamily="50" charset="-128"/>
              </a:rPr>
              <a:t>担当者</a:t>
            </a:r>
            <a:r>
              <a:rPr lang="ja-JP" altLang="en-US" sz="2400" dirty="0">
                <a:latin typeface="MS UI Gothic" panose="020B0600070205080204" pitchFamily="50" charset="-128"/>
                <a:ea typeface="MS UI Gothic" panose="020B0600070205080204" pitchFamily="50" charset="-128"/>
              </a:rPr>
              <a:t>にご相談ください。</a:t>
            </a:r>
            <a:endParaRPr lang="en-US" altLang="ja-JP" sz="2400" dirty="0">
              <a:latin typeface="MS UI Gothic" panose="020B0600070205080204" pitchFamily="50" charset="-128"/>
              <a:ea typeface="MS UI Gothic" panose="020B0600070205080204" pitchFamily="50" charset="-128"/>
            </a:endParaRPr>
          </a:p>
          <a:p>
            <a:pPr marL="514350" indent="-514350" algn="just">
              <a:spcBef>
                <a:spcPts val="600"/>
              </a:spcBef>
              <a:buAutoNum type="arabicPeriod"/>
            </a:pPr>
            <a:r>
              <a:rPr lang="ja-JP" altLang="en-US" sz="2400" dirty="0">
                <a:latin typeface="MS UI Gothic" panose="020B0600070205080204" pitchFamily="50" charset="-128"/>
                <a:ea typeface="MS UI Gothic" panose="020B0600070205080204" pitchFamily="50" charset="-128"/>
              </a:rPr>
              <a:t>研究分担者の「所属研究機関コード」、「部局名」、「職名」も必要ですので、予め確認しておいてください。</a:t>
            </a:r>
            <a:endParaRPr lang="en-US" altLang="ja-JP" sz="2400" dirty="0">
              <a:latin typeface="MS UI Gothic" panose="020B0600070205080204" pitchFamily="50" charset="-128"/>
              <a:ea typeface="MS UI Gothic" panose="020B0600070205080204" pitchFamily="50" charset="-128"/>
            </a:endParaRPr>
          </a:p>
          <a:p>
            <a:pPr marL="514350" indent="-514350" algn="just">
              <a:spcBef>
                <a:spcPts val="600"/>
              </a:spcBef>
              <a:buAutoNum type="arabicPeriod"/>
            </a:pPr>
            <a:r>
              <a:rPr lang="en-US" altLang="ja-JP" sz="2400" dirty="0">
                <a:latin typeface="MS UI Gothic" panose="020B0600070205080204" pitchFamily="50" charset="-128"/>
                <a:ea typeface="MS UI Gothic" panose="020B0600070205080204" pitchFamily="50" charset="-128"/>
              </a:rPr>
              <a:t>e-Rad</a:t>
            </a:r>
            <a:r>
              <a:rPr lang="ja-JP" altLang="en-US" sz="2400" dirty="0">
                <a:latin typeface="MS UI Gothic" panose="020B0600070205080204" pitchFamily="50" charset="-128"/>
                <a:ea typeface="MS UI Gothic" panose="020B0600070205080204" pitchFamily="50" charset="-128"/>
              </a:rPr>
              <a:t>のログイン</a:t>
            </a:r>
            <a:r>
              <a:rPr lang="en-US" altLang="ja-JP" sz="2400" dirty="0">
                <a:latin typeface="MS UI Gothic" panose="020B0600070205080204" pitchFamily="50" charset="-128"/>
                <a:ea typeface="MS UI Gothic" panose="020B0600070205080204" pitchFamily="50" charset="-128"/>
              </a:rPr>
              <a:t>ID</a:t>
            </a:r>
            <a:r>
              <a:rPr lang="ja-JP" altLang="en-US" sz="2400" dirty="0">
                <a:latin typeface="MS UI Gothic" panose="020B0600070205080204" pitchFamily="50" charset="-128"/>
                <a:ea typeface="MS UI Gothic" panose="020B0600070205080204" pitchFamily="50" charset="-128"/>
              </a:rPr>
              <a:t>やパスワードを忘れた場合も、早めに所属する研究機関の</a:t>
            </a:r>
            <a:r>
              <a:rPr lang="en-US" altLang="ja-JP" sz="2400" dirty="0">
                <a:latin typeface="MS UI Gothic" panose="020B0600070205080204" pitchFamily="50" charset="-128"/>
                <a:ea typeface="MS UI Gothic" panose="020B0600070205080204" pitchFamily="50" charset="-128"/>
              </a:rPr>
              <a:t>e-Rad</a:t>
            </a:r>
            <a:r>
              <a:rPr lang="ja-JP" altLang="en-US" sz="2400" dirty="0">
                <a:latin typeface="MS UI Gothic" panose="020B0600070205080204" pitchFamily="50" charset="-128"/>
                <a:ea typeface="MS UI Gothic" panose="020B0600070205080204" pitchFamily="50" charset="-128"/>
              </a:rPr>
              <a:t>担当者にご相談ください。</a:t>
            </a:r>
            <a:endParaRPr lang="en-US" altLang="ja-JP" sz="2400" dirty="0">
              <a:latin typeface="MS UI Gothic" panose="020B0600070205080204" pitchFamily="50" charset="-128"/>
              <a:ea typeface="MS UI Gothic" panose="020B0600070205080204" pitchFamily="50" charset="-128"/>
            </a:endParaRPr>
          </a:p>
          <a:p>
            <a:pPr marL="514350" indent="-514350" algn="just">
              <a:spcBef>
                <a:spcPts val="600"/>
              </a:spcBef>
              <a:buAutoNum type="arabicPeriod"/>
            </a:pPr>
            <a:r>
              <a:rPr lang="ja-JP" altLang="en-US" sz="2400" dirty="0">
                <a:latin typeface="MS UI Gothic" panose="020B0600070205080204" pitchFamily="50" charset="-128"/>
                <a:ea typeface="MS UI Gothic" panose="020B0600070205080204" pitchFamily="50" charset="-128"/>
              </a:rPr>
              <a:t>研究機関に所属していない方は、</a:t>
            </a:r>
            <a:r>
              <a:rPr lang="en-US" altLang="ja-JP" sz="2400" dirty="0">
                <a:latin typeface="MS UI Gothic" panose="020B0600070205080204" pitchFamily="50" charset="-128"/>
                <a:ea typeface="MS UI Gothic" panose="020B0600070205080204" pitchFamily="50" charset="-128"/>
              </a:rPr>
              <a:t>e-Rad</a:t>
            </a:r>
            <a:r>
              <a:rPr lang="ja-JP" altLang="en-US" sz="2400" dirty="0">
                <a:latin typeface="MS UI Gothic" panose="020B0600070205080204" pitchFamily="50" charset="-128"/>
                <a:ea typeface="MS UI Gothic" panose="020B0600070205080204" pitchFamily="50" charset="-128"/>
              </a:rPr>
              <a:t>ヘルプデスク（</a:t>
            </a:r>
            <a:r>
              <a:rPr lang="ja-JP" altLang="en-US" sz="2400" b="1" dirty="0"/>
              <a:t> </a:t>
            </a:r>
            <a:r>
              <a:rPr lang="en-US" altLang="ja-JP" sz="2400" b="1" dirty="0"/>
              <a:t>0570-057-060 </a:t>
            </a:r>
            <a:r>
              <a:rPr lang="ja-JP" altLang="en-US" sz="2400" dirty="0">
                <a:latin typeface="MS UI Gothic" panose="020B0600070205080204" pitchFamily="50" charset="-128"/>
                <a:ea typeface="MS UI Gothic" panose="020B0600070205080204" pitchFamily="50" charset="-128"/>
              </a:rPr>
              <a:t>）がログイン</a:t>
            </a:r>
            <a:r>
              <a:rPr lang="en-US" altLang="ja-JP" sz="2400" dirty="0">
                <a:latin typeface="MS UI Gothic" panose="020B0600070205080204" pitchFamily="50" charset="-128"/>
                <a:ea typeface="MS UI Gothic" panose="020B0600070205080204" pitchFamily="50" charset="-128"/>
              </a:rPr>
              <a:t>ID</a:t>
            </a:r>
            <a:r>
              <a:rPr lang="ja-JP" altLang="en-US" sz="2400" dirty="0" err="1">
                <a:latin typeface="MS UI Gothic" panose="020B0600070205080204" pitchFamily="50" charset="-128"/>
                <a:ea typeface="MS UI Gothic" panose="020B0600070205080204" pitchFamily="50" charset="-128"/>
              </a:rPr>
              <a:t>、</a:t>
            </a:r>
            <a:r>
              <a:rPr lang="ja-JP" altLang="en-US" sz="2400" dirty="0">
                <a:latin typeface="MS UI Gothic" panose="020B0600070205080204" pitchFamily="50" charset="-128"/>
                <a:ea typeface="MS UI Gothic" panose="020B0600070205080204" pitchFamily="50" charset="-128"/>
              </a:rPr>
              <a:t>パスワード、及び研究者番号に関する対応をいたします。</a:t>
            </a:r>
          </a:p>
        </p:txBody>
      </p:sp>
      <p:sp>
        <p:nvSpPr>
          <p:cNvPr id="2" name="テキスト ボックス 1"/>
          <p:cNvSpPr txBox="1"/>
          <p:nvPr/>
        </p:nvSpPr>
        <p:spPr>
          <a:xfrm>
            <a:off x="1363285" y="5332330"/>
            <a:ext cx="9320479" cy="830997"/>
          </a:xfrm>
          <a:prstGeom prst="rect">
            <a:avLst/>
          </a:prstGeom>
          <a:noFill/>
        </p:spPr>
        <p:txBody>
          <a:bodyPr wrap="square" rtlCol="0">
            <a:spAutoFit/>
          </a:bodyPr>
          <a:lstStyle/>
          <a:p>
            <a:pPr algn="ctr"/>
            <a:r>
              <a:rPr lang="en-US" altLang="ja-JP" sz="2400" baseline="30000" dirty="0">
                <a:solidFill>
                  <a:srgbClr val="FF0000"/>
                </a:solidFill>
                <a:latin typeface="MS UI Gothic" panose="020B0600070205080204" pitchFamily="50" charset="-128"/>
                <a:ea typeface="MS UI Gothic" panose="020B0600070205080204" pitchFamily="50" charset="-128"/>
              </a:rPr>
              <a:t>※1</a:t>
            </a:r>
            <a:r>
              <a:rPr lang="ja-JP" altLang="en-US" sz="2400" dirty="0">
                <a:solidFill>
                  <a:srgbClr val="FF0000"/>
                </a:solidFill>
                <a:latin typeface="MS UI Gothic" panose="020B0600070205080204" pitchFamily="50" charset="-128"/>
                <a:ea typeface="MS UI Gothic" panose="020B0600070205080204" pitchFamily="50" charset="-128"/>
              </a:rPr>
              <a:t>　公募要領・研究開発提案書における研究開発代表者を指します</a:t>
            </a:r>
            <a:endParaRPr lang="en-US" altLang="ja-JP" sz="2400" dirty="0">
              <a:solidFill>
                <a:srgbClr val="FF0000"/>
              </a:solidFill>
              <a:latin typeface="MS UI Gothic" panose="020B0600070205080204" pitchFamily="50" charset="-128"/>
              <a:ea typeface="MS UI Gothic" panose="020B0600070205080204" pitchFamily="50" charset="-128"/>
            </a:endParaRPr>
          </a:p>
          <a:p>
            <a:pPr algn="ctr"/>
            <a:r>
              <a:rPr lang="en-US" altLang="ja-JP" sz="2400" baseline="30000" dirty="0">
                <a:solidFill>
                  <a:srgbClr val="FF0000"/>
                </a:solidFill>
                <a:latin typeface="MS UI Gothic" panose="020B0600070205080204" pitchFamily="50" charset="-128"/>
                <a:ea typeface="MS UI Gothic" panose="020B0600070205080204" pitchFamily="50" charset="-128"/>
              </a:rPr>
              <a:t>※2</a:t>
            </a:r>
            <a:r>
              <a:rPr lang="ja-JP" altLang="en-US" sz="2400" dirty="0">
                <a:solidFill>
                  <a:srgbClr val="FF0000"/>
                </a:solidFill>
                <a:latin typeface="MS UI Gothic" panose="020B0600070205080204" pitchFamily="50" charset="-128"/>
                <a:ea typeface="MS UI Gothic" panose="020B0600070205080204" pitchFamily="50" charset="-128"/>
              </a:rPr>
              <a:t>　公募要領・研究開発提案書における研究開発分担者を指します</a:t>
            </a:r>
          </a:p>
        </p:txBody>
      </p:sp>
    </p:spTree>
    <p:extLst>
      <p:ext uri="{BB962C8B-B14F-4D97-AF65-F5344CB8AC3E}">
        <p14:creationId xmlns:p14="http://schemas.microsoft.com/office/powerpoint/2010/main" val="425873598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C6497D6-D7B4-451C-9C28-CE2961ED28B1}" type="slidenum">
              <a:rPr lang="ja-JP" altLang="en-US" sz="2000"/>
              <a:t>5</a:t>
            </a:fld>
            <a:endParaRPr lang="ja-JP" altLang="en-US" sz="2000"/>
          </a:p>
        </p:txBody>
      </p:sp>
      <p:sp>
        <p:nvSpPr>
          <p:cNvPr id="5" name="テキスト ボックス 4"/>
          <p:cNvSpPr txBox="1"/>
          <p:nvPr/>
        </p:nvSpPr>
        <p:spPr>
          <a:xfrm>
            <a:off x="1957552" y="467053"/>
            <a:ext cx="8276897" cy="707886"/>
          </a:xfrm>
          <a:prstGeom prst="rect">
            <a:avLst/>
          </a:prstGeom>
          <a:noFill/>
        </p:spPr>
        <p:txBody>
          <a:bodyPr wrap="square" rtlCol="0">
            <a:spAutoFit/>
          </a:bodyPr>
          <a:lstStyle/>
          <a:p>
            <a:pPr algn="ctr">
              <a:spcBef>
                <a:spcPts val="600"/>
              </a:spcBef>
            </a:pPr>
            <a:r>
              <a:rPr lang="en-US" altLang="ja-JP" sz="4000" dirty="0">
                <a:latin typeface="MS UI Gothic" panose="020B0600070205080204" pitchFamily="50" charset="-128"/>
                <a:ea typeface="MS UI Gothic" panose="020B0600070205080204" pitchFamily="50" charset="-128"/>
              </a:rPr>
              <a:t>2-a. </a:t>
            </a:r>
            <a:r>
              <a:rPr lang="ja-JP" altLang="en-US" sz="4000" dirty="0">
                <a:latin typeface="MS UI Gothic" panose="020B0600070205080204" pitchFamily="50" charset="-128"/>
                <a:ea typeface="MS UI Gothic" panose="020B0600070205080204" pitchFamily="50" charset="-128"/>
              </a:rPr>
              <a:t>手続きを始める前に</a:t>
            </a:r>
          </a:p>
        </p:txBody>
      </p:sp>
      <p:sp>
        <p:nvSpPr>
          <p:cNvPr id="7" name="テキスト ボックス 6"/>
          <p:cNvSpPr txBox="1"/>
          <p:nvPr/>
        </p:nvSpPr>
        <p:spPr>
          <a:xfrm>
            <a:off x="1423286" y="1417135"/>
            <a:ext cx="9175531" cy="907941"/>
          </a:xfrm>
          <a:prstGeom prst="rect">
            <a:avLst/>
          </a:prstGeom>
          <a:noFill/>
        </p:spPr>
        <p:txBody>
          <a:bodyPr wrap="square" rtlCol="0">
            <a:spAutoFit/>
          </a:bodyPr>
          <a:lstStyle/>
          <a:p>
            <a:pPr>
              <a:spcBef>
                <a:spcPts val="600"/>
              </a:spcBef>
            </a:pPr>
            <a:r>
              <a:rPr lang="ja-JP" altLang="en-US" sz="2400" dirty="0">
                <a:latin typeface="MS UI Gothic" panose="020B0600070205080204" pitchFamily="50" charset="-128"/>
                <a:ea typeface="MS UI Gothic" panose="020B0600070205080204" pitchFamily="50" charset="-128"/>
              </a:rPr>
              <a:t>● 研究者向けページから、最新のマニュアルをダウンロードしてください。</a:t>
            </a:r>
            <a:endParaRPr lang="en-US" altLang="ja-JP" sz="2400" dirty="0">
              <a:latin typeface="MS UI Gothic" panose="020B0600070205080204" pitchFamily="50" charset="-128"/>
              <a:ea typeface="MS UI Gothic" panose="020B0600070205080204" pitchFamily="50" charset="-128"/>
            </a:endParaRPr>
          </a:p>
          <a:p>
            <a:pPr>
              <a:spcBef>
                <a:spcPts val="600"/>
              </a:spcBef>
            </a:pPr>
            <a:r>
              <a:rPr lang="en-US" altLang="ja-JP" sz="2400" dirty="0">
                <a:latin typeface="MS UI Gothic" panose="020B0600070205080204" pitchFamily="50" charset="-128"/>
                <a:ea typeface="MS UI Gothic" panose="020B0600070205080204" pitchFamily="50" charset="-128"/>
              </a:rPr>
              <a:t>【</a:t>
            </a:r>
            <a:r>
              <a:rPr lang="ja-JP" altLang="en-US" sz="2400" dirty="0">
                <a:latin typeface="MS UI Gothic" panose="020B0600070205080204" pitchFamily="50" charset="-128"/>
                <a:ea typeface="MS UI Gothic" panose="020B0600070205080204" pitchFamily="50" charset="-128"/>
              </a:rPr>
              <a:t>研究者向けページ</a:t>
            </a:r>
            <a:r>
              <a:rPr lang="en-US" altLang="ja-JP" sz="2400" dirty="0">
                <a:latin typeface="MS UI Gothic" panose="020B0600070205080204" pitchFamily="50" charset="-128"/>
                <a:ea typeface="MS UI Gothic" panose="020B0600070205080204" pitchFamily="50" charset="-128"/>
              </a:rPr>
              <a:t>】 </a:t>
            </a:r>
            <a:r>
              <a:rPr lang="en-US" altLang="ja-JP" sz="2200" dirty="0">
                <a:latin typeface="MS UI Gothic" panose="020B0600070205080204" pitchFamily="50" charset="-128"/>
                <a:ea typeface="MS UI Gothic" panose="020B0600070205080204" pitchFamily="50" charset="-128"/>
                <a:hlinkClick r:id="rId3"/>
              </a:rPr>
              <a:t>https://www.e-rad.go.jp/manual/for_researcher.html</a:t>
            </a:r>
            <a:endParaRPr lang="en-US" altLang="ja-JP" sz="2200" dirty="0">
              <a:latin typeface="MS UI Gothic" panose="020B0600070205080204" pitchFamily="50" charset="-128"/>
              <a:ea typeface="MS UI Gothic" panose="020B0600070205080204" pitchFamily="50" charset="-128"/>
            </a:endParaRPr>
          </a:p>
        </p:txBody>
      </p:sp>
      <p:pic>
        <p:nvPicPr>
          <p:cNvPr id="6" name="図 5">
            <a:extLst>
              <a:ext uri="{FF2B5EF4-FFF2-40B4-BE49-F238E27FC236}">
                <a16:creationId xmlns:a16="http://schemas.microsoft.com/office/drawing/2014/main" id="{D65390A7-214B-E778-30A3-6AFF10489266}"/>
              </a:ext>
            </a:extLst>
          </p:cNvPr>
          <p:cNvPicPr>
            <a:picLocks noChangeAspect="1"/>
          </p:cNvPicPr>
          <p:nvPr/>
        </p:nvPicPr>
        <p:blipFill>
          <a:blip r:embed="rId4"/>
          <a:stretch>
            <a:fillRect/>
          </a:stretch>
        </p:blipFill>
        <p:spPr>
          <a:xfrm>
            <a:off x="967287" y="2401775"/>
            <a:ext cx="7228280" cy="4262300"/>
          </a:xfrm>
          <a:prstGeom prst="rect">
            <a:avLst/>
          </a:prstGeom>
          <a:ln>
            <a:solidFill>
              <a:schemeClr val="tx1"/>
            </a:solidFill>
          </a:ln>
        </p:spPr>
      </p:pic>
      <p:sp>
        <p:nvSpPr>
          <p:cNvPr id="11" name="テキスト ボックス 10"/>
          <p:cNvSpPr txBox="1"/>
          <p:nvPr/>
        </p:nvSpPr>
        <p:spPr>
          <a:xfrm>
            <a:off x="8393030" y="2513634"/>
            <a:ext cx="3623585" cy="707886"/>
          </a:xfrm>
          <a:prstGeom prst="rect">
            <a:avLst/>
          </a:prstGeom>
          <a:noFill/>
          <a:ln w="28575">
            <a:solidFill>
              <a:srgbClr val="FF0000"/>
            </a:solidFill>
            <a:prstDash val="dash"/>
          </a:ln>
        </p:spPr>
        <p:txBody>
          <a:bodyPr wrap="square" rtlCol="0">
            <a:spAutoFit/>
          </a:bodyPr>
          <a:lstStyle/>
          <a:p>
            <a:r>
              <a:rPr lang="ja-JP" altLang="en-US" sz="2000" b="1" dirty="0"/>
              <a:t>必ず最新の操作マニュアルを</a:t>
            </a:r>
            <a:endParaRPr lang="en-US" altLang="ja-JP" sz="2000" b="1" dirty="0"/>
          </a:p>
          <a:p>
            <a:r>
              <a:rPr lang="ja-JP" altLang="en-US" sz="2000" b="1" dirty="0"/>
              <a:t>ダウンロードしてください。</a:t>
            </a:r>
          </a:p>
        </p:txBody>
      </p:sp>
      <p:cxnSp>
        <p:nvCxnSpPr>
          <p:cNvPr id="12" name="直線矢印コネクタ 11"/>
          <p:cNvCxnSpPr>
            <a:cxnSpLocks/>
          </p:cNvCxnSpPr>
          <p:nvPr/>
        </p:nvCxnSpPr>
        <p:spPr>
          <a:xfrm flipH="1">
            <a:off x="7692890" y="2906686"/>
            <a:ext cx="680217" cy="352088"/>
          </a:xfrm>
          <a:prstGeom prst="straightConnector1">
            <a:avLst/>
          </a:prstGeom>
          <a:ln w="28575">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4613711" y="2987706"/>
            <a:ext cx="3039778" cy="8798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140254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292DFB9-083E-9473-050D-714C64BA95BB}"/>
              </a:ext>
            </a:extLst>
          </p:cNvPr>
          <p:cNvPicPr>
            <a:picLocks noChangeAspect="1"/>
          </p:cNvPicPr>
          <p:nvPr/>
        </p:nvPicPr>
        <p:blipFill>
          <a:blip r:embed="rId2"/>
          <a:stretch>
            <a:fillRect/>
          </a:stretch>
        </p:blipFill>
        <p:spPr>
          <a:xfrm>
            <a:off x="2260904" y="2171572"/>
            <a:ext cx="7314414" cy="4320773"/>
          </a:xfrm>
          <a:prstGeom prst="rect">
            <a:avLst/>
          </a:prstGeom>
          <a:ln>
            <a:solidFill>
              <a:schemeClr val="tx1"/>
            </a:solidFill>
          </a:ln>
        </p:spPr>
      </p:pic>
      <p:sp>
        <p:nvSpPr>
          <p:cNvPr id="2" name="スライド番号プレースホルダー 1"/>
          <p:cNvSpPr>
            <a:spLocks noGrp="1"/>
          </p:cNvSpPr>
          <p:nvPr>
            <p:ph type="sldNum" sz="quarter" idx="12"/>
          </p:nvPr>
        </p:nvSpPr>
        <p:spPr/>
        <p:txBody>
          <a:bodyPr/>
          <a:lstStyle/>
          <a:p>
            <a:fld id="{2C6497D6-D7B4-451C-9C28-CE2961ED28B1}" type="slidenum">
              <a:rPr lang="ja-JP" altLang="en-US" sz="2000"/>
              <a:t>6</a:t>
            </a:fld>
            <a:endParaRPr lang="ja-JP" altLang="en-US" sz="2000" dirty="0"/>
          </a:p>
        </p:txBody>
      </p:sp>
      <p:sp>
        <p:nvSpPr>
          <p:cNvPr id="4" name="テキスト ボックス 3"/>
          <p:cNvSpPr txBox="1"/>
          <p:nvPr/>
        </p:nvSpPr>
        <p:spPr>
          <a:xfrm>
            <a:off x="1957552" y="467053"/>
            <a:ext cx="8276897" cy="707886"/>
          </a:xfrm>
          <a:prstGeom prst="rect">
            <a:avLst/>
          </a:prstGeom>
          <a:noFill/>
        </p:spPr>
        <p:txBody>
          <a:bodyPr wrap="square" rtlCol="0">
            <a:spAutoFit/>
          </a:bodyPr>
          <a:lstStyle/>
          <a:p>
            <a:pPr algn="ctr">
              <a:spcBef>
                <a:spcPts val="600"/>
              </a:spcBef>
            </a:pPr>
            <a:r>
              <a:rPr lang="en-US" altLang="ja-JP" sz="4000" dirty="0">
                <a:latin typeface="MS UI Gothic" panose="020B0600070205080204" pitchFamily="50" charset="-128"/>
                <a:ea typeface="MS UI Gothic" panose="020B0600070205080204" pitchFamily="50" charset="-128"/>
              </a:rPr>
              <a:t>2-a. </a:t>
            </a:r>
            <a:r>
              <a:rPr lang="ja-JP" altLang="en-US" sz="4000" dirty="0">
                <a:latin typeface="MS UI Gothic" panose="020B0600070205080204" pitchFamily="50" charset="-128"/>
                <a:ea typeface="MS UI Gothic" panose="020B0600070205080204" pitchFamily="50" charset="-128"/>
              </a:rPr>
              <a:t>手続きを始める前に</a:t>
            </a:r>
          </a:p>
        </p:txBody>
      </p:sp>
      <p:sp>
        <p:nvSpPr>
          <p:cNvPr id="5" name="テキスト ボックス 4"/>
          <p:cNvSpPr txBox="1"/>
          <p:nvPr/>
        </p:nvSpPr>
        <p:spPr>
          <a:xfrm>
            <a:off x="647272" y="1340575"/>
            <a:ext cx="11126912" cy="830997"/>
          </a:xfrm>
          <a:prstGeom prst="rect">
            <a:avLst/>
          </a:prstGeom>
          <a:noFill/>
        </p:spPr>
        <p:txBody>
          <a:bodyPr wrap="square" rtlCol="0">
            <a:spAutoFit/>
          </a:bodyPr>
          <a:lstStyle/>
          <a:p>
            <a:pPr>
              <a:spcBef>
                <a:spcPts val="600"/>
              </a:spcBef>
            </a:pPr>
            <a:r>
              <a:rPr lang="ja-JP" altLang="en-US" sz="2400" dirty="0">
                <a:latin typeface="MS UI Gothic" panose="020B0600070205080204" pitchFamily="50" charset="-128"/>
                <a:ea typeface="MS UI Gothic" panose="020B0600070205080204" pitchFamily="50" charset="-128"/>
              </a:rPr>
              <a:t>● 研究者向けページにあるシステム利用規約等（必読）、推奨動作環境等について、事前によく読んでください。</a:t>
            </a:r>
            <a:r>
              <a:rPr lang="ja-JP" altLang="en-US" sz="2400" u="sng" dirty="0">
                <a:solidFill>
                  <a:srgbClr val="FF0000"/>
                </a:solidFill>
                <a:latin typeface="MS UI Gothic" panose="020B0600070205080204" pitchFamily="50" charset="-128"/>
                <a:ea typeface="MS UI Gothic" panose="020B0600070205080204" pitchFamily="50" charset="-128"/>
              </a:rPr>
              <a:t>特に手続きの際に使用する</a:t>
            </a:r>
            <a:r>
              <a:rPr lang="en-US" altLang="ja-JP" sz="2400" u="sng" dirty="0">
                <a:solidFill>
                  <a:srgbClr val="FF0000"/>
                </a:solidFill>
                <a:latin typeface="MS UI Gothic" panose="020B0600070205080204" pitchFamily="50" charset="-128"/>
                <a:ea typeface="MS UI Gothic" panose="020B0600070205080204" pitchFamily="50" charset="-128"/>
              </a:rPr>
              <a:t>PC</a:t>
            </a:r>
            <a:r>
              <a:rPr lang="ja-JP" altLang="en-US" sz="2400" u="sng" dirty="0">
                <a:solidFill>
                  <a:srgbClr val="FF0000"/>
                </a:solidFill>
                <a:latin typeface="MS UI Gothic" panose="020B0600070205080204" pitchFamily="50" charset="-128"/>
                <a:ea typeface="MS UI Gothic" panose="020B0600070205080204" pitchFamily="50" charset="-128"/>
              </a:rPr>
              <a:t>の動作環境を必ず確認してください。</a:t>
            </a:r>
            <a:endParaRPr lang="en-US" altLang="ja-JP" sz="2400" u="sng" dirty="0">
              <a:solidFill>
                <a:srgbClr val="FF0000"/>
              </a:solidFill>
              <a:latin typeface="MS UI Gothic" panose="020B0600070205080204" pitchFamily="50" charset="-128"/>
              <a:ea typeface="MS UI Gothic" panose="020B0600070205080204" pitchFamily="50" charset="-128"/>
            </a:endParaRPr>
          </a:p>
        </p:txBody>
      </p:sp>
      <p:sp>
        <p:nvSpPr>
          <p:cNvPr id="10" name="正方形/長方形 9"/>
          <p:cNvSpPr/>
          <p:nvPr/>
        </p:nvSpPr>
        <p:spPr>
          <a:xfrm>
            <a:off x="7575891" y="5101059"/>
            <a:ext cx="1249610" cy="258657"/>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1" name="直線矢印コネクタ 10"/>
          <p:cNvCxnSpPr>
            <a:cxnSpLocks/>
          </p:cNvCxnSpPr>
          <p:nvPr/>
        </p:nvCxnSpPr>
        <p:spPr>
          <a:xfrm flipH="1">
            <a:off x="8825501" y="2171572"/>
            <a:ext cx="485866" cy="3016877"/>
          </a:xfrm>
          <a:prstGeom prst="straightConnector1">
            <a:avLst/>
          </a:prstGeom>
          <a:ln w="57150">
            <a:solidFill>
              <a:srgbClr val="FF0000"/>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407E4B9A-D680-960B-5E29-7622733C1920}"/>
              </a:ext>
            </a:extLst>
          </p:cNvPr>
          <p:cNvSpPr/>
          <p:nvPr/>
        </p:nvSpPr>
        <p:spPr>
          <a:xfrm>
            <a:off x="7575891" y="4428162"/>
            <a:ext cx="1034709" cy="258657"/>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7605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C6497D6-D7B4-451C-9C28-CE2961ED28B1}" type="slidenum">
              <a:rPr lang="ja-JP" altLang="en-US" sz="2000"/>
              <a:t>7</a:t>
            </a:fld>
            <a:endParaRPr lang="ja-JP" altLang="en-US" sz="2000" dirty="0"/>
          </a:p>
        </p:txBody>
      </p:sp>
      <p:sp>
        <p:nvSpPr>
          <p:cNvPr id="5" name="テキスト ボックス 4"/>
          <p:cNvSpPr txBox="1"/>
          <p:nvPr/>
        </p:nvSpPr>
        <p:spPr>
          <a:xfrm>
            <a:off x="1957552" y="467053"/>
            <a:ext cx="8276897" cy="707886"/>
          </a:xfrm>
          <a:prstGeom prst="rect">
            <a:avLst/>
          </a:prstGeom>
          <a:noFill/>
        </p:spPr>
        <p:txBody>
          <a:bodyPr wrap="square" rtlCol="0">
            <a:spAutoFit/>
          </a:bodyPr>
          <a:lstStyle/>
          <a:p>
            <a:pPr algn="ctr">
              <a:spcBef>
                <a:spcPts val="600"/>
              </a:spcBef>
            </a:pPr>
            <a:r>
              <a:rPr lang="en-US" altLang="ja-JP" sz="4000" dirty="0">
                <a:latin typeface="MS UI Gothic" panose="020B0600070205080204" pitchFamily="50" charset="-128"/>
                <a:ea typeface="MS UI Gothic" panose="020B0600070205080204" pitchFamily="50" charset="-128"/>
              </a:rPr>
              <a:t>2-b. </a:t>
            </a:r>
            <a:r>
              <a:rPr lang="ja-JP" altLang="en-US" sz="4000" dirty="0">
                <a:latin typeface="MS UI Gothic" panose="020B0600070205080204" pitchFamily="50" charset="-128"/>
                <a:ea typeface="MS UI Gothic" panose="020B0600070205080204" pitchFamily="50" charset="-128"/>
              </a:rPr>
              <a:t>研究開発提案書様式の取得</a:t>
            </a:r>
          </a:p>
        </p:txBody>
      </p:sp>
      <p:sp>
        <p:nvSpPr>
          <p:cNvPr id="7" name="テキスト ボックス 6"/>
          <p:cNvSpPr txBox="1"/>
          <p:nvPr/>
        </p:nvSpPr>
        <p:spPr>
          <a:xfrm>
            <a:off x="934949" y="1647513"/>
            <a:ext cx="9995397" cy="461665"/>
          </a:xfrm>
          <a:prstGeom prst="rect">
            <a:avLst/>
          </a:prstGeom>
          <a:noFill/>
        </p:spPr>
        <p:txBody>
          <a:bodyPr wrap="square" rtlCol="0">
            <a:spAutoFit/>
          </a:bodyPr>
          <a:lstStyle/>
          <a:p>
            <a:pPr>
              <a:spcBef>
                <a:spcPts val="600"/>
              </a:spcBef>
            </a:pPr>
            <a:r>
              <a:rPr lang="ja-JP" altLang="en-US" sz="2400" dirty="0">
                <a:latin typeface="MS UI Gothic" panose="020B0600070205080204" pitchFamily="50" charset="-128"/>
                <a:ea typeface="MS UI Gothic" panose="020B0600070205080204" pitchFamily="50" charset="-128"/>
              </a:rPr>
              <a:t>● 「研究開発提案書」様式を、本公募ウェブサイトからダウンロード</a:t>
            </a:r>
            <a:endParaRPr lang="en-US" altLang="ja-JP" sz="2400" dirty="0">
              <a:latin typeface="MS UI Gothic" panose="020B0600070205080204" pitchFamily="50" charset="-128"/>
              <a:ea typeface="MS UI Gothic" panose="020B0600070205080204" pitchFamily="50" charset="-128"/>
            </a:endParaRPr>
          </a:p>
        </p:txBody>
      </p:sp>
      <p:sp>
        <p:nvSpPr>
          <p:cNvPr id="11" name="テキスト ボックス 10"/>
          <p:cNvSpPr txBox="1"/>
          <p:nvPr/>
        </p:nvSpPr>
        <p:spPr>
          <a:xfrm>
            <a:off x="934949" y="3138516"/>
            <a:ext cx="9995397" cy="2477601"/>
          </a:xfrm>
          <a:prstGeom prst="rect">
            <a:avLst/>
          </a:prstGeom>
          <a:noFill/>
        </p:spPr>
        <p:txBody>
          <a:bodyPr wrap="square" rtlCol="0">
            <a:spAutoFit/>
          </a:bodyPr>
          <a:lstStyle/>
          <a:p>
            <a:pPr>
              <a:spcBef>
                <a:spcPts val="600"/>
              </a:spcBef>
            </a:pPr>
            <a:r>
              <a:rPr lang="ja-JP" altLang="en-US" sz="2400" dirty="0">
                <a:latin typeface="MS UI Gothic" panose="020B0600070205080204" pitchFamily="50" charset="-128"/>
                <a:ea typeface="MS UI Gothic" panose="020B0600070205080204" pitchFamily="50" charset="-128"/>
              </a:rPr>
              <a:t>● ダウンロードした様式を基に「研究開発提案書」を作成</a:t>
            </a:r>
            <a:endParaRPr lang="en-US" altLang="ja-JP" sz="2400" dirty="0">
              <a:latin typeface="MS UI Gothic" panose="020B0600070205080204" pitchFamily="50" charset="-128"/>
              <a:ea typeface="MS UI Gothic" panose="020B0600070205080204" pitchFamily="50" charset="-128"/>
            </a:endParaRPr>
          </a:p>
          <a:p>
            <a:pPr>
              <a:spcBef>
                <a:spcPts val="1200"/>
              </a:spcBef>
            </a:pPr>
            <a:r>
              <a:rPr lang="ja-JP" altLang="en-US" sz="2400" dirty="0">
                <a:latin typeface="MS UI Gothic" panose="020B0600070205080204" pitchFamily="50" charset="-128"/>
                <a:ea typeface="MS UI Gothic" panose="020B0600070205080204" pitchFamily="50" charset="-128"/>
              </a:rPr>
              <a:t>● アップロードする前に、「研究開発提案書」を</a:t>
            </a:r>
            <a:r>
              <a:rPr lang="en-US" altLang="ja-JP" sz="2400" dirty="0">
                <a:latin typeface="MS UI Gothic" panose="020B0600070205080204" pitchFamily="50" charset="-128"/>
                <a:ea typeface="MS UI Gothic" panose="020B0600070205080204" pitchFamily="50" charset="-128"/>
              </a:rPr>
              <a:t>PDF</a:t>
            </a:r>
            <a:r>
              <a:rPr lang="ja-JP" altLang="en-US" sz="2400" dirty="0">
                <a:latin typeface="MS UI Gothic" panose="020B0600070205080204" pitchFamily="50" charset="-128"/>
                <a:ea typeface="MS UI Gothic" panose="020B0600070205080204" pitchFamily="50" charset="-128"/>
              </a:rPr>
              <a:t>形式に変換</a:t>
            </a:r>
            <a:endParaRPr lang="en-US" altLang="ja-JP" sz="2400" dirty="0">
              <a:latin typeface="MS UI Gothic" panose="020B0600070205080204" pitchFamily="50" charset="-128"/>
              <a:ea typeface="MS UI Gothic" panose="020B0600070205080204" pitchFamily="50" charset="-128"/>
            </a:endParaRPr>
          </a:p>
          <a:p>
            <a:pPr>
              <a:spcBef>
                <a:spcPts val="1200"/>
              </a:spcBef>
            </a:pPr>
            <a:r>
              <a:rPr lang="ja-JP" altLang="en-US" sz="2400" dirty="0">
                <a:latin typeface="MS UI Gothic" panose="020B0600070205080204" pitchFamily="50" charset="-128"/>
                <a:ea typeface="MS UI Gothic" panose="020B0600070205080204" pitchFamily="50" charset="-128"/>
              </a:rPr>
              <a:t>● その他、申請時に必要な書類がある場合も</a:t>
            </a:r>
            <a:r>
              <a:rPr lang="en-US" altLang="ja-JP" sz="2400" dirty="0">
                <a:latin typeface="MS UI Gothic" panose="020B0600070205080204" pitchFamily="50" charset="-128"/>
                <a:ea typeface="MS UI Gothic" panose="020B0600070205080204" pitchFamily="50" charset="-128"/>
              </a:rPr>
              <a:t>PDF</a:t>
            </a:r>
            <a:r>
              <a:rPr lang="ja-JP" altLang="en-US" sz="2400" dirty="0">
                <a:latin typeface="MS UI Gothic" panose="020B0600070205080204" pitchFamily="50" charset="-128"/>
                <a:ea typeface="MS UI Gothic" panose="020B0600070205080204" pitchFamily="50" charset="-128"/>
              </a:rPr>
              <a:t>形式に変換</a:t>
            </a:r>
            <a:endParaRPr lang="en-US" altLang="ja-JP" sz="2400" dirty="0">
              <a:latin typeface="MS UI Gothic" panose="020B0600070205080204" pitchFamily="50" charset="-128"/>
              <a:ea typeface="MS UI Gothic" panose="020B0600070205080204" pitchFamily="50" charset="-128"/>
            </a:endParaRPr>
          </a:p>
          <a:p>
            <a:pPr>
              <a:spcBef>
                <a:spcPts val="600"/>
              </a:spcBef>
            </a:pPr>
            <a:r>
              <a:rPr lang="ja-JP" altLang="en-US" sz="2400" dirty="0">
                <a:latin typeface="MS UI Gothic" panose="020B0600070205080204" pitchFamily="50" charset="-128"/>
                <a:ea typeface="MS UI Gothic" panose="020B0600070205080204" pitchFamily="50" charset="-128"/>
              </a:rPr>
              <a:t>　　</a:t>
            </a:r>
            <a:r>
              <a:rPr lang="en-US" altLang="ja-JP" sz="2400" dirty="0">
                <a:latin typeface="MS UI Gothic" panose="020B0600070205080204" pitchFamily="50" charset="-128"/>
                <a:ea typeface="MS UI Gothic" panose="020B0600070205080204" pitchFamily="50" charset="-128"/>
              </a:rPr>
              <a:t>※</a:t>
            </a:r>
            <a:r>
              <a:rPr lang="ja-JP" altLang="en-US" sz="2400" dirty="0">
                <a:latin typeface="MS UI Gothic" panose="020B0600070205080204" pitchFamily="50" charset="-128"/>
                <a:ea typeface="MS UI Gothic" panose="020B0600070205080204" pitchFamily="50" charset="-128"/>
              </a:rPr>
              <a:t>項目にあわせて</a:t>
            </a:r>
            <a:r>
              <a:rPr lang="en-US" altLang="ja-JP" sz="2400" dirty="0">
                <a:latin typeface="MS UI Gothic" panose="020B0600070205080204" pitchFamily="50" charset="-128"/>
                <a:ea typeface="MS UI Gothic" panose="020B0600070205080204" pitchFamily="50" charset="-128"/>
              </a:rPr>
              <a:t>PDF</a:t>
            </a:r>
            <a:r>
              <a:rPr lang="ja-JP" altLang="en-US" sz="2400" dirty="0" err="1">
                <a:latin typeface="MS UI Gothic" panose="020B0600070205080204" pitchFamily="50" charset="-128"/>
                <a:ea typeface="MS UI Gothic" panose="020B0600070205080204" pitchFamily="50" charset="-128"/>
              </a:rPr>
              <a:t>を結</a:t>
            </a:r>
            <a:r>
              <a:rPr lang="ja-JP" altLang="en-US" sz="2400" dirty="0">
                <a:latin typeface="MS UI Gothic" panose="020B0600070205080204" pitchFamily="50" charset="-128"/>
                <a:ea typeface="MS UI Gothic" panose="020B0600070205080204" pitchFamily="50" charset="-128"/>
              </a:rPr>
              <a:t>合するなどの対応をしてください。</a:t>
            </a:r>
            <a:endParaRPr lang="en-US" altLang="ja-JP" sz="2400" dirty="0">
              <a:latin typeface="MS UI Gothic" panose="020B0600070205080204" pitchFamily="50" charset="-128"/>
              <a:ea typeface="MS UI Gothic" panose="020B0600070205080204" pitchFamily="50" charset="-128"/>
            </a:endParaRPr>
          </a:p>
          <a:p>
            <a:pPr>
              <a:spcBef>
                <a:spcPts val="1200"/>
              </a:spcBef>
            </a:pPr>
            <a:r>
              <a:rPr lang="ja-JP" altLang="en-US" sz="2400" dirty="0">
                <a:latin typeface="MS UI Gothic" panose="020B0600070205080204" pitchFamily="50" charset="-128"/>
                <a:ea typeface="MS UI Gothic" panose="020B0600070205080204" pitchFamily="50" charset="-128"/>
              </a:rPr>
              <a:t>● 容量は </a:t>
            </a:r>
            <a:r>
              <a:rPr lang="en-US" altLang="ja-JP" sz="2400" dirty="0">
                <a:latin typeface="MS UI Gothic" panose="020B0600070205080204" pitchFamily="50" charset="-128"/>
                <a:ea typeface="MS UI Gothic" panose="020B0600070205080204" pitchFamily="50" charset="-128"/>
              </a:rPr>
              <a:t>1</a:t>
            </a:r>
            <a:r>
              <a:rPr lang="ja-JP" altLang="en-US" sz="2400" dirty="0">
                <a:latin typeface="MS UI Gothic" panose="020B0600070205080204" pitchFamily="50" charset="-128"/>
                <a:ea typeface="MS UI Gothic" panose="020B0600070205080204" pitchFamily="50" charset="-128"/>
              </a:rPr>
              <a:t>ファイルあたり</a:t>
            </a:r>
            <a:r>
              <a:rPr lang="en-US" altLang="ja-JP" sz="2400" dirty="0">
                <a:latin typeface="MS UI Gothic" panose="020B0600070205080204" pitchFamily="50" charset="-128"/>
                <a:ea typeface="MS UI Gothic" panose="020B0600070205080204" pitchFamily="50" charset="-128"/>
              </a:rPr>
              <a:t>30 MB</a:t>
            </a:r>
            <a:r>
              <a:rPr lang="ja-JP" altLang="en-US" sz="2400" dirty="0">
                <a:latin typeface="MS UI Gothic" panose="020B0600070205080204" pitchFamily="50" charset="-128"/>
                <a:ea typeface="MS UI Gothic" panose="020B0600070205080204" pitchFamily="50" charset="-128"/>
              </a:rPr>
              <a:t>以内で作成</a:t>
            </a:r>
            <a:endParaRPr lang="en-US" altLang="ja-JP" sz="2400" dirty="0">
              <a:latin typeface="MS UI Gothic" panose="020B0600070205080204" pitchFamily="50" charset="-128"/>
              <a:ea typeface="MS UI Gothic" panose="020B0600070205080204" pitchFamily="50" charset="-128"/>
            </a:endParaRPr>
          </a:p>
        </p:txBody>
      </p:sp>
      <p:sp>
        <p:nvSpPr>
          <p:cNvPr id="12" name="テキスト ボックス 11"/>
          <p:cNvSpPr txBox="1"/>
          <p:nvPr/>
        </p:nvSpPr>
        <p:spPr>
          <a:xfrm>
            <a:off x="1304819" y="2169992"/>
            <a:ext cx="10180332" cy="907941"/>
          </a:xfrm>
          <a:prstGeom prst="rect">
            <a:avLst/>
          </a:prstGeom>
          <a:noFill/>
        </p:spPr>
        <p:txBody>
          <a:bodyPr wrap="square" rtlCol="0">
            <a:spAutoFit/>
          </a:bodyPr>
          <a:lstStyle/>
          <a:p>
            <a:pPr>
              <a:spcBef>
                <a:spcPts val="600"/>
              </a:spcBef>
            </a:pPr>
            <a:r>
              <a:rPr lang="en-US" altLang="ja-JP" sz="2400" dirty="0">
                <a:solidFill>
                  <a:srgbClr val="FF0000"/>
                </a:solidFill>
                <a:latin typeface="MS UI Gothic" panose="020B0600070205080204" pitchFamily="50" charset="-128"/>
                <a:ea typeface="MS UI Gothic" panose="020B0600070205080204" pitchFamily="50" charset="-128"/>
              </a:rPr>
              <a:t>e-Rad</a:t>
            </a:r>
            <a:r>
              <a:rPr lang="ja-JP" altLang="en-US" sz="2400" dirty="0">
                <a:solidFill>
                  <a:srgbClr val="FF0000"/>
                </a:solidFill>
                <a:latin typeface="MS UI Gothic" panose="020B0600070205080204" pitchFamily="50" charset="-128"/>
                <a:ea typeface="MS UI Gothic" panose="020B0600070205080204" pitchFamily="50" charset="-128"/>
              </a:rPr>
              <a:t>で応募を行う前に、</a:t>
            </a:r>
            <a:r>
              <a:rPr lang="ja-JP" altLang="en-US" sz="2400" b="1" dirty="0">
                <a:solidFill>
                  <a:srgbClr val="FF0000"/>
                </a:solidFill>
                <a:latin typeface="MS UI Gothic" panose="020B0600070205080204" pitchFamily="50" charset="-128"/>
                <a:ea typeface="MS UI Gothic" panose="020B0600070205080204" pitchFamily="50" charset="-128"/>
              </a:rPr>
              <a:t>「研究開発提案書」</a:t>
            </a:r>
            <a:r>
              <a:rPr lang="ja-JP" altLang="en-US" sz="2400" dirty="0">
                <a:solidFill>
                  <a:srgbClr val="FF0000"/>
                </a:solidFill>
                <a:latin typeface="MS UI Gothic" panose="020B0600070205080204" pitchFamily="50" charset="-128"/>
                <a:ea typeface="MS UI Gothic" panose="020B0600070205080204" pitchFamily="50" charset="-128"/>
              </a:rPr>
              <a:t>を作成しておいてください</a:t>
            </a:r>
            <a:endParaRPr lang="en-US" altLang="ja-JP" sz="2400" dirty="0">
              <a:solidFill>
                <a:srgbClr val="FF0000"/>
              </a:solidFill>
              <a:latin typeface="MS UI Gothic" panose="020B0600070205080204" pitchFamily="50" charset="-128"/>
              <a:ea typeface="MS UI Gothic" panose="020B0600070205080204" pitchFamily="50" charset="-128"/>
            </a:endParaRPr>
          </a:p>
          <a:p>
            <a:pPr>
              <a:spcBef>
                <a:spcPts val="600"/>
              </a:spcBef>
            </a:pPr>
            <a:r>
              <a:rPr lang="ja-JP" altLang="en-US" sz="2400" dirty="0">
                <a:solidFill>
                  <a:srgbClr val="FF0000"/>
                </a:solidFill>
                <a:latin typeface="MS UI Gothic" panose="020B0600070205080204" pitchFamily="50" charset="-128"/>
                <a:ea typeface="MS UI Gothic" panose="020B0600070205080204" pitchFamily="50" charset="-128"/>
              </a:rPr>
              <a:t>（提案内容によって、他の提出書類が必要な場合があります。併せてご用意下さい）</a:t>
            </a:r>
            <a:endParaRPr lang="en-US" altLang="ja-JP" sz="2400"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42786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C6497D6-D7B4-451C-9C28-CE2961ED28B1}" type="slidenum">
              <a:rPr lang="ja-JP" altLang="en-US" sz="2000"/>
              <a:t>8</a:t>
            </a:fld>
            <a:endParaRPr lang="ja-JP" altLang="en-US" sz="2000" dirty="0"/>
          </a:p>
        </p:txBody>
      </p:sp>
      <p:sp>
        <p:nvSpPr>
          <p:cNvPr id="5" name="テキスト ボックス 4"/>
          <p:cNvSpPr txBox="1"/>
          <p:nvPr/>
        </p:nvSpPr>
        <p:spPr>
          <a:xfrm>
            <a:off x="1957552" y="467053"/>
            <a:ext cx="8276897" cy="707886"/>
          </a:xfrm>
          <a:prstGeom prst="rect">
            <a:avLst/>
          </a:prstGeom>
          <a:noFill/>
        </p:spPr>
        <p:txBody>
          <a:bodyPr wrap="square" rtlCol="0">
            <a:spAutoFit/>
          </a:bodyPr>
          <a:lstStyle/>
          <a:p>
            <a:pPr algn="ctr">
              <a:spcBef>
                <a:spcPts val="600"/>
              </a:spcBef>
            </a:pPr>
            <a:r>
              <a:rPr lang="en-US" altLang="ja-JP" sz="4000" dirty="0">
                <a:latin typeface="MS UI Gothic" panose="020B0600070205080204" pitchFamily="50" charset="-128"/>
                <a:ea typeface="MS UI Gothic" panose="020B0600070205080204" pitchFamily="50" charset="-128"/>
              </a:rPr>
              <a:t>2-c. </a:t>
            </a:r>
            <a:r>
              <a:rPr lang="ja-JP" altLang="en-US" sz="4000" dirty="0">
                <a:latin typeface="MS UI Gothic" panose="020B0600070205080204" pitchFamily="50" charset="-128"/>
                <a:ea typeface="MS UI Gothic" panose="020B0600070205080204" pitchFamily="50" charset="-128"/>
              </a:rPr>
              <a:t>公募の検索</a:t>
            </a:r>
          </a:p>
        </p:txBody>
      </p:sp>
      <p:sp>
        <p:nvSpPr>
          <p:cNvPr id="24" name="テキスト ボックス 23"/>
          <p:cNvSpPr txBox="1"/>
          <p:nvPr/>
        </p:nvSpPr>
        <p:spPr>
          <a:xfrm>
            <a:off x="1508233" y="1597483"/>
            <a:ext cx="9175531" cy="461665"/>
          </a:xfrm>
          <a:prstGeom prst="rect">
            <a:avLst/>
          </a:prstGeom>
          <a:noFill/>
        </p:spPr>
        <p:txBody>
          <a:bodyPr wrap="square" rtlCol="0">
            <a:spAutoFit/>
          </a:bodyPr>
          <a:lstStyle/>
          <a:p>
            <a:pPr>
              <a:spcBef>
                <a:spcPts val="600"/>
              </a:spcBef>
            </a:pPr>
            <a:r>
              <a:rPr lang="ja-JP" altLang="en-US" sz="2400" dirty="0">
                <a:latin typeface="MS UI Gothic" panose="020B0600070205080204" pitchFamily="50" charset="-128"/>
                <a:ea typeface="MS UI Gothic" panose="020B0600070205080204" pitchFamily="50" charset="-128"/>
              </a:rPr>
              <a:t>① トップ画面の公開中の公募（新規応募）をクリックしてください。</a:t>
            </a:r>
            <a:endParaRPr lang="en-US" altLang="ja-JP" sz="2400" dirty="0">
              <a:latin typeface="MS UI Gothic" panose="020B0600070205080204" pitchFamily="50" charset="-128"/>
              <a:ea typeface="MS UI Gothic" panose="020B0600070205080204" pitchFamily="50" charset="-128"/>
            </a:endParaRPr>
          </a:p>
        </p:txBody>
      </p:sp>
      <p:pic>
        <p:nvPicPr>
          <p:cNvPr id="12" name="図 11">
            <a:extLst>
              <a:ext uri="{FF2B5EF4-FFF2-40B4-BE49-F238E27FC236}">
                <a16:creationId xmlns:a16="http://schemas.microsoft.com/office/drawing/2014/main" id="{82128777-3843-AA1F-58E3-356D67E9F8BB}"/>
              </a:ext>
            </a:extLst>
          </p:cNvPr>
          <p:cNvPicPr>
            <a:picLocks noChangeAspect="1"/>
          </p:cNvPicPr>
          <p:nvPr/>
        </p:nvPicPr>
        <p:blipFill>
          <a:blip r:embed="rId3"/>
          <a:stretch>
            <a:fillRect/>
          </a:stretch>
        </p:blipFill>
        <p:spPr>
          <a:xfrm>
            <a:off x="1508233" y="2210105"/>
            <a:ext cx="9032670" cy="3262036"/>
          </a:xfrm>
          <a:prstGeom prst="rect">
            <a:avLst/>
          </a:prstGeom>
          <a:ln>
            <a:solidFill>
              <a:schemeClr val="tx1"/>
            </a:solidFill>
          </a:ln>
        </p:spPr>
      </p:pic>
    </p:spTree>
    <p:extLst>
      <p:ext uri="{BB962C8B-B14F-4D97-AF65-F5344CB8AC3E}">
        <p14:creationId xmlns:p14="http://schemas.microsoft.com/office/powerpoint/2010/main" val="311112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FF4EB-2AC9-90E3-BC1D-51FFE1C0D3F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3BF2FFB-8804-B3A7-C6B0-91DE277A4793}"/>
              </a:ext>
            </a:extLst>
          </p:cNvPr>
          <p:cNvSpPr>
            <a:spLocks noGrp="1"/>
          </p:cNvSpPr>
          <p:nvPr>
            <p:ph type="sldNum" sz="quarter" idx="12"/>
          </p:nvPr>
        </p:nvSpPr>
        <p:spPr/>
        <p:txBody>
          <a:bodyPr/>
          <a:lstStyle/>
          <a:p>
            <a:fld id="{2C6497D6-D7B4-451C-9C28-CE2961ED28B1}" type="slidenum">
              <a:rPr lang="ja-JP" altLang="en-US" sz="2000"/>
              <a:t>9</a:t>
            </a:fld>
            <a:endParaRPr lang="ja-JP" altLang="en-US" sz="2000" dirty="0"/>
          </a:p>
        </p:txBody>
      </p:sp>
      <p:sp>
        <p:nvSpPr>
          <p:cNvPr id="3" name="テキスト ボックス 2">
            <a:extLst>
              <a:ext uri="{FF2B5EF4-FFF2-40B4-BE49-F238E27FC236}">
                <a16:creationId xmlns:a16="http://schemas.microsoft.com/office/drawing/2014/main" id="{44DFD74F-870C-BB09-CE1D-7064578C5B66}"/>
              </a:ext>
            </a:extLst>
          </p:cNvPr>
          <p:cNvSpPr txBox="1"/>
          <p:nvPr/>
        </p:nvSpPr>
        <p:spPr>
          <a:xfrm>
            <a:off x="1957551" y="239657"/>
            <a:ext cx="8276897" cy="707886"/>
          </a:xfrm>
          <a:prstGeom prst="rect">
            <a:avLst/>
          </a:prstGeom>
          <a:noFill/>
        </p:spPr>
        <p:txBody>
          <a:bodyPr wrap="square" rtlCol="0">
            <a:spAutoFit/>
          </a:bodyPr>
          <a:lstStyle/>
          <a:p>
            <a:pPr algn="ctr">
              <a:spcBef>
                <a:spcPts val="600"/>
              </a:spcBef>
            </a:pPr>
            <a:r>
              <a:rPr lang="en-US" altLang="ja-JP" sz="4000" dirty="0">
                <a:latin typeface="MS UI Gothic" panose="020B0600070205080204" pitchFamily="50" charset="-128"/>
                <a:ea typeface="MS UI Gothic" panose="020B0600070205080204" pitchFamily="50" charset="-128"/>
              </a:rPr>
              <a:t>2-c. </a:t>
            </a:r>
            <a:r>
              <a:rPr lang="ja-JP" altLang="en-US" sz="4000" dirty="0">
                <a:latin typeface="MS UI Gothic" panose="020B0600070205080204" pitchFamily="50" charset="-128"/>
                <a:ea typeface="MS UI Gothic" panose="020B0600070205080204" pitchFamily="50" charset="-128"/>
              </a:rPr>
              <a:t>公募の検索</a:t>
            </a:r>
          </a:p>
        </p:txBody>
      </p:sp>
      <p:sp>
        <p:nvSpPr>
          <p:cNvPr id="4" name="テキスト ボックス 3">
            <a:extLst>
              <a:ext uri="{FF2B5EF4-FFF2-40B4-BE49-F238E27FC236}">
                <a16:creationId xmlns:a16="http://schemas.microsoft.com/office/drawing/2014/main" id="{A57B1208-8B15-8FAC-65BF-6A018CE7E5CE}"/>
              </a:ext>
            </a:extLst>
          </p:cNvPr>
          <p:cNvSpPr txBox="1"/>
          <p:nvPr/>
        </p:nvSpPr>
        <p:spPr>
          <a:xfrm>
            <a:off x="6682032" y="3881608"/>
            <a:ext cx="5187937" cy="1800493"/>
          </a:xfrm>
          <a:prstGeom prst="rect">
            <a:avLst/>
          </a:prstGeom>
          <a:noFill/>
        </p:spPr>
        <p:txBody>
          <a:bodyPr wrap="square" rtlCol="0">
            <a:spAutoFit/>
          </a:bodyPr>
          <a:lstStyle/>
          <a:p>
            <a:pPr>
              <a:spcBef>
                <a:spcPts val="600"/>
              </a:spcBef>
            </a:pPr>
            <a:r>
              <a:rPr lang="ja-JP" altLang="en-US" sz="2400" dirty="0">
                <a:latin typeface="MS UI Gothic" panose="020B0600070205080204" pitchFamily="50" charset="-128"/>
                <a:ea typeface="MS UI Gothic" panose="020B0600070205080204" pitchFamily="50" charset="-128"/>
              </a:rPr>
              <a:t>① 公開中の公募一覧から検索条件を</a:t>
            </a:r>
            <a:endParaRPr lang="en-US" altLang="ja-JP" sz="2400" dirty="0">
              <a:latin typeface="MS UI Gothic" panose="020B0600070205080204" pitchFamily="50" charset="-128"/>
              <a:ea typeface="MS UI Gothic" panose="020B0600070205080204" pitchFamily="50" charset="-128"/>
            </a:endParaRPr>
          </a:p>
          <a:p>
            <a:pPr>
              <a:spcBef>
                <a:spcPts val="600"/>
              </a:spcBef>
            </a:pPr>
            <a:r>
              <a:rPr lang="ja-JP" altLang="en-US" sz="2400" dirty="0">
                <a:latin typeface="MS UI Gothic" panose="020B0600070205080204" pitchFamily="50" charset="-128"/>
                <a:ea typeface="MS UI Gothic" panose="020B0600070205080204" pitchFamily="50" charset="-128"/>
              </a:rPr>
              <a:t>　　入力してください。</a:t>
            </a:r>
            <a:endParaRPr lang="en-US" altLang="ja-JP" sz="2400" dirty="0">
              <a:latin typeface="MS UI Gothic" panose="020B0600070205080204" pitchFamily="50" charset="-128"/>
              <a:ea typeface="MS UI Gothic" panose="020B0600070205080204" pitchFamily="50" charset="-128"/>
            </a:endParaRPr>
          </a:p>
          <a:p>
            <a:pPr>
              <a:spcBef>
                <a:spcPts val="600"/>
              </a:spcBef>
            </a:pPr>
            <a:endParaRPr lang="en-US" altLang="ja-JP" sz="2400" dirty="0">
              <a:latin typeface="MS UI Gothic" panose="020B0600070205080204" pitchFamily="50" charset="-128"/>
              <a:ea typeface="MS UI Gothic" panose="020B0600070205080204" pitchFamily="50" charset="-128"/>
            </a:endParaRPr>
          </a:p>
          <a:p>
            <a:pPr>
              <a:spcBef>
                <a:spcPts val="600"/>
              </a:spcBef>
            </a:pPr>
            <a:r>
              <a:rPr lang="ja-JP" altLang="en-US" sz="2400" dirty="0">
                <a:latin typeface="MS UI Gothic" panose="020B0600070205080204" pitchFamily="50" charset="-128"/>
                <a:ea typeface="MS UI Gothic" panose="020B0600070205080204" pitchFamily="50" charset="-128"/>
              </a:rPr>
              <a:t>② </a:t>
            </a:r>
            <a:r>
              <a:rPr lang="en-US" altLang="ja-JP" sz="2400" dirty="0">
                <a:latin typeface="MS UI Gothic" panose="020B0600070205080204" pitchFamily="50" charset="-128"/>
                <a:ea typeface="MS UI Gothic" panose="020B0600070205080204" pitchFamily="50" charset="-128"/>
              </a:rPr>
              <a:t>｢</a:t>
            </a:r>
            <a:r>
              <a:rPr lang="ja-JP" altLang="en-US" sz="2400" dirty="0">
                <a:latin typeface="MS UI Gothic" panose="020B0600070205080204" pitchFamily="50" charset="-128"/>
                <a:ea typeface="MS UI Gothic" panose="020B0600070205080204" pitchFamily="50" charset="-128"/>
              </a:rPr>
              <a:t>検索</a:t>
            </a:r>
            <a:r>
              <a:rPr lang="en-US" altLang="ja-JP" sz="2400" dirty="0">
                <a:latin typeface="MS UI Gothic" panose="020B0600070205080204" pitchFamily="50" charset="-128"/>
                <a:ea typeface="MS UI Gothic" panose="020B0600070205080204" pitchFamily="50" charset="-128"/>
              </a:rPr>
              <a:t>｣</a:t>
            </a:r>
            <a:r>
              <a:rPr lang="ja-JP" altLang="en-US" sz="2400" dirty="0">
                <a:latin typeface="MS UI Gothic" panose="020B0600070205080204" pitchFamily="50" charset="-128"/>
                <a:ea typeface="MS UI Gothic" panose="020B0600070205080204" pitchFamily="50" charset="-128"/>
              </a:rPr>
              <a:t>ボタンをクリックしてください。</a:t>
            </a:r>
            <a:endParaRPr lang="en-US" altLang="ja-JP" sz="2400" dirty="0">
              <a:latin typeface="MS UI Gothic" panose="020B0600070205080204" pitchFamily="50" charset="-128"/>
              <a:ea typeface="MS UI Gothic" panose="020B0600070205080204" pitchFamily="50" charset="-128"/>
            </a:endParaRPr>
          </a:p>
        </p:txBody>
      </p:sp>
      <p:sp>
        <p:nvSpPr>
          <p:cNvPr id="7" name="テキスト ボックス 6">
            <a:extLst>
              <a:ext uri="{FF2B5EF4-FFF2-40B4-BE49-F238E27FC236}">
                <a16:creationId xmlns:a16="http://schemas.microsoft.com/office/drawing/2014/main" id="{397C953D-A233-BACB-3669-5BC99D148E23}"/>
              </a:ext>
            </a:extLst>
          </p:cNvPr>
          <p:cNvSpPr txBox="1"/>
          <p:nvPr/>
        </p:nvSpPr>
        <p:spPr>
          <a:xfrm>
            <a:off x="6148129" y="2411663"/>
            <a:ext cx="2743199" cy="923330"/>
          </a:xfrm>
          <a:prstGeom prst="rect">
            <a:avLst/>
          </a:prstGeom>
          <a:solidFill>
            <a:schemeClr val="bg1"/>
          </a:solidFill>
          <a:ln w="28575">
            <a:solidFill>
              <a:srgbClr val="FF0000"/>
            </a:solidFill>
            <a:prstDash val="dash"/>
          </a:ln>
        </p:spPr>
        <p:txBody>
          <a:bodyPr wrap="square" rtlCol="0">
            <a:spAutoFit/>
          </a:bodyPr>
          <a:lstStyle/>
          <a:p>
            <a:r>
              <a:rPr lang="ja-JP" altLang="en-US" b="1" dirty="0"/>
              <a:t>公募名として公募区分を入力してください</a:t>
            </a:r>
            <a:endParaRPr lang="en-US" altLang="ja-JP" b="1" dirty="0"/>
          </a:p>
          <a:p>
            <a:r>
              <a:rPr lang="ja-JP" altLang="en-US" b="1" dirty="0"/>
              <a:t>　・シーズ</a:t>
            </a:r>
            <a:r>
              <a:rPr lang="en-US" altLang="ja-JP" b="1" dirty="0"/>
              <a:t>B</a:t>
            </a:r>
            <a:r>
              <a:rPr lang="ja-JP" altLang="en-US" b="1" dirty="0"/>
              <a:t>　</a:t>
            </a:r>
            <a:endParaRPr lang="en-US" altLang="ja-JP" b="1" dirty="0"/>
          </a:p>
        </p:txBody>
      </p:sp>
      <p:pic>
        <p:nvPicPr>
          <p:cNvPr id="10" name="図 9">
            <a:extLst>
              <a:ext uri="{FF2B5EF4-FFF2-40B4-BE49-F238E27FC236}">
                <a16:creationId xmlns:a16="http://schemas.microsoft.com/office/drawing/2014/main" id="{7703F01D-47C7-C41D-A7FC-2B275894A44F}"/>
              </a:ext>
            </a:extLst>
          </p:cNvPr>
          <p:cNvPicPr>
            <a:picLocks noChangeAspect="1"/>
          </p:cNvPicPr>
          <p:nvPr/>
        </p:nvPicPr>
        <p:blipFill>
          <a:blip r:embed="rId2"/>
          <a:stretch>
            <a:fillRect/>
          </a:stretch>
        </p:blipFill>
        <p:spPr>
          <a:xfrm>
            <a:off x="139070" y="1308219"/>
            <a:ext cx="5834839" cy="4241562"/>
          </a:xfrm>
          <a:prstGeom prst="rect">
            <a:avLst/>
          </a:prstGeom>
          <a:ln>
            <a:solidFill>
              <a:schemeClr val="tx1"/>
            </a:solidFill>
          </a:ln>
        </p:spPr>
      </p:pic>
      <p:sp>
        <p:nvSpPr>
          <p:cNvPr id="6" name="正方形/長方形 5">
            <a:extLst>
              <a:ext uri="{FF2B5EF4-FFF2-40B4-BE49-F238E27FC236}">
                <a16:creationId xmlns:a16="http://schemas.microsoft.com/office/drawing/2014/main" id="{8A9574A6-0A9E-3E9A-3CF0-75DBB9078433}"/>
              </a:ext>
            </a:extLst>
          </p:cNvPr>
          <p:cNvSpPr/>
          <p:nvPr/>
        </p:nvSpPr>
        <p:spPr>
          <a:xfrm>
            <a:off x="3056489" y="2613719"/>
            <a:ext cx="1581150" cy="15147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8" name="直線矢印コネクタ 7">
            <a:extLst>
              <a:ext uri="{FF2B5EF4-FFF2-40B4-BE49-F238E27FC236}">
                <a16:creationId xmlns:a16="http://schemas.microsoft.com/office/drawing/2014/main" id="{BA482DC6-25E3-BAB7-B8AC-F081E4559DA6}"/>
              </a:ext>
            </a:extLst>
          </p:cNvPr>
          <p:cNvCxnSpPr>
            <a:cxnSpLocks/>
            <a:stCxn id="7" idx="1"/>
          </p:cNvCxnSpPr>
          <p:nvPr/>
        </p:nvCxnSpPr>
        <p:spPr>
          <a:xfrm flipH="1" flipV="1">
            <a:off x="4838354" y="2738285"/>
            <a:ext cx="1309775" cy="135043"/>
          </a:xfrm>
          <a:prstGeom prst="straightConnector1">
            <a:avLst/>
          </a:prstGeom>
          <a:ln w="28575">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5" name="四角形: 角を丸くする 4">
            <a:extLst>
              <a:ext uri="{FF2B5EF4-FFF2-40B4-BE49-F238E27FC236}">
                <a16:creationId xmlns:a16="http://schemas.microsoft.com/office/drawing/2014/main" id="{C22323B4-B8D9-64BE-1977-3379FAAB2102}"/>
              </a:ext>
            </a:extLst>
          </p:cNvPr>
          <p:cNvSpPr/>
          <p:nvPr/>
        </p:nvSpPr>
        <p:spPr>
          <a:xfrm>
            <a:off x="139070" y="4572000"/>
            <a:ext cx="5741030" cy="2921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38520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Words>1793</Words>
  <PresentationFormat>ワイド画面</PresentationFormat>
  <Paragraphs>182</Paragraphs>
  <Slides>18</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Meiryo UI</vt:lpstr>
      <vt:lpstr>MS UI Gothic</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