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66FF"/>
    <a:srgbClr val="404040"/>
    <a:srgbClr val="F2F2F2"/>
    <a:srgbClr val="7F7F7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84" autoAdjust="0"/>
    <p:restoredTop sz="94660"/>
  </p:normalViewPr>
  <p:slideViewPr>
    <p:cSldViewPr snapToGrid="0" showGuides="1">
      <p:cViewPr varScale="1">
        <p:scale>
          <a:sx n="132" d="100"/>
          <a:sy n="132" d="100"/>
        </p:scale>
        <p:origin x="924" y="120"/>
      </p:cViewPr>
      <p:guideLst>
        <p:guide orient="horz" pos="2160"/>
        <p:guide pos="3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92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commentAuthors.xml" Type="http://schemas.openxmlformats.org/officeDocument/2006/relationships/commentAuthors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0787B-A76A-4E64-9744-CC00C15DFB4D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9107F-2267-480F-B000-8B9BA50CAE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48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654000" y="6696417"/>
            <a:ext cx="252000" cy="16158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 sz="1050">
                <a:solidFill>
                  <a:srgbClr val="404040"/>
                </a:solidFill>
              </a:defRPr>
            </a:lvl1pPr>
          </a:lstStyle>
          <a:p>
            <a:fld id="{47AE47A6-1636-4135-959B-294CAF79E6F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7835698"/>
      </p:ext>
    </p:extLst>
  </p:cSld>
  <p:clrMapOvr>
    <a:masterClrMapping/>
  </p:clrMapOvr>
  <p:hf hdr="0" ftr="0" dt="0"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D47A59F-8F1D-4D5F-BF5D-11321768775D}"/>
              </a:ext>
            </a:extLst>
          </p:cNvPr>
          <p:cNvSpPr/>
          <p:nvPr userDrawn="1"/>
        </p:nvSpPr>
        <p:spPr>
          <a:xfrm>
            <a:off x="0" y="0"/>
            <a:ext cx="9906000" cy="28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36000" rIns="288000" bIns="36000" rtlCol="0" anchor="ctr">
            <a:noAutofit/>
          </a:bodyPr>
          <a:lstStyle/>
          <a:p>
            <a:pPr algn="l"/>
            <a:r>
              <a:rPr kumimoji="1" lang="en-US" altLang="ja-JP" sz="1400" dirty="0"/>
              <a:t>【</a:t>
            </a:r>
            <a:r>
              <a:rPr kumimoji="1" lang="ja-JP" altLang="en-US" sz="1400" dirty="0"/>
              <a:t>様式</a:t>
            </a:r>
            <a:r>
              <a:rPr kumimoji="1" lang="en-US" altLang="ja-JP" sz="1400" dirty="0"/>
              <a:t>4】</a:t>
            </a:r>
            <a:r>
              <a:rPr kumimoji="1" lang="ja-JP" altLang="en-US" sz="1400" dirty="0"/>
              <a:t>研究開発概要図（グラフィカルアブストラクト）</a:t>
            </a:r>
            <a:endParaRPr kumimoji="1" lang="en-US" altLang="ja-JP" sz="1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205537-D040-464E-8653-ED9C8B472CD6}"/>
              </a:ext>
            </a:extLst>
          </p:cNvPr>
          <p:cNvSpPr txBox="1"/>
          <p:nvPr userDrawn="1"/>
        </p:nvSpPr>
        <p:spPr>
          <a:xfrm>
            <a:off x="2344016" y="6627168"/>
            <a:ext cx="52370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Copyright 2025 Japan Agency for Medical Research and Development. All Rights Reserved.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276088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68879518-A4B4-405B-BEC2-BB9117DA1E59}"/>
              </a:ext>
            </a:extLst>
          </p:cNvPr>
          <p:cNvSpPr txBox="1">
            <a:spLocks/>
          </p:cNvSpPr>
          <p:nvPr/>
        </p:nvSpPr>
        <p:spPr>
          <a:xfrm>
            <a:off x="2381250" y="6641342"/>
            <a:ext cx="4778454" cy="21665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900" dirty="0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B0FC1B92-F5FE-4BD5-829F-C7365E9E9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9128"/>
            <a:ext cx="5143500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研究開発課題名：　　　　　　　　　</a:t>
            </a:r>
            <a:r>
              <a:rPr lang="en-US" altLang="ja-JP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				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研究開発代表機関名：　　　　　　　　　　　　　　　　　　　　 </a:t>
            </a:r>
            <a:r>
              <a:rPr lang="en-US" altLang="ja-JP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3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作成日：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</a:t>
            </a:r>
          </a:p>
        </p:txBody>
      </p:sp>
      <p:sp>
        <p:nvSpPr>
          <p:cNvPr id="2" name="角丸四角形吹き出し 42">
            <a:extLst>
              <a:ext uri="{FF2B5EF4-FFF2-40B4-BE49-F238E27FC236}">
                <a16:creationId xmlns:a16="http://schemas.microsoft.com/office/drawing/2014/main" id="{7CF56380-DFA1-20DC-018D-D030D3699FD9}"/>
              </a:ext>
            </a:extLst>
          </p:cNvPr>
          <p:cNvSpPr/>
          <p:nvPr/>
        </p:nvSpPr>
        <p:spPr>
          <a:xfrm>
            <a:off x="831307" y="1661955"/>
            <a:ext cx="8059078" cy="4134391"/>
          </a:xfrm>
          <a:prstGeom prst="wedgeRoundRectCallout">
            <a:avLst>
              <a:gd name="adj1" fmla="val -42641"/>
              <a:gd name="adj2" fmla="val 55892"/>
              <a:gd name="adj3" fmla="val 16667"/>
            </a:avLst>
          </a:prstGeom>
          <a:solidFill>
            <a:sysClr val="window" lastClr="FFFFFF"/>
          </a:solidFill>
          <a:ln w="12700" cap="flat" cmpd="sng" algn="ctr">
            <a:solidFill>
              <a:schemeClr val="accent1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■グラフィカルアブストラクト</a:t>
            </a:r>
            <a:r>
              <a:rPr lang="en-US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(GA)</a:t>
            </a: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r>
              <a:rPr lang="ja-JP" sz="1200" u="sng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異分野の評価者でも提案内容をより理解できるように</a:t>
            </a: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以下の点を留意した研究計画全体の概念を図示してください。</a:t>
            </a:r>
          </a:p>
          <a:p>
            <a:pPr algn="just">
              <a:lnSpc>
                <a:spcPct val="150000"/>
              </a:lnSpc>
              <a:buNone/>
            </a:pP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１）提案内容の直感的な理解を助けるシンプルな図であること（要旨の文章の理解を助ける内容であること）</a:t>
            </a:r>
          </a:p>
          <a:p>
            <a:pPr algn="just">
              <a:lnSpc>
                <a:spcPct val="150000"/>
              </a:lnSpc>
              <a:buNone/>
            </a:pP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２）余計な情報を盛り込み過ぎないこと</a:t>
            </a:r>
          </a:p>
          <a:p>
            <a:pPr algn="just">
              <a:lnSpc>
                <a:spcPct val="150000"/>
              </a:lnSpc>
              <a:buNone/>
            </a:pP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３）細部が判別できる十分な解像度であること</a:t>
            </a:r>
          </a:p>
          <a:p>
            <a:pPr algn="just">
              <a:lnSpc>
                <a:spcPct val="150000"/>
              </a:lnSpc>
              <a:buNone/>
            </a:pP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４）文字は十分に読み取れるフォントサイズであること</a:t>
            </a:r>
          </a:p>
          <a:p>
            <a:pPr algn="just">
              <a:lnSpc>
                <a:spcPct val="150000"/>
              </a:lnSpc>
              <a:buNone/>
            </a:pP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■</a:t>
            </a:r>
            <a:r>
              <a:rPr lang="ja-JP" altLang="en-US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概要</a:t>
            </a: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</a:t>
            </a:r>
            <a:r>
              <a:rPr lang="en-US" altLang="ja-JP" sz="1200" kern="100" dirty="0">
                <a:solidFill>
                  <a:srgbClr val="0000C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150</a:t>
            </a: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字以内で</a:t>
            </a:r>
            <a:r>
              <a:rPr lang="ja-JP" altLang="en-US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記載することも可能です。</a:t>
            </a:r>
            <a:endParaRPr lang="ja-JP" sz="1200" kern="100" dirty="0">
              <a:solidFill>
                <a:srgbClr val="0000CC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ja-JP" sz="1200" kern="100" dirty="0">
                <a:solidFill>
                  <a:srgbClr val="0000CC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■提出する際には、青字とこの吹き出しは必ず削除してください。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606208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143</Words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Meiryo UI</vt:lpstr>
      <vt:lpstr>游ゴシック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