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commentAuthors+xml" PartName="/ppt/commentAuthors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ms-powerpoint.revisioninfo+xml" PartName="/ppt/revisionInfo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57" r:id="rId5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76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FF"/>
    <a:srgbClr val="404040"/>
    <a:srgbClr val="F2F2F2"/>
    <a:srgbClr val="7F7F7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D9937B1-E4E9-4173-AF7E-3F5463E01226}" v="3" dt="2026-05-25T11:15:43.301"/>
    <p1510:client id="{802D3196-B67F-4CFB-AA11-5749F0E671DD}" v="1" dt="2026-06-24T06:28:58.32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684" autoAdjust="0"/>
    <p:restoredTop sz="94660"/>
  </p:normalViewPr>
  <p:slideViewPr>
    <p:cSldViewPr snapToGrid="0" showGuides="1">
      <p:cViewPr varScale="1">
        <p:scale>
          <a:sx n="90" d="100"/>
          <a:sy n="90" d="100"/>
        </p:scale>
        <p:origin x="912" y="90"/>
      </p:cViewPr>
      <p:guideLst>
        <p:guide orient="horz" pos="2160"/>
        <p:guide pos="37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692"/>
    </p:cViewPr>
  </p:sorter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10" Target="theme/theme1.xml" Type="http://schemas.openxmlformats.org/officeDocument/2006/relationships/theme"/><Relationship Id="rId11" Target="tableStyles.xml" Type="http://schemas.openxmlformats.org/officeDocument/2006/relationships/tableStyles"/><Relationship Id="rId12" Target="revisionInfo.xml" Type="http://schemas.microsoft.com/office/2015/10/relationships/revisionInfo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notesMasters/notesMaster1.xml" Type="http://schemas.openxmlformats.org/officeDocument/2006/relationships/notesMaster"/><Relationship Id="rId7" Target="commentAuthors.xml" Type="http://schemas.openxmlformats.org/officeDocument/2006/relationships/commentAuthors"/><Relationship Id="rId8" Target="presProps.xml" Type="http://schemas.openxmlformats.org/officeDocument/2006/relationships/presProps"/><Relationship Id="rId9" Target="viewProps.xml" Type="http://schemas.openxmlformats.org/officeDocument/2006/relationships/viewProps"/></Relationships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50787B-A76A-4E64-9744-CC00C15DFB4D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09107F-2267-480F-B000-8B9BA50CAE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44882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7175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9654000" y="6696417"/>
            <a:ext cx="252000" cy="161583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algn="ctr">
              <a:defRPr sz="1050">
                <a:solidFill>
                  <a:srgbClr val="404040"/>
                </a:solidFill>
              </a:defRPr>
            </a:lvl1pPr>
          </a:lstStyle>
          <a:p>
            <a:fld id="{47AE47A6-1636-4135-959B-294CAF79E6FC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07835698"/>
      </p:ext>
    </p:extLst>
  </p:cSld>
  <p:clrMapOvr>
    <a:masterClrMapping/>
  </p:clrMapOvr>
  <p:hf hdr="0" ftr="0" dt="0"/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slideLayouts/slideLayout2.xml" Type="http://schemas.openxmlformats.org/officeDocument/2006/relationships/slideLayout"/><Relationship Id="rId3" Target="../theme/theme1.xml" Type="http://schemas.openxmlformats.org/officeDocument/2006/relationships/theme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8D47A59F-8F1D-4D5F-BF5D-11321768775D}"/>
              </a:ext>
            </a:extLst>
          </p:cNvPr>
          <p:cNvSpPr/>
          <p:nvPr userDrawn="1"/>
        </p:nvSpPr>
        <p:spPr>
          <a:xfrm>
            <a:off x="0" y="0"/>
            <a:ext cx="9906000" cy="28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8000" tIns="36000" rIns="288000" bIns="36000" rtlCol="0" anchor="ctr">
            <a:noAutofit/>
          </a:bodyPr>
          <a:lstStyle/>
          <a:p>
            <a:pPr algn="l"/>
            <a:r>
              <a:rPr kumimoji="1" lang="ja-JP" altLang="en-US" sz="1400" dirty="0"/>
              <a:t>令和８年度　</a:t>
            </a:r>
            <a:r>
              <a:rPr kumimoji="1" lang="en-US" altLang="ja-JP" sz="1400" dirty="0"/>
              <a:t>AMED </a:t>
            </a:r>
            <a:r>
              <a:rPr kumimoji="1" lang="zh-TW" altLang="en-US" sz="1400" dirty="0"/>
              <a:t>革新的医療技術研究開発推進事業</a:t>
            </a:r>
            <a:r>
              <a:rPr kumimoji="1" lang="zh-CN" altLang="en-US" sz="1400" dirty="0"/>
              <a:t>（産学官共同型）</a:t>
            </a:r>
            <a:r>
              <a:rPr kumimoji="1" lang="ja-JP" altLang="en-US" sz="1400" dirty="0"/>
              <a:t>　六次公募　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F205537-D040-464E-8653-ED9C8B472CD6}"/>
              </a:ext>
            </a:extLst>
          </p:cNvPr>
          <p:cNvSpPr txBox="1"/>
          <p:nvPr userDrawn="1"/>
        </p:nvSpPr>
        <p:spPr>
          <a:xfrm>
            <a:off x="2344016" y="6627168"/>
            <a:ext cx="523701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900" dirty="0"/>
              <a:t>Copyright 2025 Japan Agency for Medical Research and Development. All Rights Reserved.</a:t>
            </a:r>
            <a:endParaRPr kumimoji="1" lang="ja-JP" altLang="en-US" sz="900" dirty="0"/>
          </a:p>
        </p:txBody>
      </p:sp>
      <p:sp>
        <p:nvSpPr>
          <p:cNvPr id="3" name="Rectangle 9">
            <a:extLst>
              <a:ext uri="{FF2B5EF4-FFF2-40B4-BE49-F238E27FC236}">
                <a16:creationId xmlns:a16="http://schemas.microsoft.com/office/drawing/2014/main" id="{7698DDF4-4547-EBF9-3196-2342E9ED3FED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281696"/>
            <a:ext cx="5143500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35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研究開発課題名：　　　　　　　　　</a:t>
            </a:r>
            <a:r>
              <a:rPr lang="en-US" altLang="ja-JP" sz="135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				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35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研究開発代表者氏名（所属機関、所属部署、役職）：　　 </a:t>
            </a:r>
            <a:r>
              <a:rPr lang="en-US" altLang="ja-JP" sz="135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	</a:t>
            </a:r>
            <a:endParaRPr lang="ja-JP" altLang="en-US" sz="135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吹き出し: 角を丸めた四角形 3">
            <a:extLst>
              <a:ext uri="{FF2B5EF4-FFF2-40B4-BE49-F238E27FC236}">
                <a16:creationId xmlns:a16="http://schemas.microsoft.com/office/drawing/2014/main" id="{40CAF00D-1EBB-1AAC-F583-930762AD513E}"/>
              </a:ext>
            </a:extLst>
          </p:cNvPr>
          <p:cNvSpPr/>
          <p:nvPr userDrawn="1"/>
        </p:nvSpPr>
        <p:spPr>
          <a:xfrm>
            <a:off x="641577" y="1696169"/>
            <a:ext cx="6587359" cy="1257300"/>
          </a:xfrm>
          <a:prstGeom prst="wedgeRoundRectCallout">
            <a:avLst>
              <a:gd name="adj1" fmla="val -34828"/>
              <a:gd name="adj2" fmla="val -116969"/>
              <a:gd name="adj3" fmla="val 16667"/>
            </a:avLst>
          </a:prstGeom>
          <a:solidFill>
            <a:schemeClr val="bg1"/>
          </a:solidFill>
          <a:ln w="12700" cap="flat" cmpd="sng" algn="ctr">
            <a:solidFill>
              <a:srgbClr val="00B050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33350" indent="-133350" algn="just">
              <a:buNone/>
            </a:pPr>
            <a:r>
              <a:rPr lang="ja-JP" sz="1050" kern="100" dirty="0">
                <a:solidFill>
                  <a:srgbClr val="00B05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Arial" panose="020B0604020202020204" pitchFamily="34" charset="0"/>
              </a:rPr>
              <a:t>・別紙のグラフィカルアブストラクト（パワーポイント）を使用し、図を中心として視覚的に提案内容の概要（背景・目的・目標・研究内容・研究体制・期待される効果など）、特に、非競争領域と競争領域を踏まえ、研究の独創性と革新性、本コンソーシアムの強み、期待される成果が理解できるようスライド</a:t>
            </a:r>
            <a:r>
              <a:rPr lang="en-US" sz="1050" kern="100" dirty="0">
                <a:solidFill>
                  <a:srgbClr val="00B05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Arial" panose="020B0604020202020204" pitchFamily="34" charset="0"/>
              </a:rPr>
              <a:t>1</a:t>
            </a:r>
            <a:r>
              <a:rPr lang="ja-JP" sz="1050" kern="100" dirty="0">
                <a:solidFill>
                  <a:srgbClr val="00B05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Arial" panose="020B0604020202020204" pitchFamily="34" charset="0"/>
              </a:rPr>
              <a:t>枚にまとめ本ページに貼り付けてください。</a:t>
            </a:r>
            <a:endParaRPr lang="ja-JP" sz="105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0882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6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2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12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1.pn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プレースホルダー 2">
            <a:extLst>
              <a:ext uri="{FF2B5EF4-FFF2-40B4-BE49-F238E27FC236}">
                <a16:creationId xmlns:a16="http://schemas.microsoft.com/office/drawing/2014/main" id="{68879518-A4B4-405B-BEC2-BB9117DA1E59}"/>
              </a:ext>
            </a:extLst>
          </p:cNvPr>
          <p:cNvSpPr txBox="1">
            <a:spLocks/>
          </p:cNvSpPr>
          <p:nvPr/>
        </p:nvSpPr>
        <p:spPr>
          <a:xfrm>
            <a:off x="2243978" y="6141880"/>
            <a:ext cx="5418044" cy="216659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 sz="900" dirty="0"/>
          </a:p>
        </p:txBody>
      </p:sp>
      <p:sp>
        <p:nvSpPr>
          <p:cNvPr id="8" name="Rectangle 9">
            <a:extLst>
              <a:ext uri="{FF2B5EF4-FFF2-40B4-BE49-F238E27FC236}">
                <a16:creationId xmlns:a16="http://schemas.microsoft.com/office/drawing/2014/main" id="{B0FC1B92-F5FE-4BD5-829F-C7365E9E97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81696"/>
            <a:ext cx="5143500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35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研究開発課題名：　　　　　　　　　</a:t>
            </a:r>
            <a:r>
              <a:rPr lang="en-US" altLang="ja-JP" sz="135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				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35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研究開発代表者氏名（所属機関、所属部署、役職）：　　 </a:t>
            </a:r>
            <a:r>
              <a:rPr lang="en-US" altLang="ja-JP" sz="135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	</a:t>
            </a:r>
            <a:endParaRPr lang="ja-JP" altLang="en-US" sz="135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吹き出し: 角を丸めた四角形 1">
            <a:extLst>
              <a:ext uri="{FF2B5EF4-FFF2-40B4-BE49-F238E27FC236}">
                <a16:creationId xmlns:a16="http://schemas.microsoft.com/office/drawing/2014/main" id="{4EA73893-B06B-B9D4-39C8-63739BFD9E92}"/>
              </a:ext>
            </a:extLst>
          </p:cNvPr>
          <p:cNvSpPr/>
          <p:nvPr/>
        </p:nvSpPr>
        <p:spPr>
          <a:xfrm>
            <a:off x="645460" y="1701533"/>
            <a:ext cx="6585216" cy="1257300"/>
          </a:xfrm>
          <a:prstGeom prst="wedgeRoundRectCallout">
            <a:avLst>
              <a:gd name="adj1" fmla="val -34828"/>
              <a:gd name="adj2" fmla="val -116969"/>
              <a:gd name="adj3" fmla="val 16667"/>
            </a:avLst>
          </a:prstGeom>
          <a:solidFill>
            <a:schemeClr val="bg1"/>
          </a:solidFill>
          <a:ln w="12700" cap="flat" cmpd="sng" algn="ctr">
            <a:solidFill>
              <a:srgbClr val="00B050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33350" indent="-133350" algn="just">
              <a:buNone/>
            </a:pPr>
            <a:r>
              <a:rPr lang="ja-JP" sz="1050" kern="100" dirty="0">
                <a:solidFill>
                  <a:srgbClr val="00B05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Arial" panose="020B0604020202020204" pitchFamily="34" charset="0"/>
              </a:rPr>
              <a:t>・別紙のグラフィカルアブストラクト（パワーポイント）を使用し、図を中心として視覚的に提案内容の概要（目的・目標・研究内容・研究体制・期待される効果など）、特に、非競争領域と競争領域を踏まえ、研究の独創性と革新性、本コンソーシアムの強み、期待される成果が理解できるようスライド</a:t>
            </a:r>
            <a:r>
              <a:rPr lang="en-US" sz="1050" kern="100" dirty="0">
                <a:solidFill>
                  <a:srgbClr val="00B05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Arial" panose="020B0604020202020204" pitchFamily="34" charset="0"/>
              </a:rPr>
              <a:t>1</a:t>
            </a:r>
            <a:r>
              <a:rPr lang="ja-JP" sz="1050" kern="100" dirty="0">
                <a:solidFill>
                  <a:srgbClr val="00B05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Arial" panose="020B0604020202020204" pitchFamily="34" charset="0"/>
              </a:rPr>
              <a:t>枚にまとめ本ページに貼り付けてください。</a:t>
            </a:r>
            <a:endParaRPr lang="ja-JP" sz="105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Arial" panose="020B0604020202020204" pitchFamily="34" charset="0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5A790A93-6532-2447-E803-ED309000FB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1233" y="6638387"/>
            <a:ext cx="5222908" cy="189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62087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ユーザー定義 1">
      <a:majorFont>
        <a:latin typeface="Meiryo UI"/>
        <a:ea typeface="Meiryo UI"/>
        <a:cs typeface=""/>
      </a:majorFont>
      <a:minorFont>
        <a:latin typeface="Meiryo UI"/>
        <a:ea typeface="Meiryo UI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B0145025374C144AAE20B94E53F0DA20" ma:contentTypeVersion="14" ma:contentTypeDescription="新しいドキュメントを作成します。" ma:contentTypeScope="" ma:versionID="e3a15253adb8ec5c2023605231bc26f2">
  <xsd:schema xmlns:xsd="http://www.w3.org/2001/XMLSchema" xmlns:xs="http://www.w3.org/2001/XMLSchema" xmlns:p="http://schemas.microsoft.com/office/2006/metadata/properties" xmlns:ns2="929d0713-3f96-4ac0-9e08-74921bbaad7e" xmlns:ns3="16ed0fc3-8bf7-4589-88eb-b4810e5bdbc3" targetNamespace="http://schemas.microsoft.com/office/2006/metadata/properties" ma:root="true" ma:fieldsID="cf75b5a2a0a07bd36f902e280f1780f0" ns2:_="" ns3:_="">
    <xsd:import namespace="929d0713-3f96-4ac0-9e08-74921bbaad7e"/>
    <xsd:import namespace="16ed0fc3-8bf7-4589-88eb-b4810e5bdbc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9d0713-3f96-4ac0-9e08-74921bbaad7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画像タグ" ma:readOnly="false" ma:fieldId="{5cf76f15-5ced-4ddc-b409-7134ff3c332f}" ma:taxonomyMulti="true" ma:sspId="5c7e5f05-5949-426b-b97e-8572c11ee6a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ed0fc3-8bf7-4589-88eb-b4810e5bdbc3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b9e3558c-f432-4fd2-a4bc-12523dcc2ae8}" ma:internalName="TaxCatchAll" ma:showField="CatchAllData" ma:web="16ed0fc3-8bf7-4589-88eb-b4810e5bdb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6ed0fc3-8bf7-4589-88eb-b4810e5bdbc3" xsi:nil="true"/>
    <lcf76f155ced4ddcb4097134ff3c332f xmlns="929d0713-3f96-4ac0-9e08-74921bbaad7e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D51B8B5-2EBD-49F1-8B4B-13A1391B742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29d0713-3f96-4ac0-9e08-74921bbaad7e"/>
    <ds:schemaRef ds:uri="16ed0fc3-8bf7-4589-88eb-b4810e5bdbc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1A3B12E-4F76-4367-9E16-21927B4CF6DB}">
  <ds:schemaRefs>
    <ds:schemaRef ds:uri="http://purl.org/dc/dcmitype/"/>
    <ds:schemaRef ds:uri="http://schemas.openxmlformats.org/package/2006/metadata/core-properties"/>
    <ds:schemaRef ds:uri="929d0713-3f96-4ac0-9e08-74921bbaad7e"/>
    <ds:schemaRef ds:uri="http://schemas.microsoft.com/office/2006/documentManagement/types"/>
    <ds:schemaRef ds:uri="16ed0fc3-8bf7-4589-88eb-b4810e5bdbc3"/>
    <ds:schemaRef ds:uri="http://www.w3.org/XML/1998/namespace"/>
    <ds:schemaRef ds:uri="http://schemas.microsoft.com/office/2006/metadata/properties"/>
    <ds:schemaRef ds:uri="http://schemas.microsoft.com/office/infopath/2007/PartnerControls"/>
    <ds:schemaRef ds:uri="http://purl.org/dc/terms/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06300F29-6740-46C5-B33A-5763FDD3ABE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100</Words>
  <PresentationFormat>A4 210 x 297 mm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游ゴシック</vt:lpstr>
      <vt:lpstr>Arial</vt:lpstr>
      <vt:lpstr>Century</vt:lpstr>
      <vt:lpstr>Office 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0x010100B0145025374C144AAE20B94E53F0DA20</vt:lpwstr>
  </property>
  <property fmtid="{D5CDD505-2E9C-101B-9397-08002B2CF9AE}" pid="3" name="MediaServiceImageTags">
    <vt:lpwstr/>
  </property>
</Properties>
</file>