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4"/>
  </p:notesMasterIdLst>
  <p:sldIdLst>
    <p:sldId id="1324" r:id="rId2"/>
    <p:sldId id="1325" r:id="rId3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userDrawn="1">
          <p15:clr>
            <a:srgbClr val="A4A3A4"/>
          </p15:clr>
        </p15:guide>
        <p15:guide id="4" pos="5738" userDrawn="1">
          <p15:clr>
            <a:srgbClr val="A4A3A4"/>
          </p15:clr>
        </p15:guide>
        <p15:guide id="5" pos="158" userDrawn="1">
          <p15:clr>
            <a:srgbClr val="A4A3A4"/>
          </p15:clr>
        </p15:guide>
        <p15:guide id="6" pos="5602" userDrawn="1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BBCF7"/>
    <a:srgbClr val="E4B91C"/>
    <a:srgbClr val="F5E6AD"/>
    <a:srgbClr val="E6BF2E"/>
    <a:srgbClr val="E7E32D"/>
    <a:srgbClr val="DBF9EF"/>
    <a:srgbClr val="1EC08A"/>
    <a:srgbClr val="C4F6E5"/>
    <a:srgbClr val="42E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57" autoAdjust="0"/>
    <p:restoredTop sz="94660"/>
  </p:normalViewPr>
  <p:slideViewPr>
    <p:cSldViewPr>
      <p:cViewPr varScale="1">
        <p:scale>
          <a:sx n="110" d="100"/>
          <a:sy n="110" d="100"/>
        </p:scale>
        <p:origin x="1842" y="78"/>
      </p:cViewPr>
      <p:guideLst>
        <p:guide pos="2880"/>
        <p:guide/>
        <p:guide pos="5738"/>
        <p:guide pos="158"/>
        <p:guide pos="560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notesMasters/notesMaster1.xml" Type="http://schemas.openxmlformats.org/officeDocument/2006/relationships/notesMaster"/><Relationship Id="rId5" Target="presProps.xml" Type="http://schemas.openxmlformats.org/officeDocument/2006/relationships/presProps"/><Relationship Id="rId6" Target="viewProps.xml" Type="http://schemas.openxmlformats.org/officeDocument/2006/relationships/viewProps"/><Relationship Id="rId7" Target="theme/theme1.xml" Type="http://schemas.openxmlformats.org/officeDocument/2006/relationships/theme"/><Relationship Id="rId8" Target="tableStyles.xml" Type="http://schemas.openxmlformats.org/officeDocument/2006/relationships/tableStyle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28F156B2-9748-4FF8-B21A-1B5EA894A4B1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8055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3A7684F2-0BC7-4D50-8446-BA9F30A90B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286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35E722-DCEB-4B9B-850A-0990A504E40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793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CD0DB-BC3A-4857-84BD-0B810D51C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CAF315D-891E-AEF2-2545-A2ED49804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37C4F04-BCE1-2E23-5A2F-5EF5921E6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C8E112-661B-399C-9557-D13EA1CCBC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35E722-DCEB-4B9B-850A-0990A504E40F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827182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589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userDrawn="1">
          <p15:clr>
            <a:srgbClr val="FBAE40"/>
          </p15:clr>
        </p15:guide>
        <p15:guide id="4" pos="5760" userDrawn="1">
          <p15:clr>
            <a:srgbClr val="FBAE40"/>
          </p15:clr>
        </p15:guide>
        <p15:guide id="5" orient="horz" userDrawn="1">
          <p15:clr>
            <a:srgbClr val="FBAE40"/>
          </p15:clr>
        </p15:guide>
        <p15:guide id="6" orient="horz" pos="4320" userDrawn="1">
          <p15:clr>
            <a:srgbClr val="FBAE40"/>
          </p15:clr>
        </p15:guide>
        <p15:guide id="7" orient="horz" pos="41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049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57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55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32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4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921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042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00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36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496698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E1055-BBE5-4137-B734-9D2DFF219D40}" type="datetimeFigureOut">
              <a:rPr kumimoji="1" lang="ja-JP" altLang="en-US" smtClean="0"/>
              <a:t>2025/10/17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A9B2E-D99F-4CB8-8C15-F09F55C799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97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7330BC8-77DA-8B4C-E4BA-F49515D787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186" y="9390"/>
            <a:ext cx="678318" cy="68330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3FE1BD-C762-036C-5909-50088EC8556B}"/>
              </a:ext>
            </a:extLst>
          </p:cNvPr>
          <p:cNvSpPr txBox="1"/>
          <p:nvPr/>
        </p:nvSpPr>
        <p:spPr>
          <a:xfrm>
            <a:off x="179513" y="102255"/>
            <a:ext cx="8136904" cy="539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endParaRPr lang="ja-JP" altLang="en-US" sz="22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2" name="テキスト ボックス 24">
            <a:extLst>
              <a:ext uri="{FF2B5EF4-FFF2-40B4-BE49-F238E27FC236}">
                <a16:creationId xmlns:a16="http://schemas.microsoft.com/office/drawing/2014/main" id="{652F3DB3-C08B-4D56-AECD-C64538621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02256"/>
            <a:ext cx="7308304" cy="5399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72000" tIns="0" rIns="0" bIns="0" anchor="ctr">
            <a:no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indent="0" fontAlgn="ctr">
              <a:spcBef>
                <a:spcPct val="0"/>
              </a:spcBef>
              <a:buNone/>
            </a:pPr>
            <a:r>
              <a:rPr lang="ja-JP" altLang="en-US" sz="16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○○○○○○○○○○○○○○○事業</a:t>
            </a:r>
            <a:endParaRPr lang="en-US" altLang="ja-JP" sz="1600" b="1" dirty="0">
              <a:solidFill>
                <a:schemeClr val="accent5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0" indent="0" fontAlgn="ctr">
              <a:spcBef>
                <a:spcPct val="0"/>
              </a:spcBef>
              <a:buNone/>
            </a:pPr>
            <a:r>
              <a:rPr lang="en-US" altLang="ja-JP" sz="16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××××××××</a:t>
            </a:r>
            <a:r>
              <a:rPr lang="ja-JP" altLang="en-US" sz="16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プログラム</a:t>
            </a:r>
          </a:p>
        </p:txBody>
      </p:sp>
      <p:sp>
        <p:nvSpPr>
          <p:cNvPr id="57" name="四角形: 角を丸くする 56"/>
          <p:cNvSpPr/>
          <p:nvPr/>
        </p:nvSpPr>
        <p:spPr bwMode="auto">
          <a:xfrm>
            <a:off x="186047" y="2074571"/>
            <a:ext cx="5038862" cy="4520946"/>
          </a:xfrm>
          <a:prstGeom prst="roundRect">
            <a:avLst>
              <a:gd name="adj" fmla="val 5389"/>
            </a:avLst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fontAlgn="ctr">
              <a:buSzPct val="80000"/>
            </a:pPr>
            <a:r>
              <a:rPr lang="ja-JP" altLang="en-US" sz="14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研究開発目的</a:t>
            </a:r>
            <a:endParaRPr lang="en-US" altLang="ja-JP" sz="14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</a:p>
          <a:p>
            <a:pPr marL="895350" fontAlgn="ctr">
              <a:buSzPct val="80000"/>
            </a:pPr>
            <a:endParaRPr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fontAlgn="ctr">
              <a:buSzPct val="80000"/>
            </a:pPr>
            <a:r>
              <a:rPr lang="ja-JP" altLang="en-US" sz="14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取り組み・成果</a:t>
            </a:r>
            <a:endParaRPr lang="en-US" altLang="ja-JP" sz="14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33350" fontAlgn="ctr">
              <a:buSzPct val="80000"/>
              <a:buFont typeface="Wingdings" panose="05000000000000000000" pitchFamily="2" charset="2"/>
              <a:buChar char="l"/>
            </a:pP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671513" indent="-133350" fontAlgn="ctr">
              <a:buSzPct val="80000"/>
              <a:buFont typeface="Wingdings" panose="05000000000000000000" pitchFamily="2" charset="2"/>
              <a:buChar char="l"/>
            </a:pP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fontAlgn="ctr">
              <a:spcBef>
                <a:spcPts val="200"/>
              </a:spcBef>
              <a:buSzPct val="80000"/>
            </a:pPr>
            <a:r>
              <a:rPr lang="ja-JP" altLang="en-US" sz="14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今後の展開</a:t>
            </a:r>
            <a:endParaRPr lang="en-US" altLang="ja-JP" sz="14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33350" fontAlgn="ctr">
              <a:spcBef>
                <a:spcPts val="200"/>
              </a:spcBef>
              <a:buSzPct val="80000"/>
              <a:buFont typeface="Wingdings" panose="05000000000000000000" pitchFamily="2" charset="2"/>
              <a:buChar char="l"/>
            </a:pPr>
            <a:endParaRPr lang="en-US" altLang="ja-JP" sz="12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46650" fontAlgn="ctr">
              <a:spcBef>
                <a:spcPts val="200"/>
              </a:spcBef>
              <a:buSzPct val="80000"/>
            </a:pPr>
            <a:endParaRPr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014413" indent="-119063" fontAlgn="ctr">
              <a:buSzPct val="80000"/>
              <a:buFont typeface="Wingdings" panose="05000000000000000000" pitchFamily="2" charset="2"/>
              <a:buChar char="l"/>
            </a:pPr>
            <a:endParaRPr lang="en-US" altLang="ja-JP" sz="12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43" name="角丸四角形 22" hidden="1">
            <a:extLst>
              <a:ext uri="{FF2B5EF4-FFF2-40B4-BE49-F238E27FC236}">
                <a16:creationId xmlns:a16="http://schemas.microsoft.com/office/drawing/2014/main" id="{F115BA31-79FC-4B7D-BE10-C634F47968FF}"/>
              </a:ext>
            </a:extLst>
          </p:cNvPr>
          <p:cNvSpPr/>
          <p:nvPr/>
        </p:nvSpPr>
        <p:spPr>
          <a:xfrm>
            <a:off x="229651" y="3964003"/>
            <a:ext cx="8836648" cy="2750040"/>
          </a:xfrm>
          <a:prstGeom prst="roundRect">
            <a:avLst>
              <a:gd name="adj" fmla="val 5458"/>
            </a:avLst>
          </a:prstGeom>
          <a:solidFill>
            <a:srgbClr val="FFFFCC">
              <a:alpha val="10980"/>
            </a:srgbClr>
          </a:solidFill>
          <a:ln w="12700">
            <a:solidFill>
              <a:srgbClr val="FFFF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4264F76-2EBC-4319-B084-E5FCEFABE844}"/>
              </a:ext>
            </a:extLst>
          </p:cNvPr>
          <p:cNvSpPr txBox="1"/>
          <p:nvPr/>
        </p:nvSpPr>
        <p:spPr>
          <a:xfrm>
            <a:off x="8100391" y="6626070"/>
            <a:ext cx="977983" cy="26064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>
                    <a:alpha val="0"/>
                  </a:schemeClr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kumimoji="1"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月時点</a:t>
            </a:r>
          </a:p>
        </p:txBody>
      </p:sp>
      <p:sp>
        <p:nvSpPr>
          <p:cNvPr id="53" name="四角形吹き出し 32">
            <a:extLst>
              <a:ext uri="{FF2B5EF4-FFF2-40B4-BE49-F238E27FC236}">
                <a16:creationId xmlns:a16="http://schemas.microsoft.com/office/drawing/2014/main" id="{239C6075-3F2F-4B5B-A4E2-C2245653EC9E}"/>
              </a:ext>
            </a:extLst>
          </p:cNvPr>
          <p:cNvSpPr/>
          <p:nvPr/>
        </p:nvSpPr>
        <p:spPr>
          <a:xfrm>
            <a:off x="9513726" y="6680880"/>
            <a:ext cx="1799841" cy="288000"/>
          </a:xfrm>
          <a:prstGeom prst="wedgeRectCallout">
            <a:avLst>
              <a:gd name="adj1" fmla="val -70409"/>
              <a:gd name="adj2" fmla="val -22034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05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いつ時点の情報か記載ください。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CB7ABB-7472-A083-EC89-8FA9BE276635}"/>
              </a:ext>
            </a:extLst>
          </p:cNvPr>
          <p:cNvSpPr txBox="1"/>
          <p:nvPr/>
        </p:nvSpPr>
        <p:spPr>
          <a:xfrm>
            <a:off x="7327043" y="202958"/>
            <a:ext cx="819415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公開用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8C40498-7968-BEF2-FA99-1495C505B066}"/>
              </a:ext>
            </a:extLst>
          </p:cNvPr>
          <p:cNvSpPr/>
          <p:nvPr/>
        </p:nvSpPr>
        <p:spPr>
          <a:xfrm>
            <a:off x="186046" y="721085"/>
            <a:ext cx="8788271" cy="119574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課題名：＠＠＠＠＠＠＠＠＠＠＠＠＠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＠＠＠＠＠＠＠＠＠＠＠＠＠＠＠＠＠＠＠＠＠＠＠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代表機関／代表者：</a:t>
            </a:r>
            <a:endParaRPr lang="en-US" altLang="ja-JP" sz="11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895350" indent="-895350">
              <a:spcBef>
                <a:spcPts val="200"/>
              </a:spcBef>
            </a:pPr>
            <a:r>
              <a:rPr lang="ja-JP" altLang="en-US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分担機関：</a:t>
            </a:r>
            <a:r>
              <a:rPr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＠＠＠＠＠＠＠、＠＠＠＠＠＠、＠＠＠＠＠＠＠</a:t>
            </a:r>
            <a:r>
              <a:rPr lang="en-US" altLang="ja-JP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@@@@@@@@@@@@@@@</a:t>
            </a:r>
          </a:p>
          <a:p>
            <a:pPr marL="895350" indent="-895350">
              <a:spcBef>
                <a:spcPts val="200"/>
              </a:spcBef>
            </a:pPr>
            <a:r>
              <a:rPr lang="ja-JP" altLang="en-US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研究期間：</a:t>
            </a:r>
            <a:r>
              <a:rPr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令和○年○月～令和○年○月</a:t>
            </a:r>
            <a:r>
              <a:rPr lang="en-US" altLang="ja-JP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		</a:t>
            </a:r>
            <a:r>
              <a:rPr lang="ja-JP" altLang="en-US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クラス分類：</a:t>
            </a:r>
            <a:r>
              <a:rPr lang="en-US" altLang="ja-JP" sz="11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IV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		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43CAC73-1AB1-8460-E6D5-BD862EC40A50}"/>
              </a:ext>
            </a:extLst>
          </p:cNvPr>
          <p:cNvSpPr/>
          <p:nvPr/>
        </p:nvSpPr>
        <p:spPr bwMode="auto">
          <a:xfrm>
            <a:off x="5368468" y="2074571"/>
            <a:ext cx="3592016" cy="2186765"/>
          </a:xfrm>
          <a:prstGeom prst="roundRect">
            <a:avLst>
              <a:gd name="adj" fmla="val 5389"/>
            </a:avLst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上段に図タイトルを必ず記載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図や写真による説明。</a:t>
            </a:r>
            <a:br>
              <a:rPr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文字を小さくしすぎない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図の幅は任意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製品がイメージしやすいように貼付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6D05B096-DE66-59F6-5AC8-5EC6532F62E3}"/>
              </a:ext>
            </a:extLst>
          </p:cNvPr>
          <p:cNvSpPr/>
          <p:nvPr/>
        </p:nvSpPr>
        <p:spPr bwMode="auto">
          <a:xfrm>
            <a:off x="6693893" y="1944000"/>
            <a:ext cx="936104" cy="315478"/>
          </a:xfrm>
          <a:prstGeom prst="roundRect">
            <a:avLst>
              <a:gd name="adj" fmla="val 5389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algn="ctr" eaLnBrk="1" fontAlgn="ctr" hangingPunct="1">
              <a:spcBef>
                <a:spcPts val="400"/>
              </a:spcBef>
              <a:buSzPct val="60000"/>
            </a:pPr>
            <a:r>
              <a:rPr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タイトル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BE05E377-CF97-71C9-0F35-8F97CFF05342}"/>
              </a:ext>
            </a:extLst>
          </p:cNvPr>
          <p:cNvSpPr/>
          <p:nvPr/>
        </p:nvSpPr>
        <p:spPr bwMode="auto">
          <a:xfrm>
            <a:off x="5365937" y="4408752"/>
            <a:ext cx="3592016" cy="2186765"/>
          </a:xfrm>
          <a:prstGeom prst="roundRect">
            <a:avLst>
              <a:gd name="adj" fmla="val 5389"/>
            </a:avLst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上段に図タイトルを必ず記載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図や写真による説明。</a:t>
            </a:r>
            <a:br>
              <a:rPr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文字を小さくしすぎない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図の幅は任意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製品がイメージしやすいように貼付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D39CEC94-DB78-8E51-DB16-4EA7A8BD8F14}"/>
              </a:ext>
            </a:extLst>
          </p:cNvPr>
          <p:cNvSpPr/>
          <p:nvPr/>
        </p:nvSpPr>
        <p:spPr bwMode="auto">
          <a:xfrm>
            <a:off x="6691362" y="4305600"/>
            <a:ext cx="936104" cy="315478"/>
          </a:xfrm>
          <a:prstGeom prst="roundRect">
            <a:avLst>
              <a:gd name="adj" fmla="val 5389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algn="ctr" eaLnBrk="1" fontAlgn="ctr" hangingPunct="1">
              <a:spcBef>
                <a:spcPts val="400"/>
              </a:spcBef>
              <a:buSzPct val="60000"/>
            </a:pPr>
            <a:r>
              <a:rPr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タイトル</a:t>
            </a:r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002DF8DC-A57E-3B70-723A-7AA3F4AE5D40}"/>
              </a:ext>
            </a:extLst>
          </p:cNvPr>
          <p:cNvSpPr/>
          <p:nvPr/>
        </p:nvSpPr>
        <p:spPr>
          <a:xfrm>
            <a:off x="5126830" y="1728105"/>
            <a:ext cx="1808702" cy="398099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想定されるクラスを記載。未定の場合はその旨を記載</a:t>
            </a: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07D8A01F-19BF-9396-2955-6CCA6CC2AA6E}"/>
              </a:ext>
            </a:extLst>
          </p:cNvPr>
          <p:cNvSpPr/>
          <p:nvPr/>
        </p:nvSpPr>
        <p:spPr>
          <a:xfrm>
            <a:off x="2825274" y="1860912"/>
            <a:ext cx="1808702" cy="398099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全研究開発実施期間／実施予定期間</a:t>
            </a:r>
          </a:p>
        </p:txBody>
      </p:sp>
      <p:sp>
        <p:nvSpPr>
          <p:cNvPr id="14" name="吹き出し: 四角形 13">
            <a:extLst>
              <a:ext uri="{FF2B5EF4-FFF2-40B4-BE49-F238E27FC236}">
                <a16:creationId xmlns:a16="http://schemas.microsoft.com/office/drawing/2014/main" id="{0819921C-18C6-8BB5-83A0-C61D014E3CA2}"/>
              </a:ext>
            </a:extLst>
          </p:cNvPr>
          <p:cNvSpPr/>
          <p:nvPr/>
        </p:nvSpPr>
        <p:spPr>
          <a:xfrm>
            <a:off x="1547664" y="2560566"/>
            <a:ext cx="1808702" cy="398099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臨床的意義、社会的意義等の研究目的を記載</a:t>
            </a:r>
          </a:p>
        </p:txBody>
      </p:sp>
      <p:sp>
        <p:nvSpPr>
          <p:cNvPr id="15" name="吹き出し: 四角形 14">
            <a:extLst>
              <a:ext uri="{FF2B5EF4-FFF2-40B4-BE49-F238E27FC236}">
                <a16:creationId xmlns:a16="http://schemas.microsoft.com/office/drawing/2014/main" id="{704D873A-784D-AF64-3325-99528A5CF9AF}"/>
              </a:ext>
            </a:extLst>
          </p:cNvPr>
          <p:cNvSpPr/>
          <p:nvPr/>
        </p:nvSpPr>
        <p:spPr>
          <a:xfrm>
            <a:off x="1547664" y="3669565"/>
            <a:ext cx="1808702" cy="398099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目的を達成するための取り組みとその成果を記載</a:t>
            </a:r>
          </a:p>
        </p:txBody>
      </p:sp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CE61E18D-0E0A-C1A6-F92A-74E2338ED8A3}"/>
              </a:ext>
            </a:extLst>
          </p:cNvPr>
          <p:cNvSpPr/>
          <p:nvPr/>
        </p:nvSpPr>
        <p:spPr>
          <a:xfrm>
            <a:off x="1547664" y="4962507"/>
            <a:ext cx="2088232" cy="698741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今後の研究開発の取り組み、治験や薬事承認、上市等の見通し、医療・社会的波及効果等を記載</a:t>
            </a:r>
          </a:p>
        </p:txBody>
      </p:sp>
      <p:sp>
        <p:nvSpPr>
          <p:cNvPr id="18" name="スクロール: 横 17">
            <a:extLst>
              <a:ext uri="{FF2B5EF4-FFF2-40B4-BE49-F238E27FC236}">
                <a16:creationId xmlns:a16="http://schemas.microsoft.com/office/drawing/2014/main" id="{30F0608C-5B1D-610C-AB4F-B62E5689A333}"/>
              </a:ext>
            </a:extLst>
          </p:cNvPr>
          <p:cNvSpPr/>
          <p:nvPr/>
        </p:nvSpPr>
        <p:spPr>
          <a:xfrm>
            <a:off x="347774" y="5565409"/>
            <a:ext cx="4582811" cy="1205751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200" dirty="0"/>
              <a:t>※</a:t>
            </a:r>
            <a:r>
              <a:rPr kumimoji="1" lang="ja-JP" altLang="en-US" sz="1200" dirty="0"/>
              <a:t>注意事項</a:t>
            </a:r>
            <a:endParaRPr kumimoji="1" lang="en-US" altLang="ja-JP" sz="1200" dirty="0"/>
          </a:p>
          <a:p>
            <a:r>
              <a:rPr kumimoji="1" lang="ja-JP" altLang="en-US" sz="1200" dirty="0"/>
              <a:t>　「公開用」のシートは必ず作成してください。</a:t>
            </a:r>
            <a:endParaRPr kumimoji="1" lang="en-US" altLang="ja-JP" sz="1200" dirty="0"/>
          </a:p>
          <a:p>
            <a:r>
              <a:rPr kumimoji="1" lang="ja-JP" altLang="en-US" sz="1200" dirty="0"/>
              <a:t>　研究開発内容を説明する上で非公開情報が含まれる場合は、</a:t>
            </a:r>
            <a:endParaRPr kumimoji="1" lang="en-US" altLang="ja-JP" sz="1200" dirty="0"/>
          </a:p>
          <a:p>
            <a:r>
              <a:rPr kumimoji="1" lang="ja-JP" altLang="en-US" sz="1200" dirty="0"/>
              <a:t>　「非公開用シート」も作成してください。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97265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509D7-2E0E-1CC3-04AA-6C852BFE7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B4DF7B8-114B-A165-6960-6433453187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186" y="9390"/>
            <a:ext cx="678318" cy="68330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58F0B6-B2BA-FDA4-F8EE-D294B969CA59}"/>
              </a:ext>
            </a:extLst>
          </p:cNvPr>
          <p:cNvSpPr txBox="1"/>
          <p:nvPr/>
        </p:nvSpPr>
        <p:spPr>
          <a:xfrm>
            <a:off x="179513" y="102255"/>
            <a:ext cx="8136904" cy="5399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endParaRPr lang="ja-JP" altLang="en-US" sz="22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12" name="テキスト ボックス 24">
            <a:extLst>
              <a:ext uri="{FF2B5EF4-FFF2-40B4-BE49-F238E27FC236}">
                <a16:creationId xmlns:a16="http://schemas.microsoft.com/office/drawing/2014/main" id="{48DCD172-EDEF-6F5F-DC1A-2994530DF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02256"/>
            <a:ext cx="7308304" cy="5399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72000" tIns="0" rIns="0" bIns="0" anchor="ctr">
            <a:no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indent="0" fontAlgn="ctr">
              <a:spcBef>
                <a:spcPct val="0"/>
              </a:spcBef>
              <a:buNone/>
            </a:pPr>
            <a:r>
              <a:rPr lang="ja-JP" altLang="en-US" sz="16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○○○○○○○○○○○○○○○事業</a:t>
            </a:r>
            <a:endParaRPr lang="en-US" altLang="ja-JP" sz="1600" b="1" dirty="0">
              <a:solidFill>
                <a:schemeClr val="accent5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0" indent="0" fontAlgn="ctr">
              <a:spcBef>
                <a:spcPct val="0"/>
              </a:spcBef>
              <a:buNone/>
            </a:pPr>
            <a:r>
              <a:rPr lang="en-US" altLang="ja-JP" sz="16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××××××××</a:t>
            </a:r>
            <a:r>
              <a:rPr lang="ja-JP" altLang="en-US" sz="16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プログラム</a:t>
            </a: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6A1BCF45-4A08-F2DA-13EE-5E17724ED82D}"/>
              </a:ext>
            </a:extLst>
          </p:cNvPr>
          <p:cNvSpPr/>
          <p:nvPr/>
        </p:nvSpPr>
        <p:spPr bwMode="auto">
          <a:xfrm>
            <a:off x="186047" y="2074571"/>
            <a:ext cx="5038862" cy="4520946"/>
          </a:xfrm>
          <a:prstGeom prst="roundRect">
            <a:avLst>
              <a:gd name="adj" fmla="val 5389"/>
            </a:avLst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fontAlgn="ctr">
              <a:buSzPct val="80000"/>
            </a:pPr>
            <a:r>
              <a:rPr lang="ja-JP" altLang="en-US" sz="14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研究開発目的</a:t>
            </a:r>
            <a:endParaRPr lang="en-US" altLang="ja-JP" sz="14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</a:p>
          <a:p>
            <a:pPr marL="895350" fontAlgn="ctr">
              <a:buSzPct val="80000"/>
            </a:pPr>
            <a:endParaRPr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fontAlgn="ctr">
              <a:buSzPct val="80000"/>
            </a:pPr>
            <a:r>
              <a:rPr lang="ja-JP" altLang="en-US" sz="14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取り組み・成果</a:t>
            </a:r>
            <a:endParaRPr lang="en-US" altLang="ja-JP" sz="14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33350" fontAlgn="ctr">
              <a:buSzPct val="80000"/>
              <a:buFont typeface="Wingdings" panose="05000000000000000000" pitchFamily="2" charset="2"/>
              <a:buChar char="l"/>
            </a:pP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671513" indent="-133350" fontAlgn="ctr">
              <a:buSzPct val="80000"/>
              <a:buFont typeface="Wingdings" panose="05000000000000000000" pitchFamily="2" charset="2"/>
              <a:buChar char="l"/>
            </a:pP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fontAlgn="ctr">
              <a:spcBef>
                <a:spcPts val="200"/>
              </a:spcBef>
              <a:buSzPct val="80000"/>
            </a:pPr>
            <a:r>
              <a:rPr lang="ja-JP" altLang="en-US" sz="14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今後の展開</a:t>
            </a:r>
            <a:endParaRPr lang="en-US" altLang="ja-JP" sz="14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19063" fontAlgn="ctr">
              <a:buSzPct val="80000"/>
              <a:buFont typeface="Wingdings" panose="05000000000000000000" pitchFamily="2" charset="2"/>
              <a:buChar char="l"/>
            </a:pP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</a:t>
            </a:r>
            <a:endParaRPr lang="ja-JP" altLang="en-US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80000" indent="-133350" fontAlgn="ctr">
              <a:spcBef>
                <a:spcPts val="200"/>
              </a:spcBef>
              <a:buSzPct val="80000"/>
              <a:buFont typeface="Wingdings" panose="05000000000000000000" pitchFamily="2" charset="2"/>
              <a:buChar char="l"/>
            </a:pPr>
            <a:endParaRPr lang="en-US" altLang="ja-JP" sz="12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46650" fontAlgn="ctr">
              <a:spcBef>
                <a:spcPts val="200"/>
              </a:spcBef>
              <a:buSzPct val="80000"/>
            </a:pPr>
            <a:endParaRPr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1014413" indent="-119063" fontAlgn="ctr">
              <a:buSzPct val="80000"/>
              <a:buFont typeface="Wingdings" panose="05000000000000000000" pitchFamily="2" charset="2"/>
              <a:buChar char="l"/>
            </a:pPr>
            <a:endParaRPr lang="en-US" altLang="ja-JP" sz="1200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43" name="角丸四角形 22" hidden="1">
            <a:extLst>
              <a:ext uri="{FF2B5EF4-FFF2-40B4-BE49-F238E27FC236}">
                <a16:creationId xmlns:a16="http://schemas.microsoft.com/office/drawing/2014/main" id="{70D9388C-21A4-A7C9-99F6-8E90526C5F51}"/>
              </a:ext>
            </a:extLst>
          </p:cNvPr>
          <p:cNvSpPr/>
          <p:nvPr/>
        </p:nvSpPr>
        <p:spPr>
          <a:xfrm>
            <a:off x="229651" y="3964003"/>
            <a:ext cx="8836648" cy="2750040"/>
          </a:xfrm>
          <a:prstGeom prst="roundRect">
            <a:avLst>
              <a:gd name="adj" fmla="val 5458"/>
            </a:avLst>
          </a:prstGeom>
          <a:solidFill>
            <a:srgbClr val="FFFFCC">
              <a:alpha val="10980"/>
            </a:srgbClr>
          </a:solidFill>
          <a:ln w="12700">
            <a:solidFill>
              <a:srgbClr val="FFFF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4141B5-C471-9523-8D9A-184DC327A7AC}"/>
              </a:ext>
            </a:extLst>
          </p:cNvPr>
          <p:cNvSpPr txBox="1"/>
          <p:nvPr/>
        </p:nvSpPr>
        <p:spPr>
          <a:xfrm>
            <a:off x="8100391" y="6626070"/>
            <a:ext cx="977983" cy="26064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lt1">
                    <a:alpha val="0"/>
                  </a:schemeClr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kumimoji="1"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2023</a:t>
            </a:r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kumimoji="1" lang="en-US" altLang="ja-JP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kumimoji="1" lang="ja-JP" altLang="en-US" sz="9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月時点</a:t>
            </a:r>
          </a:p>
        </p:txBody>
      </p:sp>
      <p:sp>
        <p:nvSpPr>
          <p:cNvPr id="53" name="四角形吹き出し 32">
            <a:extLst>
              <a:ext uri="{FF2B5EF4-FFF2-40B4-BE49-F238E27FC236}">
                <a16:creationId xmlns:a16="http://schemas.microsoft.com/office/drawing/2014/main" id="{5E585D60-3E2F-E01D-AD2F-640BC58A781B}"/>
              </a:ext>
            </a:extLst>
          </p:cNvPr>
          <p:cNvSpPr/>
          <p:nvPr/>
        </p:nvSpPr>
        <p:spPr>
          <a:xfrm>
            <a:off x="9513726" y="6680880"/>
            <a:ext cx="1799841" cy="288000"/>
          </a:xfrm>
          <a:prstGeom prst="wedgeRectCallout">
            <a:avLst>
              <a:gd name="adj1" fmla="val -70409"/>
              <a:gd name="adj2" fmla="val -22034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05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いつ時点の情報か記載ください。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2DD3917-A67E-11FD-A544-22163A5D55B8}"/>
              </a:ext>
            </a:extLst>
          </p:cNvPr>
          <p:cNvSpPr txBox="1"/>
          <p:nvPr/>
        </p:nvSpPr>
        <p:spPr>
          <a:xfrm>
            <a:off x="7020273" y="202958"/>
            <a:ext cx="1080118" cy="33855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algn="just"/>
            <a:r>
              <a:rPr kumimoji="1"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非公開用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A0E5782-FA5D-DBA2-FD24-7FB224E2933C}"/>
              </a:ext>
            </a:extLst>
          </p:cNvPr>
          <p:cNvSpPr/>
          <p:nvPr/>
        </p:nvSpPr>
        <p:spPr>
          <a:xfrm>
            <a:off x="186046" y="721085"/>
            <a:ext cx="8788271" cy="119574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課題名：＠＠＠＠＠＠＠＠＠＠＠＠＠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＠＠＠＠＠＠＠＠＠＠＠＠＠＠＠＠＠＠＠＠＠＠＠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代表機関／代表者：</a:t>
            </a:r>
            <a:endParaRPr lang="en-US" altLang="ja-JP" sz="11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marL="895350" indent="-895350">
              <a:spcBef>
                <a:spcPts val="200"/>
              </a:spcBef>
            </a:pPr>
            <a:r>
              <a:rPr lang="ja-JP" altLang="en-US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分担機関：</a:t>
            </a:r>
            <a:r>
              <a:rPr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＠＠＠＠＠＠＠、＠＠＠＠＠＠、＠＠＠＠＠＠＠</a:t>
            </a:r>
            <a:r>
              <a:rPr lang="en-US" altLang="ja-JP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@@@@@@@@@@@@@@@</a:t>
            </a:r>
          </a:p>
          <a:p>
            <a:pPr marL="895350" indent="-895350">
              <a:spcBef>
                <a:spcPts val="200"/>
              </a:spcBef>
            </a:pPr>
            <a:r>
              <a:rPr lang="ja-JP" altLang="en-US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研究期間：</a:t>
            </a:r>
            <a:r>
              <a:rPr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令和○年○月～令和○年○月</a:t>
            </a:r>
            <a:r>
              <a:rPr lang="en-US" altLang="ja-JP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		</a:t>
            </a:r>
            <a:r>
              <a:rPr lang="ja-JP" altLang="en-US" sz="11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クラス分類：</a:t>
            </a:r>
            <a:r>
              <a:rPr lang="en-US" altLang="ja-JP" sz="11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IV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		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2FF3FF37-C1C8-04E2-31B2-DBAE99A2EDC8}"/>
              </a:ext>
            </a:extLst>
          </p:cNvPr>
          <p:cNvSpPr/>
          <p:nvPr/>
        </p:nvSpPr>
        <p:spPr bwMode="auto">
          <a:xfrm>
            <a:off x="5368468" y="2074571"/>
            <a:ext cx="3592016" cy="2186765"/>
          </a:xfrm>
          <a:prstGeom prst="roundRect">
            <a:avLst>
              <a:gd name="adj" fmla="val 5389"/>
            </a:avLst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上段に図タイトルを必ず記載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図や写真による説明。</a:t>
            </a:r>
            <a:br>
              <a:rPr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文字を小さくしすぎない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図の幅は任意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製品がイメージしやすいように貼付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771BBC24-ABCA-2E1A-AA17-90D9263675EE}"/>
              </a:ext>
            </a:extLst>
          </p:cNvPr>
          <p:cNvSpPr/>
          <p:nvPr/>
        </p:nvSpPr>
        <p:spPr bwMode="auto">
          <a:xfrm>
            <a:off x="6693893" y="1944000"/>
            <a:ext cx="936104" cy="315478"/>
          </a:xfrm>
          <a:prstGeom prst="roundRect">
            <a:avLst>
              <a:gd name="adj" fmla="val 5389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algn="ctr" eaLnBrk="1" fontAlgn="ctr" hangingPunct="1">
              <a:spcBef>
                <a:spcPts val="400"/>
              </a:spcBef>
              <a:buSzPct val="60000"/>
            </a:pPr>
            <a:r>
              <a:rPr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タイトル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66A07589-BC7F-6EE7-5938-F700B2C4E7B8}"/>
              </a:ext>
            </a:extLst>
          </p:cNvPr>
          <p:cNvSpPr/>
          <p:nvPr/>
        </p:nvSpPr>
        <p:spPr bwMode="auto">
          <a:xfrm>
            <a:off x="5365937" y="4408752"/>
            <a:ext cx="3592016" cy="2186765"/>
          </a:xfrm>
          <a:prstGeom prst="roundRect">
            <a:avLst>
              <a:gd name="adj" fmla="val 5389"/>
            </a:avLst>
          </a:prstGeom>
          <a:noFill/>
          <a:ln w="127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上段に図タイトルを必ず記載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図や写真による説明。</a:t>
            </a:r>
            <a:br>
              <a:rPr lang="en-US" altLang="ja-JP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文字を小さくしすぎない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図の幅は任意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8000" indent="-108000" eaLnBrk="1" fontAlgn="ctr" hangingPunct="1">
              <a:spcBef>
                <a:spcPts val="400"/>
              </a:spcBef>
              <a:buSzPct val="60000"/>
              <a:buFont typeface="Wingdings" panose="05000000000000000000" pitchFamily="2" charset="2"/>
              <a:buChar char="l"/>
            </a:pPr>
            <a:r>
              <a:rPr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製品がイメージしやすいように貼付</a:t>
            </a:r>
            <a:endParaRPr lang="en-US" altLang="ja-JP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9B36F15-D3D3-F933-502B-2F9D43CF7AF7}"/>
              </a:ext>
            </a:extLst>
          </p:cNvPr>
          <p:cNvSpPr/>
          <p:nvPr/>
        </p:nvSpPr>
        <p:spPr bwMode="auto">
          <a:xfrm>
            <a:off x="6691362" y="4305600"/>
            <a:ext cx="936104" cy="315478"/>
          </a:xfrm>
          <a:prstGeom prst="roundRect">
            <a:avLst>
              <a:gd name="adj" fmla="val 5389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t"/>
          <a:lstStyle/>
          <a:p>
            <a:pPr algn="ctr" eaLnBrk="1" fontAlgn="ctr" hangingPunct="1">
              <a:spcBef>
                <a:spcPts val="400"/>
              </a:spcBef>
              <a:buSzPct val="60000"/>
            </a:pPr>
            <a:r>
              <a:rPr lang="ja-JP" altLang="en-US" sz="1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タイトル</a:t>
            </a:r>
          </a:p>
        </p:txBody>
      </p:sp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0DA3EF46-1258-E029-4108-58960FC54F66}"/>
              </a:ext>
            </a:extLst>
          </p:cNvPr>
          <p:cNvSpPr/>
          <p:nvPr/>
        </p:nvSpPr>
        <p:spPr>
          <a:xfrm>
            <a:off x="5126830" y="1728105"/>
            <a:ext cx="1808702" cy="398099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想定されるクラスを記載。未定の場合はその旨を記載</a:t>
            </a: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10EFA38F-B484-086A-6045-6D46844B85E2}"/>
              </a:ext>
            </a:extLst>
          </p:cNvPr>
          <p:cNvSpPr/>
          <p:nvPr/>
        </p:nvSpPr>
        <p:spPr>
          <a:xfrm>
            <a:off x="2825274" y="1860912"/>
            <a:ext cx="1808702" cy="398099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全研究開発実施期間／実施予定期間</a:t>
            </a:r>
          </a:p>
        </p:txBody>
      </p:sp>
      <p:sp>
        <p:nvSpPr>
          <p:cNvPr id="14" name="吹き出し: 四角形 13">
            <a:extLst>
              <a:ext uri="{FF2B5EF4-FFF2-40B4-BE49-F238E27FC236}">
                <a16:creationId xmlns:a16="http://schemas.microsoft.com/office/drawing/2014/main" id="{3F280BC5-5186-1359-50BA-A965362E5ADD}"/>
              </a:ext>
            </a:extLst>
          </p:cNvPr>
          <p:cNvSpPr/>
          <p:nvPr/>
        </p:nvSpPr>
        <p:spPr>
          <a:xfrm>
            <a:off x="1547664" y="2560566"/>
            <a:ext cx="1808702" cy="398099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臨床的意義、社会的意義等の研究目的を記載</a:t>
            </a:r>
          </a:p>
        </p:txBody>
      </p:sp>
      <p:sp>
        <p:nvSpPr>
          <p:cNvPr id="15" name="吹き出し: 四角形 14">
            <a:extLst>
              <a:ext uri="{FF2B5EF4-FFF2-40B4-BE49-F238E27FC236}">
                <a16:creationId xmlns:a16="http://schemas.microsoft.com/office/drawing/2014/main" id="{40F59E45-C32E-87B9-856E-ADB6092126C2}"/>
              </a:ext>
            </a:extLst>
          </p:cNvPr>
          <p:cNvSpPr/>
          <p:nvPr/>
        </p:nvSpPr>
        <p:spPr>
          <a:xfrm>
            <a:off x="1547664" y="3669565"/>
            <a:ext cx="1808702" cy="398099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目的を達成するための取り組みとその成果を記載</a:t>
            </a:r>
          </a:p>
        </p:txBody>
      </p:sp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91FCCF49-A0C3-3131-EDB9-23EAF0994CAC}"/>
              </a:ext>
            </a:extLst>
          </p:cNvPr>
          <p:cNvSpPr/>
          <p:nvPr/>
        </p:nvSpPr>
        <p:spPr>
          <a:xfrm>
            <a:off x="1547664" y="4962507"/>
            <a:ext cx="2088232" cy="698741"/>
          </a:xfrm>
          <a:prstGeom prst="wedgeRectCallout">
            <a:avLst>
              <a:gd name="adj1" fmla="val -59813"/>
              <a:gd name="adj2" fmla="val -41867"/>
            </a:avLst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今後の研究開発の取り組み、治験や薬事承認、上市等の見通し、医療・社会的波及効果等を記載</a:t>
            </a:r>
          </a:p>
        </p:txBody>
      </p:sp>
    </p:spTree>
    <p:extLst>
      <p:ext uri="{BB962C8B-B14F-4D97-AF65-F5344CB8AC3E}">
        <p14:creationId xmlns:p14="http://schemas.microsoft.com/office/powerpoint/2010/main" val="1244715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591</Words>
  <PresentationFormat>画面に合わせる (4:3)</PresentationFormat>
  <Paragraphs>96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メイリオ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